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9" r:id="rId4"/>
  </p:sldMasterIdLst>
  <p:sldIdLst>
    <p:sldId id="256" r:id="rId5"/>
    <p:sldId id="257" r:id="rId6"/>
    <p:sldId id="261" r:id="rId7"/>
    <p:sldId id="266" r:id="rId8"/>
    <p:sldId id="258" r:id="rId9"/>
    <p:sldId id="259" r:id="rId10"/>
    <p:sldId id="260" r:id="rId11"/>
    <p:sldId id="262" r:id="rId12"/>
    <p:sldId id="263" r:id="rId13"/>
    <p:sldId id="264" r:id="rId14"/>
    <p:sldId id="265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FA8CCB3-281A-412E-804A-496B61193E7B}" v="290" dt="2020-05-28T11:41:10.854"/>
  </p1510:revLst>
</p1510:revInfo>
</file>

<file path=ppt/tableStyles.xml><?xml version="1.0" encoding="utf-8"?>
<a:tblStyleLst xmlns:a="http://schemas.openxmlformats.org/drawingml/2006/main" def="{5C22544A-7EE6-4342-B048-85BDC9FD1C3A}"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 Coles" userId="7f14ea8e-113e-4c61-b565-93b0deaccbc4" providerId="ADAL" clId="{0FA8CCB3-281A-412E-804A-496B61193E7B}"/>
    <pc:docChg chg="custSel mod addSld modSld">
      <pc:chgData name="Paul Coles" userId="7f14ea8e-113e-4c61-b565-93b0deaccbc4" providerId="ADAL" clId="{0FA8CCB3-281A-412E-804A-496B61193E7B}" dt="2020-05-28T11:41:10.853" v="550" actId="20577"/>
      <pc:docMkLst>
        <pc:docMk/>
      </pc:docMkLst>
      <pc:sldChg chg="modSp">
        <pc:chgData name="Paul Coles" userId="7f14ea8e-113e-4c61-b565-93b0deaccbc4" providerId="ADAL" clId="{0FA8CCB3-281A-412E-804A-496B61193E7B}" dt="2020-05-28T11:41:10.853" v="550" actId="20577"/>
        <pc:sldMkLst>
          <pc:docMk/>
          <pc:sldMk cId="1834384466" sldId="257"/>
        </pc:sldMkLst>
        <pc:graphicFrameChg chg="mod">
          <ac:chgData name="Paul Coles" userId="7f14ea8e-113e-4c61-b565-93b0deaccbc4" providerId="ADAL" clId="{0FA8CCB3-281A-412E-804A-496B61193E7B}" dt="2020-05-28T11:41:10.853" v="550" actId="20577"/>
          <ac:graphicFrameMkLst>
            <pc:docMk/>
            <pc:sldMk cId="1834384466" sldId="257"/>
            <ac:graphicFrameMk id="5" creationId="{B791668F-58F7-4852-9DE0-6B8453BECF2E}"/>
          </ac:graphicFrameMkLst>
        </pc:graphicFrameChg>
      </pc:sldChg>
      <pc:sldChg chg="modSp mod">
        <pc:chgData name="Paul Coles" userId="7f14ea8e-113e-4c61-b565-93b0deaccbc4" providerId="ADAL" clId="{0FA8CCB3-281A-412E-804A-496B61193E7B}" dt="2020-05-28T09:59:33.333" v="325" actId="20577"/>
        <pc:sldMkLst>
          <pc:docMk/>
          <pc:sldMk cId="2411521576" sldId="261"/>
        </pc:sldMkLst>
        <pc:spChg chg="mod">
          <ac:chgData name="Paul Coles" userId="7f14ea8e-113e-4c61-b565-93b0deaccbc4" providerId="ADAL" clId="{0FA8CCB3-281A-412E-804A-496B61193E7B}" dt="2020-05-28T09:59:33.333" v="325" actId="20577"/>
          <ac:spMkLst>
            <pc:docMk/>
            <pc:sldMk cId="2411521576" sldId="261"/>
            <ac:spMk id="3" creationId="{7B405051-7E55-4ECF-BC63-53FA0F292F55}"/>
          </ac:spMkLst>
        </pc:spChg>
      </pc:sldChg>
      <pc:sldChg chg="addSp delSp modSp new mod setBg setClrOvrMap">
        <pc:chgData name="Paul Coles" userId="7f14ea8e-113e-4c61-b565-93b0deaccbc4" providerId="ADAL" clId="{0FA8CCB3-281A-412E-804A-496B61193E7B}" dt="2020-05-28T09:56:37.082" v="310" actId="26606"/>
        <pc:sldMkLst>
          <pc:docMk/>
          <pc:sldMk cId="1422922107" sldId="266"/>
        </pc:sldMkLst>
        <pc:spChg chg="mod">
          <ac:chgData name="Paul Coles" userId="7f14ea8e-113e-4c61-b565-93b0deaccbc4" providerId="ADAL" clId="{0FA8CCB3-281A-412E-804A-496B61193E7B}" dt="2020-05-28T09:56:37.082" v="310" actId="26606"/>
          <ac:spMkLst>
            <pc:docMk/>
            <pc:sldMk cId="1422922107" sldId="266"/>
            <ac:spMk id="2" creationId="{C0A50CC5-2DE3-48CD-BB94-EB1024A2AAE2}"/>
          </ac:spMkLst>
        </pc:spChg>
        <pc:spChg chg="mod">
          <ac:chgData name="Paul Coles" userId="7f14ea8e-113e-4c61-b565-93b0deaccbc4" providerId="ADAL" clId="{0FA8CCB3-281A-412E-804A-496B61193E7B}" dt="2020-05-28T09:56:37.082" v="310" actId="26606"/>
          <ac:spMkLst>
            <pc:docMk/>
            <pc:sldMk cId="1422922107" sldId="266"/>
            <ac:spMk id="3" creationId="{738F58A4-CFCF-457C-9686-77FFCC3427ED}"/>
          </ac:spMkLst>
        </pc:spChg>
        <pc:spChg chg="add del">
          <ac:chgData name="Paul Coles" userId="7f14ea8e-113e-4c61-b565-93b0deaccbc4" providerId="ADAL" clId="{0FA8CCB3-281A-412E-804A-496B61193E7B}" dt="2020-05-28T09:56:37.082" v="310" actId="26606"/>
          <ac:spMkLst>
            <pc:docMk/>
            <pc:sldMk cId="1422922107" sldId="266"/>
            <ac:spMk id="9" creationId="{0671A8AE-40A1-4631-A6B8-581AFF065482}"/>
          </ac:spMkLst>
        </pc:spChg>
        <pc:spChg chg="add del">
          <ac:chgData name="Paul Coles" userId="7f14ea8e-113e-4c61-b565-93b0deaccbc4" providerId="ADAL" clId="{0FA8CCB3-281A-412E-804A-496B61193E7B}" dt="2020-05-28T09:56:37.082" v="310" actId="26606"/>
          <ac:spMkLst>
            <pc:docMk/>
            <pc:sldMk cId="1422922107" sldId="266"/>
            <ac:spMk id="11" creationId="{A44CD100-6267-4E62-AA64-2182A3A6A1C0}"/>
          </ac:spMkLst>
        </pc:spChg>
        <pc:spChg chg="add">
          <ac:chgData name="Paul Coles" userId="7f14ea8e-113e-4c61-b565-93b0deaccbc4" providerId="ADAL" clId="{0FA8CCB3-281A-412E-804A-496B61193E7B}" dt="2020-05-28T09:56:37.082" v="310" actId="26606"/>
          <ac:spMkLst>
            <pc:docMk/>
            <pc:sldMk cId="1422922107" sldId="266"/>
            <ac:spMk id="16" creationId="{D4906370-1564-49FA-A802-58546B3922DC}"/>
          </ac:spMkLst>
        </pc:spChg>
        <pc:spChg chg="add">
          <ac:chgData name="Paul Coles" userId="7f14ea8e-113e-4c61-b565-93b0deaccbc4" providerId="ADAL" clId="{0FA8CCB3-281A-412E-804A-496B61193E7B}" dt="2020-05-28T09:56:37.082" v="310" actId="26606"/>
          <ac:spMkLst>
            <pc:docMk/>
            <pc:sldMk cId="1422922107" sldId="266"/>
            <ac:spMk id="18" creationId="{EF640709-BDFD-453B-B75D-6212E7A870BA}"/>
          </ac:spMkLst>
        </pc:spChg>
        <pc:spChg chg="add">
          <ac:chgData name="Paul Coles" userId="7f14ea8e-113e-4c61-b565-93b0deaccbc4" providerId="ADAL" clId="{0FA8CCB3-281A-412E-804A-496B61193E7B}" dt="2020-05-28T09:56:37.082" v="310" actId="26606"/>
          <ac:spMkLst>
            <pc:docMk/>
            <pc:sldMk cId="1422922107" sldId="266"/>
            <ac:spMk id="20" creationId="{B4019478-3FDC-438C-8848-1D7DA864AFC4}"/>
          </ac:spMkLst>
        </pc:spChg>
        <pc:spChg chg="add">
          <ac:chgData name="Paul Coles" userId="7f14ea8e-113e-4c61-b565-93b0deaccbc4" providerId="ADAL" clId="{0FA8CCB3-281A-412E-804A-496B61193E7B}" dt="2020-05-28T09:56:37.082" v="310" actId="26606"/>
          <ac:spMkLst>
            <pc:docMk/>
            <pc:sldMk cId="1422922107" sldId="266"/>
            <ac:spMk id="22" creationId="{FE406479-1D57-4209-B128-3C81746247C6}"/>
          </ac:spMkLst>
        </pc:spChg>
        <pc:picChg chg="add mod">
          <ac:chgData name="Paul Coles" userId="7f14ea8e-113e-4c61-b565-93b0deaccbc4" providerId="ADAL" clId="{0FA8CCB3-281A-412E-804A-496B61193E7B}" dt="2020-05-28T09:56:37.082" v="310" actId="26606"/>
          <ac:picMkLst>
            <pc:docMk/>
            <pc:sldMk cId="1422922107" sldId="266"/>
            <ac:picMk id="5" creationId="{CE2C5C93-0DD2-4E5F-B83A-8F3A9D33C8FC}"/>
          </ac:picMkLst>
        </pc:picChg>
      </pc:sldChg>
    </pc:docChg>
  </pc:docChgLst>
</pc:chgInfo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A98C98B-C877-467C-9F75-FA5EDB7DC881}" type="doc">
      <dgm:prSet loTypeId="urn:microsoft.com/office/officeart/2008/layout/LinedList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CC125517-1D36-4DB2-A317-D9B5F0372F02}">
      <dgm:prSet/>
      <dgm:spPr/>
      <dgm:t>
        <a:bodyPr/>
        <a:lstStyle/>
        <a:p>
          <a:r>
            <a:rPr lang="en-GB" dirty="0"/>
            <a:t>Our sole purpose is to understand the needs, experiences and concerns of people who use health and social care services and to speak out on their behalf.</a:t>
          </a:r>
          <a:endParaRPr lang="en-US" dirty="0"/>
        </a:p>
      </dgm:t>
    </dgm:pt>
    <dgm:pt modelId="{849D4EAF-0695-4827-A6D9-3AE1B1D16DCB}" type="parTrans" cxnId="{5EDE5C6D-35F2-4DF1-9406-979386226F31}">
      <dgm:prSet/>
      <dgm:spPr/>
      <dgm:t>
        <a:bodyPr/>
        <a:lstStyle/>
        <a:p>
          <a:endParaRPr lang="en-US"/>
        </a:p>
      </dgm:t>
    </dgm:pt>
    <dgm:pt modelId="{14E21219-8AE1-4CB7-96C5-ADDEDAE7AC11}" type="sibTrans" cxnId="{5EDE5C6D-35F2-4DF1-9406-979386226F31}">
      <dgm:prSet/>
      <dgm:spPr/>
      <dgm:t>
        <a:bodyPr/>
        <a:lstStyle/>
        <a:p>
          <a:endParaRPr lang="en-US"/>
        </a:p>
      </dgm:t>
    </dgm:pt>
    <dgm:pt modelId="{A0122EC9-269A-41ED-B406-8F2210C1E511}">
      <dgm:prSet/>
      <dgm:spPr/>
      <dgm:t>
        <a:bodyPr/>
        <a:lstStyle/>
        <a:p>
          <a:r>
            <a:rPr lang="en-GB"/>
            <a:t>We focus on ensuring that people’s worries and concerns about current services are addressed.</a:t>
          </a:r>
          <a:endParaRPr lang="en-US"/>
        </a:p>
      </dgm:t>
    </dgm:pt>
    <dgm:pt modelId="{FB2D87BA-96DE-40E2-800B-FBA7868F99DE}" type="parTrans" cxnId="{0119C6CB-D6C1-4CDA-9752-EDC58D570A14}">
      <dgm:prSet/>
      <dgm:spPr/>
      <dgm:t>
        <a:bodyPr/>
        <a:lstStyle/>
        <a:p>
          <a:endParaRPr lang="en-US"/>
        </a:p>
      </dgm:t>
    </dgm:pt>
    <dgm:pt modelId="{5BE52CD5-E7EE-43C6-8CB9-A1A461BADB4E}" type="sibTrans" cxnId="{0119C6CB-D6C1-4CDA-9752-EDC58D570A14}">
      <dgm:prSet/>
      <dgm:spPr/>
      <dgm:t>
        <a:bodyPr/>
        <a:lstStyle/>
        <a:p>
          <a:endParaRPr lang="en-US"/>
        </a:p>
      </dgm:t>
    </dgm:pt>
    <dgm:pt modelId="{5FDFB0B7-2F3F-486A-BEC7-F944D265E16E}">
      <dgm:prSet/>
      <dgm:spPr/>
      <dgm:t>
        <a:bodyPr/>
        <a:lstStyle/>
        <a:p>
          <a:r>
            <a:rPr lang="en-GB" dirty="0"/>
            <a:t>To build an evidence base of people’s experiences of changes in Health and Social Care</a:t>
          </a:r>
          <a:endParaRPr lang="en-US" dirty="0"/>
        </a:p>
      </dgm:t>
    </dgm:pt>
    <dgm:pt modelId="{F6C30B8E-9A67-46F4-A331-394C24E8A5EB}" type="parTrans" cxnId="{CFD77A51-3888-482F-946D-FE0DD086EE27}">
      <dgm:prSet/>
      <dgm:spPr/>
      <dgm:t>
        <a:bodyPr/>
        <a:lstStyle/>
        <a:p>
          <a:endParaRPr lang="en-US"/>
        </a:p>
      </dgm:t>
    </dgm:pt>
    <dgm:pt modelId="{9C8737B0-630E-4DC1-AD4F-2B7A674F9D91}" type="sibTrans" cxnId="{CFD77A51-3888-482F-946D-FE0DD086EE27}">
      <dgm:prSet/>
      <dgm:spPr/>
      <dgm:t>
        <a:bodyPr/>
        <a:lstStyle/>
        <a:p>
          <a:endParaRPr lang="en-US"/>
        </a:p>
      </dgm:t>
    </dgm:pt>
    <dgm:pt modelId="{9CF7BD8C-7D11-4D05-B850-7BBB046BE21F}">
      <dgm:prSet/>
      <dgm:spPr/>
      <dgm:t>
        <a:bodyPr/>
        <a:lstStyle/>
        <a:p>
          <a:r>
            <a:rPr lang="en-GB"/>
            <a:t>To share these experiences with  City &amp; Hackney CCG  and City Corporation</a:t>
          </a:r>
          <a:endParaRPr lang="en-US"/>
        </a:p>
      </dgm:t>
    </dgm:pt>
    <dgm:pt modelId="{803F9683-A358-4FC6-BD9D-71F13A0E490E}" type="parTrans" cxnId="{4E110425-826F-4063-A541-A684C5186FB3}">
      <dgm:prSet/>
      <dgm:spPr/>
      <dgm:t>
        <a:bodyPr/>
        <a:lstStyle/>
        <a:p>
          <a:endParaRPr lang="en-US"/>
        </a:p>
      </dgm:t>
    </dgm:pt>
    <dgm:pt modelId="{0861E97E-CB3B-498F-93F8-DED166BFF928}" type="sibTrans" cxnId="{4E110425-826F-4063-A541-A684C5186FB3}">
      <dgm:prSet/>
      <dgm:spPr/>
      <dgm:t>
        <a:bodyPr/>
        <a:lstStyle/>
        <a:p>
          <a:endParaRPr lang="en-US"/>
        </a:p>
      </dgm:t>
    </dgm:pt>
    <dgm:pt modelId="{689025F7-CA75-4353-B512-AB48049D67D6}">
      <dgm:prSet/>
      <dgm:spPr/>
      <dgm:t>
        <a:bodyPr/>
        <a:lstStyle/>
        <a:p>
          <a:r>
            <a:rPr lang="en-GB" dirty="0"/>
            <a:t>Our surveys are available –via , newsletter, bulletins our website-more to come</a:t>
          </a:r>
          <a:endParaRPr lang="en-US" dirty="0"/>
        </a:p>
      </dgm:t>
    </dgm:pt>
    <dgm:pt modelId="{705271B0-402E-4A5A-A620-D4129A49E8BE}" type="parTrans" cxnId="{581DAD04-67FA-4B9B-9148-53A1A495FDD7}">
      <dgm:prSet/>
      <dgm:spPr/>
      <dgm:t>
        <a:bodyPr/>
        <a:lstStyle/>
        <a:p>
          <a:endParaRPr lang="en-US"/>
        </a:p>
      </dgm:t>
    </dgm:pt>
    <dgm:pt modelId="{844FA6D8-B9D7-43F5-8D7D-47B4771A1F78}" type="sibTrans" cxnId="{581DAD04-67FA-4B9B-9148-53A1A495FDD7}">
      <dgm:prSet/>
      <dgm:spPr/>
      <dgm:t>
        <a:bodyPr/>
        <a:lstStyle/>
        <a:p>
          <a:endParaRPr lang="en-US"/>
        </a:p>
      </dgm:t>
    </dgm:pt>
    <dgm:pt modelId="{2BAB75A7-3B22-44FA-880A-F8F6FA146F51}">
      <dgm:prSet/>
      <dgm:spPr/>
      <dgm:t>
        <a:bodyPr/>
        <a:lstStyle/>
        <a:p>
          <a:r>
            <a:rPr lang="en-US" dirty="0"/>
            <a:t>To understand how COVID has affected you</a:t>
          </a:r>
        </a:p>
      </dgm:t>
    </dgm:pt>
    <dgm:pt modelId="{6066E666-DB15-4AAE-82A3-A963B7E1318F}" type="parTrans" cxnId="{CD8018BF-6872-4C63-B1CD-A5A9EE48CDD7}">
      <dgm:prSet/>
      <dgm:spPr/>
      <dgm:t>
        <a:bodyPr/>
        <a:lstStyle/>
        <a:p>
          <a:endParaRPr lang="en-GB"/>
        </a:p>
      </dgm:t>
    </dgm:pt>
    <dgm:pt modelId="{B596687E-3AE9-49AA-AC77-26A7A6497488}" type="sibTrans" cxnId="{CD8018BF-6872-4C63-B1CD-A5A9EE48CDD7}">
      <dgm:prSet/>
      <dgm:spPr/>
      <dgm:t>
        <a:bodyPr/>
        <a:lstStyle/>
        <a:p>
          <a:endParaRPr lang="en-GB"/>
        </a:p>
      </dgm:t>
    </dgm:pt>
    <dgm:pt modelId="{CD7DBBE9-FBA5-4850-BBB1-41BFA6FD9D0C}">
      <dgm:prSet/>
      <dgm:spPr/>
      <dgm:t>
        <a:bodyPr/>
        <a:lstStyle/>
        <a:p>
          <a:r>
            <a:rPr lang="en-US" dirty="0"/>
            <a:t>Surveys enable us to capture the views of our community and are an important part of our work</a:t>
          </a:r>
        </a:p>
      </dgm:t>
    </dgm:pt>
    <dgm:pt modelId="{0E9462F6-FCD6-4F23-A9E5-691A5B14735E}" type="parTrans" cxnId="{83B85BF4-31AB-45C1-B1AE-BEA432D0DD2E}">
      <dgm:prSet/>
      <dgm:spPr/>
      <dgm:t>
        <a:bodyPr/>
        <a:lstStyle/>
        <a:p>
          <a:endParaRPr lang="en-GB"/>
        </a:p>
      </dgm:t>
    </dgm:pt>
    <dgm:pt modelId="{A5DDD1DA-E31B-4ABE-AD2B-4C77C84075F2}" type="sibTrans" cxnId="{83B85BF4-31AB-45C1-B1AE-BEA432D0DD2E}">
      <dgm:prSet/>
      <dgm:spPr/>
      <dgm:t>
        <a:bodyPr/>
        <a:lstStyle/>
        <a:p>
          <a:endParaRPr lang="en-GB"/>
        </a:p>
      </dgm:t>
    </dgm:pt>
    <dgm:pt modelId="{492674A1-BE13-4B31-9B46-19A8F3D4A346}">
      <dgm:prSet/>
      <dgm:spPr/>
      <dgm:t>
        <a:bodyPr/>
        <a:lstStyle/>
        <a:p>
          <a:r>
            <a:rPr lang="en-GB" dirty="0"/>
            <a:t>Printed copies can be provided on request</a:t>
          </a:r>
        </a:p>
        <a:p>
          <a:endParaRPr lang="en-US" dirty="0"/>
        </a:p>
      </dgm:t>
    </dgm:pt>
    <dgm:pt modelId="{64AA3B0B-53CB-4EE3-964B-91784437F611}" type="parTrans" cxnId="{9532562A-F8F8-4990-8763-87FE2CFE2C10}">
      <dgm:prSet/>
      <dgm:spPr/>
      <dgm:t>
        <a:bodyPr/>
        <a:lstStyle/>
        <a:p>
          <a:endParaRPr lang="en-GB"/>
        </a:p>
      </dgm:t>
    </dgm:pt>
    <dgm:pt modelId="{86C25D59-D559-4302-98B0-D8410877F223}" type="sibTrans" cxnId="{9532562A-F8F8-4990-8763-87FE2CFE2C10}">
      <dgm:prSet/>
      <dgm:spPr/>
      <dgm:t>
        <a:bodyPr/>
        <a:lstStyle/>
        <a:p>
          <a:endParaRPr lang="en-GB"/>
        </a:p>
      </dgm:t>
    </dgm:pt>
    <dgm:pt modelId="{AC7499AB-8F62-49A8-96CA-9DA8D33EF18D}" type="pres">
      <dgm:prSet presAssocID="{DA98C98B-C877-467C-9F75-FA5EDB7DC881}" presName="vert0" presStyleCnt="0">
        <dgm:presLayoutVars>
          <dgm:dir/>
          <dgm:animOne val="branch"/>
          <dgm:animLvl val="lvl"/>
        </dgm:presLayoutVars>
      </dgm:prSet>
      <dgm:spPr/>
    </dgm:pt>
    <dgm:pt modelId="{B321B226-429D-462A-9967-B2666D995A6A}" type="pres">
      <dgm:prSet presAssocID="{CC125517-1D36-4DB2-A317-D9B5F0372F02}" presName="thickLine" presStyleLbl="alignNode1" presStyleIdx="0" presStyleCnt="8"/>
      <dgm:spPr/>
    </dgm:pt>
    <dgm:pt modelId="{4E2E9C2D-8291-457F-AC79-97E2E0F50A89}" type="pres">
      <dgm:prSet presAssocID="{CC125517-1D36-4DB2-A317-D9B5F0372F02}" presName="horz1" presStyleCnt="0"/>
      <dgm:spPr/>
    </dgm:pt>
    <dgm:pt modelId="{D6533695-28E8-47A3-8ABC-5B74FE80A865}" type="pres">
      <dgm:prSet presAssocID="{CC125517-1D36-4DB2-A317-D9B5F0372F02}" presName="tx1" presStyleLbl="revTx" presStyleIdx="0" presStyleCnt="8"/>
      <dgm:spPr/>
    </dgm:pt>
    <dgm:pt modelId="{4F7A65D9-DC14-4808-B990-F6C168DB25AA}" type="pres">
      <dgm:prSet presAssocID="{CC125517-1D36-4DB2-A317-D9B5F0372F02}" presName="vert1" presStyleCnt="0"/>
      <dgm:spPr/>
    </dgm:pt>
    <dgm:pt modelId="{5EB016B2-F086-4E0B-B169-A2A766DC9467}" type="pres">
      <dgm:prSet presAssocID="{CD7DBBE9-FBA5-4850-BBB1-41BFA6FD9D0C}" presName="thickLine" presStyleLbl="alignNode1" presStyleIdx="1" presStyleCnt="8"/>
      <dgm:spPr/>
    </dgm:pt>
    <dgm:pt modelId="{558F902C-AFE3-4B8C-BE50-C2D4984CB3CB}" type="pres">
      <dgm:prSet presAssocID="{CD7DBBE9-FBA5-4850-BBB1-41BFA6FD9D0C}" presName="horz1" presStyleCnt="0"/>
      <dgm:spPr/>
    </dgm:pt>
    <dgm:pt modelId="{2042D22B-0836-41E1-AEC8-702C4265FEED}" type="pres">
      <dgm:prSet presAssocID="{CD7DBBE9-FBA5-4850-BBB1-41BFA6FD9D0C}" presName="tx1" presStyleLbl="revTx" presStyleIdx="1" presStyleCnt="8"/>
      <dgm:spPr/>
    </dgm:pt>
    <dgm:pt modelId="{73437D77-9D3A-40CA-ADC7-CD5ADDE228EC}" type="pres">
      <dgm:prSet presAssocID="{CD7DBBE9-FBA5-4850-BBB1-41BFA6FD9D0C}" presName="vert1" presStyleCnt="0"/>
      <dgm:spPr/>
    </dgm:pt>
    <dgm:pt modelId="{458BC792-BEB7-4A3E-A763-4E00FD8A5C8A}" type="pres">
      <dgm:prSet presAssocID="{A0122EC9-269A-41ED-B406-8F2210C1E511}" presName="thickLine" presStyleLbl="alignNode1" presStyleIdx="2" presStyleCnt="8"/>
      <dgm:spPr/>
    </dgm:pt>
    <dgm:pt modelId="{320D6476-0FD1-40F5-B403-2FCBBBBD979C}" type="pres">
      <dgm:prSet presAssocID="{A0122EC9-269A-41ED-B406-8F2210C1E511}" presName="horz1" presStyleCnt="0"/>
      <dgm:spPr/>
    </dgm:pt>
    <dgm:pt modelId="{FF3A1E36-8A33-42E0-B069-9A818699B00B}" type="pres">
      <dgm:prSet presAssocID="{A0122EC9-269A-41ED-B406-8F2210C1E511}" presName="tx1" presStyleLbl="revTx" presStyleIdx="2" presStyleCnt="8"/>
      <dgm:spPr/>
    </dgm:pt>
    <dgm:pt modelId="{61453ABA-18DF-42BE-97B7-0DB76FFDB5AF}" type="pres">
      <dgm:prSet presAssocID="{A0122EC9-269A-41ED-B406-8F2210C1E511}" presName="vert1" presStyleCnt="0"/>
      <dgm:spPr/>
    </dgm:pt>
    <dgm:pt modelId="{8B9ADA69-BB7C-41AF-A61E-81E46CC55A74}" type="pres">
      <dgm:prSet presAssocID="{5FDFB0B7-2F3F-486A-BEC7-F944D265E16E}" presName="thickLine" presStyleLbl="alignNode1" presStyleIdx="3" presStyleCnt="8"/>
      <dgm:spPr/>
    </dgm:pt>
    <dgm:pt modelId="{B07F2100-122F-4D28-9DCD-230D02F3092E}" type="pres">
      <dgm:prSet presAssocID="{5FDFB0B7-2F3F-486A-BEC7-F944D265E16E}" presName="horz1" presStyleCnt="0"/>
      <dgm:spPr/>
    </dgm:pt>
    <dgm:pt modelId="{38446D1E-B265-49CB-A03E-5BF5747F920D}" type="pres">
      <dgm:prSet presAssocID="{5FDFB0B7-2F3F-486A-BEC7-F944D265E16E}" presName="tx1" presStyleLbl="revTx" presStyleIdx="3" presStyleCnt="8"/>
      <dgm:spPr/>
    </dgm:pt>
    <dgm:pt modelId="{B761478D-6906-460C-9495-83DE5091BB07}" type="pres">
      <dgm:prSet presAssocID="{5FDFB0B7-2F3F-486A-BEC7-F944D265E16E}" presName="vert1" presStyleCnt="0"/>
      <dgm:spPr/>
    </dgm:pt>
    <dgm:pt modelId="{405B32A4-28F6-4FF9-8212-15260EFBD7D1}" type="pres">
      <dgm:prSet presAssocID="{2BAB75A7-3B22-44FA-880A-F8F6FA146F51}" presName="thickLine" presStyleLbl="alignNode1" presStyleIdx="4" presStyleCnt="8"/>
      <dgm:spPr/>
    </dgm:pt>
    <dgm:pt modelId="{094F0412-D690-4E82-89B6-CAFDB4AD4F8E}" type="pres">
      <dgm:prSet presAssocID="{2BAB75A7-3B22-44FA-880A-F8F6FA146F51}" presName="horz1" presStyleCnt="0"/>
      <dgm:spPr/>
    </dgm:pt>
    <dgm:pt modelId="{8CB5D6BF-D1EB-45A8-86AB-2D1BB2F6DE13}" type="pres">
      <dgm:prSet presAssocID="{2BAB75A7-3B22-44FA-880A-F8F6FA146F51}" presName="tx1" presStyleLbl="revTx" presStyleIdx="4" presStyleCnt="8"/>
      <dgm:spPr/>
    </dgm:pt>
    <dgm:pt modelId="{B7CC5AD0-D90B-421A-B25B-1B3781F3B971}" type="pres">
      <dgm:prSet presAssocID="{2BAB75A7-3B22-44FA-880A-F8F6FA146F51}" presName="vert1" presStyleCnt="0"/>
      <dgm:spPr/>
    </dgm:pt>
    <dgm:pt modelId="{BD5DC21F-9002-4DBA-B273-6CC8CF606ED6}" type="pres">
      <dgm:prSet presAssocID="{9CF7BD8C-7D11-4D05-B850-7BBB046BE21F}" presName="thickLine" presStyleLbl="alignNode1" presStyleIdx="5" presStyleCnt="8"/>
      <dgm:spPr/>
    </dgm:pt>
    <dgm:pt modelId="{D53EC26E-6573-49DE-8680-49C5C62966BB}" type="pres">
      <dgm:prSet presAssocID="{9CF7BD8C-7D11-4D05-B850-7BBB046BE21F}" presName="horz1" presStyleCnt="0"/>
      <dgm:spPr/>
    </dgm:pt>
    <dgm:pt modelId="{58BE43CE-DA17-41FC-B2EC-2081E63A16BB}" type="pres">
      <dgm:prSet presAssocID="{9CF7BD8C-7D11-4D05-B850-7BBB046BE21F}" presName="tx1" presStyleLbl="revTx" presStyleIdx="5" presStyleCnt="8"/>
      <dgm:spPr/>
    </dgm:pt>
    <dgm:pt modelId="{FA44A13C-2A12-462B-803D-3A8ACBB43C2B}" type="pres">
      <dgm:prSet presAssocID="{9CF7BD8C-7D11-4D05-B850-7BBB046BE21F}" presName="vert1" presStyleCnt="0"/>
      <dgm:spPr/>
    </dgm:pt>
    <dgm:pt modelId="{A7FA41FA-B980-472A-98B5-CC8C627FAA68}" type="pres">
      <dgm:prSet presAssocID="{689025F7-CA75-4353-B512-AB48049D67D6}" presName="thickLine" presStyleLbl="alignNode1" presStyleIdx="6" presStyleCnt="8"/>
      <dgm:spPr/>
    </dgm:pt>
    <dgm:pt modelId="{D2292BA2-3548-4AC5-A518-DAAFC285F35E}" type="pres">
      <dgm:prSet presAssocID="{689025F7-CA75-4353-B512-AB48049D67D6}" presName="horz1" presStyleCnt="0"/>
      <dgm:spPr/>
    </dgm:pt>
    <dgm:pt modelId="{3CCCC0A8-7A72-43CB-A2F3-E84D915F301F}" type="pres">
      <dgm:prSet presAssocID="{689025F7-CA75-4353-B512-AB48049D67D6}" presName="tx1" presStyleLbl="revTx" presStyleIdx="6" presStyleCnt="8"/>
      <dgm:spPr/>
    </dgm:pt>
    <dgm:pt modelId="{1EB98D3E-B371-4218-A557-565EBC0249B3}" type="pres">
      <dgm:prSet presAssocID="{689025F7-CA75-4353-B512-AB48049D67D6}" presName="vert1" presStyleCnt="0"/>
      <dgm:spPr/>
    </dgm:pt>
    <dgm:pt modelId="{80EF6315-8CCE-4AA5-806B-E372D773735A}" type="pres">
      <dgm:prSet presAssocID="{492674A1-BE13-4B31-9B46-19A8F3D4A346}" presName="thickLine" presStyleLbl="alignNode1" presStyleIdx="7" presStyleCnt="8"/>
      <dgm:spPr/>
    </dgm:pt>
    <dgm:pt modelId="{044DC43C-A064-4581-A721-422FA89D321C}" type="pres">
      <dgm:prSet presAssocID="{492674A1-BE13-4B31-9B46-19A8F3D4A346}" presName="horz1" presStyleCnt="0"/>
      <dgm:spPr/>
    </dgm:pt>
    <dgm:pt modelId="{C7C1D48E-E3E8-4D06-9FCB-2237ABB1E733}" type="pres">
      <dgm:prSet presAssocID="{492674A1-BE13-4B31-9B46-19A8F3D4A346}" presName="tx1" presStyleLbl="revTx" presStyleIdx="7" presStyleCnt="8"/>
      <dgm:spPr/>
    </dgm:pt>
    <dgm:pt modelId="{F66108C5-851F-42D5-9831-324A039B6A92}" type="pres">
      <dgm:prSet presAssocID="{492674A1-BE13-4B31-9B46-19A8F3D4A346}" presName="vert1" presStyleCnt="0"/>
      <dgm:spPr/>
    </dgm:pt>
  </dgm:ptLst>
  <dgm:cxnLst>
    <dgm:cxn modelId="{581DAD04-67FA-4B9B-9148-53A1A495FDD7}" srcId="{DA98C98B-C877-467C-9F75-FA5EDB7DC881}" destId="{689025F7-CA75-4353-B512-AB48049D67D6}" srcOrd="6" destOrd="0" parTransId="{705271B0-402E-4A5A-A620-D4129A49E8BE}" sibTransId="{844FA6D8-B9D7-43F5-8D7D-47B4771A1F78}"/>
    <dgm:cxn modelId="{B1F20222-244D-47BC-976B-CE99CD810E36}" type="presOf" srcId="{9CF7BD8C-7D11-4D05-B850-7BBB046BE21F}" destId="{58BE43CE-DA17-41FC-B2EC-2081E63A16BB}" srcOrd="0" destOrd="0" presId="urn:microsoft.com/office/officeart/2008/layout/LinedList"/>
    <dgm:cxn modelId="{4E110425-826F-4063-A541-A684C5186FB3}" srcId="{DA98C98B-C877-467C-9F75-FA5EDB7DC881}" destId="{9CF7BD8C-7D11-4D05-B850-7BBB046BE21F}" srcOrd="5" destOrd="0" parTransId="{803F9683-A358-4FC6-BD9D-71F13A0E490E}" sibTransId="{0861E97E-CB3B-498F-93F8-DED166BFF928}"/>
    <dgm:cxn modelId="{9532562A-F8F8-4990-8763-87FE2CFE2C10}" srcId="{DA98C98B-C877-467C-9F75-FA5EDB7DC881}" destId="{492674A1-BE13-4B31-9B46-19A8F3D4A346}" srcOrd="7" destOrd="0" parTransId="{64AA3B0B-53CB-4EE3-964B-91784437F611}" sibTransId="{86C25D59-D559-4302-98B0-D8410877F223}"/>
    <dgm:cxn modelId="{3A96763D-14FC-4E98-BD30-42745B4A82CB}" type="presOf" srcId="{CD7DBBE9-FBA5-4850-BBB1-41BFA6FD9D0C}" destId="{2042D22B-0836-41E1-AEC8-702C4265FEED}" srcOrd="0" destOrd="0" presId="urn:microsoft.com/office/officeart/2008/layout/LinedList"/>
    <dgm:cxn modelId="{5EDE5C6D-35F2-4DF1-9406-979386226F31}" srcId="{DA98C98B-C877-467C-9F75-FA5EDB7DC881}" destId="{CC125517-1D36-4DB2-A317-D9B5F0372F02}" srcOrd="0" destOrd="0" parTransId="{849D4EAF-0695-4827-A6D9-3AE1B1D16DCB}" sibTransId="{14E21219-8AE1-4CB7-96C5-ADDEDAE7AC11}"/>
    <dgm:cxn modelId="{CFD77A51-3888-482F-946D-FE0DD086EE27}" srcId="{DA98C98B-C877-467C-9F75-FA5EDB7DC881}" destId="{5FDFB0B7-2F3F-486A-BEC7-F944D265E16E}" srcOrd="3" destOrd="0" parTransId="{F6C30B8E-9A67-46F4-A331-394C24E8A5EB}" sibTransId="{9C8737B0-630E-4DC1-AD4F-2B7A674F9D91}"/>
    <dgm:cxn modelId="{78FB9B76-D58F-4498-B2D1-BA5AF711CE36}" type="presOf" srcId="{2BAB75A7-3B22-44FA-880A-F8F6FA146F51}" destId="{8CB5D6BF-D1EB-45A8-86AB-2D1BB2F6DE13}" srcOrd="0" destOrd="0" presId="urn:microsoft.com/office/officeart/2008/layout/LinedList"/>
    <dgm:cxn modelId="{EA0DCB8C-C1BD-485C-80CE-265EC8B4F232}" type="presOf" srcId="{DA98C98B-C877-467C-9F75-FA5EDB7DC881}" destId="{AC7499AB-8F62-49A8-96CA-9DA8D33EF18D}" srcOrd="0" destOrd="0" presId="urn:microsoft.com/office/officeart/2008/layout/LinedList"/>
    <dgm:cxn modelId="{4715BEA7-546E-411D-8DC3-014DD355395F}" type="presOf" srcId="{CC125517-1D36-4DB2-A317-D9B5F0372F02}" destId="{D6533695-28E8-47A3-8ABC-5B74FE80A865}" srcOrd="0" destOrd="0" presId="urn:microsoft.com/office/officeart/2008/layout/LinedList"/>
    <dgm:cxn modelId="{CD8018BF-6872-4C63-B1CD-A5A9EE48CDD7}" srcId="{DA98C98B-C877-467C-9F75-FA5EDB7DC881}" destId="{2BAB75A7-3B22-44FA-880A-F8F6FA146F51}" srcOrd="4" destOrd="0" parTransId="{6066E666-DB15-4AAE-82A3-A963B7E1318F}" sibTransId="{B596687E-3AE9-49AA-AC77-26A7A6497488}"/>
    <dgm:cxn modelId="{0119C6CB-D6C1-4CDA-9752-EDC58D570A14}" srcId="{DA98C98B-C877-467C-9F75-FA5EDB7DC881}" destId="{A0122EC9-269A-41ED-B406-8F2210C1E511}" srcOrd="2" destOrd="0" parTransId="{FB2D87BA-96DE-40E2-800B-FBA7868F99DE}" sibTransId="{5BE52CD5-E7EE-43C6-8CB9-A1A461BADB4E}"/>
    <dgm:cxn modelId="{4754F1CF-7AC9-4BDD-82E3-BB6CAF2BA980}" type="presOf" srcId="{492674A1-BE13-4B31-9B46-19A8F3D4A346}" destId="{C7C1D48E-E3E8-4D06-9FCB-2237ABB1E733}" srcOrd="0" destOrd="0" presId="urn:microsoft.com/office/officeart/2008/layout/LinedList"/>
    <dgm:cxn modelId="{AB703BD0-4EF0-4583-9FFA-5254D63386A1}" type="presOf" srcId="{689025F7-CA75-4353-B512-AB48049D67D6}" destId="{3CCCC0A8-7A72-43CB-A2F3-E84D915F301F}" srcOrd="0" destOrd="0" presId="urn:microsoft.com/office/officeart/2008/layout/LinedList"/>
    <dgm:cxn modelId="{BF0B8EEE-EF2C-4EC7-B5C1-6499C9388DEE}" type="presOf" srcId="{5FDFB0B7-2F3F-486A-BEC7-F944D265E16E}" destId="{38446D1E-B265-49CB-A03E-5BF5747F920D}" srcOrd="0" destOrd="0" presId="urn:microsoft.com/office/officeart/2008/layout/LinedList"/>
    <dgm:cxn modelId="{C3CE74F0-8B06-43C7-960F-6898041F4012}" type="presOf" srcId="{A0122EC9-269A-41ED-B406-8F2210C1E511}" destId="{FF3A1E36-8A33-42E0-B069-9A818699B00B}" srcOrd="0" destOrd="0" presId="urn:microsoft.com/office/officeart/2008/layout/LinedList"/>
    <dgm:cxn modelId="{83B85BF4-31AB-45C1-B1AE-BEA432D0DD2E}" srcId="{DA98C98B-C877-467C-9F75-FA5EDB7DC881}" destId="{CD7DBBE9-FBA5-4850-BBB1-41BFA6FD9D0C}" srcOrd="1" destOrd="0" parTransId="{0E9462F6-FCD6-4F23-A9E5-691A5B14735E}" sibTransId="{A5DDD1DA-E31B-4ABE-AD2B-4C77C84075F2}"/>
    <dgm:cxn modelId="{5D7E4D27-3401-4114-B2D6-F9149F13BD82}" type="presParOf" srcId="{AC7499AB-8F62-49A8-96CA-9DA8D33EF18D}" destId="{B321B226-429D-462A-9967-B2666D995A6A}" srcOrd="0" destOrd="0" presId="urn:microsoft.com/office/officeart/2008/layout/LinedList"/>
    <dgm:cxn modelId="{60B7DEA2-50FC-4AD2-A589-8F2AC3033955}" type="presParOf" srcId="{AC7499AB-8F62-49A8-96CA-9DA8D33EF18D}" destId="{4E2E9C2D-8291-457F-AC79-97E2E0F50A89}" srcOrd="1" destOrd="0" presId="urn:microsoft.com/office/officeart/2008/layout/LinedList"/>
    <dgm:cxn modelId="{9EC13670-791C-4B8B-88B8-533C2510F851}" type="presParOf" srcId="{4E2E9C2D-8291-457F-AC79-97E2E0F50A89}" destId="{D6533695-28E8-47A3-8ABC-5B74FE80A865}" srcOrd="0" destOrd="0" presId="urn:microsoft.com/office/officeart/2008/layout/LinedList"/>
    <dgm:cxn modelId="{DF57C848-037C-4B2B-B5A0-C0BFCE39FF66}" type="presParOf" srcId="{4E2E9C2D-8291-457F-AC79-97E2E0F50A89}" destId="{4F7A65D9-DC14-4808-B990-F6C168DB25AA}" srcOrd="1" destOrd="0" presId="urn:microsoft.com/office/officeart/2008/layout/LinedList"/>
    <dgm:cxn modelId="{1552D663-E181-4D0E-9337-DA69B063D801}" type="presParOf" srcId="{AC7499AB-8F62-49A8-96CA-9DA8D33EF18D}" destId="{5EB016B2-F086-4E0B-B169-A2A766DC9467}" srcOrd="2" destOrd="0" presId="urn:microsoft.com/office/officeart/2008/layout/LinedList"/>
    <dgm:cxn modelId="{E8185F73-6390-4813-AE4B-0FD60A526087}" type="presParOf" srcId="{AC7499AB-8F62-49A8-96CA-9DA8D33EF18D}" destId="{558F902C-AFE3-4B8C-BE50-C2D4984CB3CB}" srcOrd="3" destOrd="0" presId="urn:microsoft.com/office/officeart/2008/layout/LinedList"/>
    <dgm:cxn modelId="{86C5B36D-2C9E-4171-8C1B-41D9B384D108}" type="presParOf" srcId="{558F902C-AFE3-4B8C-BE50-C2D4984CB3CB}" destId="{2042D22B-0836-41E1-AEC8-702C4265FEED}" srcOrd="0" destOrd="0" presId="urn:microsoft.com/office/officeart/2008/layout/LinedList"/>
    <dgm:cxn modelId="{406D0A17-5D2D-461A-AEE5-2A5C9A9074C8}" type="presParOf" srcId="{558F902C-AFE3-4B8C-BE50-C2D4984CB3CB}" destId="{73437D77-9D3A-40CA-ADC7-CD5ADDE228EC}" srcOrd="1" destOrd="0" presId="urn:microsoft.com/office/officeart/2008/layout/LinedList"/>
    <dgm:cxn modelId="{05032782-008E-49E0-A0E2-BD65C212F464}" type="presParOf" srcId="{AC7499AB-8F62-49A8-96CA-9DA8D33EF18D}" destId="{458BC792-BEB7-4A3E-A763-4E00FD8A5C8A}" srcOrd="4" destOrd="0" presId="urn:microsoft.com/office/officeart/2008/layout/LinedList"/>
    <dgm:cxn modelId="{6DFBECDA-3B8D-426C-9E80-D874F3794688}" type="presParOf" srcId="{AC7499AB-8F62-49A8-96CA-9DA8D33EF18D}" destId="{320D6476-0FD1-40F5-B403-2FCBBBBD979C}" srcOrd="5" destOrd="0" presId="urn:microsoft.com/office/officeart/2008/layout/LinedList"/>
    <dgm:cxn modelId="{B710C8BE-04D8-49F0-9A02-5C22F21A903C}" type="presParOf" srcId="{320D6476-0FD1-40F5-B403-2FCBBBBD979C}" destId="{FF3A1E36-8A33-42E0-B069-9A818699B00B}" srcOrd="0" destOrd="0" presId="urn:microsoft.com/office/officeart/2008/layout/LinedList"/>
    <dgm:cxn modelId="{5373B51F-94FD-443A-8269-CC6B983AC3B3}" type="presParOf" srcId="{320D6476-0FD1-40F5-B403-2FCBBBBD979C}" destId="{61453ABA-18DF-42BE-97B7-0DB76FFDB5AF}" srcOrd="1" destOrd="0" presId="urn:microsoft.com/office/officeart/2008/layout/LinedList"/>
    <dgm:cxn modelId="{A80107E1-236C-4EDD-9177-65BD8F32C2FC}" type="presParOf" srcId="{AC7499AB-8F62-49A8-96CA-9DA8D33EF18D}" destId="{8B9ADA69-BB7C-41AF-A61E-81E46CC55A74}" srcOrd="6" destOrd="0" presId="urn:microsoft.com/office/officeart/2008/layout/LinedList"/>
    <dgm:cxn modelId="{04F6CBDF-5A1D-40F8-9A14-0725761B152C}" type="presParOf" srcId="{AC7499AB-8F62-49A8-96CA-9DA8D33EF18D}" destId="{B07F2100-122F-4D28-9DCD-230D02F3092E}" srcOrd="7" destOrd="0" presId="urn:microsoft.com/office/officeart/2008/layout/LinedList"/>
    <dgm:cxn modelId="{E548E85D-22B8-45A2-AC16-6692C7E927B0}" type="presParOf" srcId="{B07F2100-122F-4D28-9DCD-230D02F3092E}" destId="{38446D1E-B265-49CB-A03E-5BF5747F920D}" srcOrd="0" destOrd="0" presId="urn:microsoft.com/office/officeart/2008/layout/LinedList"/>
    <dgm:cxn modelId="{8B647D15-4558-4878-A08B-3E7B88B35C11}" type="presParOf" srcId="{B07F2100-122F-4D28-9DCD-230D02F3092E}" destId="{B761478D-6906-460C-9495-83DE5091BB07}" srcOrd="1" destOrd="0" presId="urn:microsoft.com/office/officeart/2008/layout/LinedList"/>
    <dgm:cxn modelId="{3F6A9291-974B-47C9-97BE-61F3DD4C9965}" type="presParOf" srcId="{AC7499AB-8F62-49A8-96CA-9DA8D33EF18D}" destId="{405B32A4-28F6-4FF9-8212-15260EFBD7D1}" srcOrd="8" destOrd="0" presId="urn:microsoft.com/office/officeart/2008/layout/LinedList"/>
    <dgm:cxn modelId="{BDDC3E51-8159-4E32-9A1F-5F9BC012238D}" type="presParOf" srcId="{AC7499AB-8F62-49A8-96CA-9DA8D33EF18D}" destId="{094F0412-D690-4E82-89B6-CAFDB4AD4F8E}" srcOrd="9" destOrd="0" presId="urn:microsoft.com/office/officeart/2008/layout/LinedList"/>
    <dgm:cxn modelId="{43B874C9-B64E-47A5-BDDB-11A321C5053A}" type="presParOf" srcId="{094F0412-D690-4E82-89B6-CAFDB4AD4F8E}" destId="{8CB5D6BF-D1EB-45A8-86AB-2D1BB2F6DE13}" srcOrd="0" destOrd="0" presId="urn:microsoft.com/office/officeart/2008/layout/LinedList"/>
    <dgm:cxn modelId="{4955F324-0B9F-497F-BE00-094A3737DC9E}" type="presParOf" srcId="{094F0412-D690-4E82-89B6-CAFDB4AD4F8E}" destId="{B7CC5AD0-D90B-421A-B25B-1B3781F3B971}" srcOrd="1" destOrd="0" presId="urn:microsoft.com/office/officeart/2008/layout/LinedList"/>
    <dgm:cxn modelId="{CFDC56BE-9F52-4472-94FA-327ECCCA5584}" type="presParOf" srcId="{AC7499AB-8F62-49A8-96CA-9DA8D33EF18D}" destId="{BD5DC21F-9002-4DBA-B273-6CC8CF606ED6}" srcOrd="10" destOrd="0" presId="urn:microsoft.com/office/officeart/2008/layout/LinedList"/>
    <dgm:cxn modelId="{769CEA0C-1374-4981-B96C-D846BA966CE0}" type="presParOf" srcId="{AC7499AB-8F62-49A8-96CA-9DA8D33EF18D}" destId="{D53EC26E-6573-49DE-8680-49C5C62966BB}" srcOrd="11" destOrd="0" presId="urn:microsoft.com/office/officeart/2008/layout/LinedList"/>
    <dgm:cxn modelId="{A39A58A0-B1A2-45CD-9852-C5B734BDEC49}" type="presParOf" srcId="{D53EC26E-6573-49DE-8680-49C5C62966BB}" destId="{58BE43CE-DA17-41FC-B2EC-2081E63A16BB}" srcOrd="0" destOrd="0" presId="urn:microsoft.com/office/officeart/2008/layout/LinedList"/>
    <dgm:cxn modelId="{864EE89B-EE15-47BB-B35F-558636B26542}" type="presParOf" srcId="{D53EC26E-6573-49DE-8680-49C5C62966BB}" destId="{FA44A13C-2A12-462B-803D-3A8ACBB43C2B}" srcOrd="1" destOrd="0" presId="urn:microsoft.com/office/officeart/2008/layout/LinedList"/>
    <dgm:cxn modelId="{FCEDAA79-FB39-49C9-800F-3238B3F89999}" type="presParOf" srcId="{AC7499AB-8F62-49A8-96CA-9DA8D33EF18D}" destId="{A7FA41FA-B980-472A-98B5-CC8C627FAA68}" srcOrd="12" destOrd="0" presId="urn:microsoft.com/office/officeart/2008/layout/LinedList"/>
    <dgm:cxn modelId="{024FE317-DE0D-4BF5-AA77-F4E0F1FBEC3B}" type="presParOf" srcId="{AC7499AB-8F62-49A8-96CA-9DA8D33EF18D}" destId="{D2292BA2-3548-4AC5-A518-DAAFC285F35E}" srcOrd="13" destOrd="0" presId="urn:microsoft.com/office/officeart/2008/layout/LinedList"/>
    <dgm:cxn modelId="{AEE1B1FB-E8AE-4234-BADD-360F7062BD92}" type="presParOf" srcId="{D2292BA2-3548-4AC5-A518-DAAFC285F35E}" destId="{3CCCC0A8-7A72-43CB-A2F3-E84D915F301F}" srcOrd="0" destOrd="0" presId="urn:microsoft.com/office/officeart/2008/layout/LinedList"/>
    <dgm:cxn modelId="{E6AF26AD-0511-4253-ADF8-DCE1A777F772}" type="presParOf" srcId="{D2292BA2-3548-4AC5-A518-DAAFC285F35E}" destId="{1EB98D3E-B371-4218-A557-565EBC0249B3}" srcOrd="1" destOrd="0" presId="urn:microsoft.com/office/officeart/2008/layout/LinedList"/>
    <dgm:cxn modelId="{AF740157-C173-459E-9BDB-79B482D904A2}" type="presParOf" srcId="{AC7499AB-8F62-49A8-96CA-9DA8D33EF18D}" destId="{80EF6315-8CCE-4AA5-806B-E372D773735A}" srcOrd="14" destOrd="0" presId="urn:microsoft.com/office/officeart/2008/layout/LinedList"/>
    <dgm:cxn modelId="{52A83A0F-F4C0-453F-8CD9-0AB8F2B14B32}" type="presParOf" srcId="{AC7499AB-8F62-49A8-96CA-9DA8D33EF18D}" destId="{044DC43C-A064-4581-A721-422FA89D321C}" srcOrd="15" destOrd="0" presId="urn:microsoft.com/office/officeart/2008/layout/LinedList"/>
    <dgm:cxn modelId="{13B7EDCD-CCED-415F-9A2B-5C2151A2E8FD}" type="presParOf" srcId="{044DC43C-A064-4581-A721-422FA89D321C}" destId="{C7C1D48E-E3E8-4D06-9FCB-2237ABB1E733}" srcOrd="0" destOrd="0" presId="urn:microsoft.com/office/officeart/2008/layout/LinedList"/>
    <dgm:cxn modelId="{C7A1189F-A7A3-470D-98F6-102752EE4B77}" type="presParOf" srcId="{044DC43C-A064-4581-A721-422FA89D321C}" destId="{F66108C5-851F-42D5-9831-324A039B6A92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A1B1224-37F9-430C-906B-FAAAF5D22B88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03949FE8-7CF1-422A-BD05-C762E239C036}">
      <dgm:prSet/>
      <dgm:spPr/>
      <dgm:t>
        <a:bodyPr/>
        <a:lstStyle/>
        <a:p>
          <a:r>
            <a:rPr lang="en-GB" dirty="0">
              <a:solidFill>
                <a:schemeClr val="tx1"/>
              </a:solidFill>
            </a:rPr>
            <a:t>Were you aware of NHS 111 before you used the service</a:t>
          </a:r>
          <a:r>
            <a:rPr lang="en-GB" i="1" dirty="0">
              <a:solidFill>
                <a:schemeClr val="tx1"/>
              </a:solidFill>
            </a:rPr>
            <a:t>-</a:t>
          </a:r>
          <a:endParaRPr lang="en-US" dirty="0">
            <a:solidFill>
              <a:schemeClr val="tx1"/>
            </a:solidFill>
          </a:endParaRPr>
        </a:p>
      </dgm:t>
    </dgm:pt>
    <dgm:pt modelId="{3DB997BD-2BCD-4328-9188-116EAE8D88BA}" type="parTrans" cxnId="{775EB2A7-4C26-41AB-9422-468A4E39E552}">
      <dgm:prSet/>
      <dgm:spPr/>
      <dgm:t>
        <a:bodyPr/>
        <a:lstStyle/>
        <a:p>
          <a:endParaRPr lang="en-US"/>
        </a:p>
      </dgm:t>
    </dgm:pt>
    <dgm:pt modelId="{C88A3A5E-9D6D-438A-AAA4-F962D0052325}" type="sibTrans" cxnId="{775EB2A7-4C26-41AB-9422-468A4E39E552}">
      <dgm:prSet/>
      <dgm:spPr/>
      <dgm:t>
        <a:bodyPr/>
        <a:lstStyle/>
        <a:p>
          <a:endParaRPr lang="en-US"/>
        </a:p>
      </dgm:t>
    </dgm:pt>
    <dgm:pt modelId="{FBDA5F1D-613D-4A1B-A0EB-03849AE38BC9}">
      <dgm:prSet/>
      <dgm:spPr/>
      <dgm:t>
        <a:bodyPr/>
        <a:lstStyle/>
        <a:p>
          <a:r>
            <a:rPr lang="en-GB" i="1"/>
            <a:t>100% Yes</a:t>
          </a:r>
          <a:endParaRPr lang="en-US"/>
        </a:p>
      </dgm:t>
    </dgm:pt>
    <dgm:pt modelId="{6DA32AAB-E319-4F4C-B118-DC3166C99A82}" type="parTrans" cxnId="{CCAE6E9C-3986-46FF-B6AA-F23CF39337BE}">
      <dgm:prSet/>
      <dgm:spPr/>
      <dgm:t>
        <a:bodyPr/>
        <a:lstStyle/>
        <a:p>
          <a:endParaRPr lang="en-US"/>
        </a:p>
      </dgm:t>
    </dgm:pt>
    <dgm:pt modelId="{E6FC07CE-7CD8-40FC-A447-4136A951E9A1}" type="sibTrans" cxnId="{CCAE6E9C-3986-46FF-B6AA-F23CF39337BE}">
      <dgm:prSet/>
      <dgm:spPr/>
      <dgm:t>
        <a:bodyPr/>
        <a:lstStyle/>
        <a:p>
          <a:endParaRPr lang="en-US"/>
        </a:p>
      </dgm:t>
    </dgm:pt>
    <dgm:pt modelId="{D6597B35-EF52-487F-86B2-C9D8E395F003}">
      <dgm:prSet/>
      <dgm:spPr/>
      <dgm:t>
        <a:bodyPr/>
        <a:lstStyle/>
        <a:p>
          <a:r>
            <a:rPr lang="en-GB"/>
            <a:t>Did you use NHS 111 because you could not contact a GP?</a:t>
          </a:r>
          <a:endParaRPr lang="en-US"/>
        </a:p>
      </dgm:t>
    </dgm:pt>
    <dgm:pt modelId="{1938327F-5F52-4C77-97F2-52C26788B17C}" type="parTrans" cxnId="{083DC10A-1BC7-49AB-AEB2-7970E8E9D00A}">
      <dgm:prSet/>
      <dgm:spPr/>
      <dgm:t>
        <a:bodyPr/>
        <a:lstStyle/>
        <a:p>
          <a:endParaRPr lang="en-US"/>
        </a:p>
      </dgm:t>
    </dgm:pt>
    <dgm:pt modelId="{6296CA54-AB39-442D-89A7-191278347E87}" type="sibTrans" cxnId="{083DC10A-1BC7-49AB-AEB2-7970E8E9D00A}">
      <dgm:prSet/>
      <dgm:spPr/>
      <dgm:t>
        <a:bodyPr/>
        <a:lstStyle/>
        <a:p>
          <a:endParaRPr lang="en-US"/>
        </a:p>
      </dgm:t>
    </dgm:pt>
    <dgm:pt modelId="{099FDBE5-5155-44EF-A874-EB95DB4A1962}">
      <dgm:prSet/>
      <dgm:spPr/>
      <dgm:t>
        <a:bodyPr/>
        <a:lstStyle/>
        <a:p>
          <a:r>
            <a:rPr lang="en-GB" i="1"/>
            <a:t>33.3% Yes </a:t>
          </a:r>
          <a:endParaRPr lang="en-US"/>
        </a:p>
      </dgm:t>
    </dgm:pt>
    <dgm:pt modelId="{3E64A67A-ECBD-4340-BD5E-EE3DE9A05546}" type="parTrans" cxnId="{0C6046C4-6CE2-4826-9BE6-D59A983814BF}">
      <dgm:prSet/>
      <dgm:spPr/>
      <dgm:t>
        <a:bodyPr/>
        <a:lstStyle/>
        <a:p>
          <a:endParaRPr lang="en-US"/>
        </a:p>
      </dgm:t>
    </dgm:pt>
    <dgm:pt modelId="{BF9029EB-EDB8-4F52-ADAF-DE87BF9C733E}" type="sibTrans" cxnId="{0C6046C4-6CE2-4826-9BE6-D59A983814BF}">
      <dgm:prSet/>
      <dgm:spPr/>
      <dgm:t>
        <a:bodyPr/>
        <a:lstStyle/>
        <a:p>
          <a:endParaRPr lang="en-US"/>
        </a:p>
      </dgm:t>
    </dgm:pt>
    <dgm:pt modelId="{30B0E000-CD7B-4986-9598-31053D41727A}">
      <dgm:prSet/>
      <dgm:spPr/>
      <dgm:t>
        <a:bodyPr/>
        <a:lstStyle/>
        <a:p>
          <a:r>
            <a:rPr lang="en-GB" i="1"/>
            <a:t>66.7% No </a:t>
          </a:r>
          <a:endParaRPr lang="en-US"/>
        </a:p>
      </dgm:t>
    </dgm:pt>
    <dgm:pt modelId="{D30B8F5F-B8A5-4433-9FB4-E74E47226831}" type="parTrans" cxnId="{47C9206A-3FB7-4BB1-A048-99A1E704FA0F}">
      <dgm:prSet/>
      <dgm:spPr/>
      <dgm:t>
        <a:bodyPr/>
        <a:lstStyle/>
        <a:p>
          <a:endParaRPr lang="en-US"/>
        </a:p>
      </dgm:t>
    </dgm:pt>
    <dgm:pt modelId="{7FCE0588-F998-45C6-BF7C-25FF310FCE90}" type="sibTrans" cxnId="{47C9206A-3FB7-4BB1-A048-99A1E704FA0F}">
      <dgm:prSet/>
      <dgm:spPr/>
      <dgm:t>
        <a:bodyPr/>
        <a:lstStyle/>
        <a:p>
          <a:endParaRPr lang="en-US"/>
        </a:p>
      </dgm:t>
    </dgm:pt>
    <dgm:pt modelId="{FEF74FF8-3AF6-4527-84DE-0E7C8D26E2FE}">
      <dgm:prSet/>
      <dgm:spPr/>
      <dgm:t>
        <a:bodyPr/>
        <a:lstStyle/>
        <a:p>
          <a:r>
            <a:rPr lang="en-GB" dirty="0">
              <a:solidFill>
                <a:schemeClr val="tx1"/>
              </a:solidFill>
            </a:rPr>
            <a:t>Did you use NHS 111 because you could not contact NHS out of hours service?</a:t>
          </a:r>
          <a:endParaRPr lang="en-US" dirty="0">
            <a:solidFill>
              <a:schemeClr val="tx1"/>
            </a:solidFill>
          </a:endParaRPr>
        </a:p>
      </dgm:t>
    </dgm:pt>
    <dgm:pt modelId="{7DE3CD2E-83C5-4205-A1EB-E0D8F0B4A4D8}" type="parTrans" cxnId="{7F438A48-747C-492D-8D51-63714FD0F5F2}">
      <dgm:prSet/>
      <dgm:spPr/>
      <dgm:t>
        <a:bodyPr/>
        <a:lstStyle/>
        <a:p>
          <a:endParaRPr lang="en-US"/>
        </a:p>
      </dgm:t>
    </dgm:pt>
    <dgm:pt modelId="{72D66752-3669-4E54-AC11-404D1ADAD183}" type="sibTrans" cxnId="{7F438A48-747C-492D-8D51-63714FD0F5F2}">
      <dgm:prSet/>
      <dgm:spPr/>
      <dgm:t>
        <a:bodyPr/>
        <a:lstStyle/>
        <a:p>
          <a:endParaRPr lang="en-US"/>
        </a:p>
      </dgm:t>
    </dgm:pt>
    <dgm:pt modelId="{122ABB1B-67A1-46E2-820E-C060106BD744}">
      <dgm:prSet/>
      <dgm:spPr/>
      <dgm:t>
        <a:bodyPr/>
        <a:lstStyle/>
        <a:p>
          <a:r>
            <a:rPr lang="en-GB" i="1"/>
            <a:t>100% No</a:t>
          </a:r>
          <a:endParaRPr lang="en-US"/>
        </a:p>
      </dgm:t>
    </dgm:pt>
    <dgm:pt modelId="{6402A109-F70D-4D3A-B0AB-3EF9ABEF6313}" type="parTrans" cxnId="{72208C3D-2A3D-473C-B476-9F8A10450B76}">
      <dgm:prSet/>
      <dgm:spPr/>
      <dgm:t>
        <a:bodyPr/>
        <a:lstStyle/>
        <a:p>
          <a:endParaRPr lang="en-US"/>
        </a:p>
      </dgm:t>
    </dgm:pt>
    <dgm:pt modelId="{693AA208-E3F9-48B0-950F-97BD7FACAE91}" type="sibTrans" cxnId="{72208C3D-2A3D-473C-B476-9F8A10450B76}">
      <dgm:prSet/>
      <dgm:spPr/>
      <dgm:t>
        <a:bodyPr/>
        <a:lstStyle/>
        <a:p>
          <a:endParaRPr lang="en-US"/>
        </a:p>
      </dgm:t>
    </dgm:pt>
    <dgm:pt modelId="{C017CCED-727C-455A-A6D0-8D354B022FD6}" type="pres">
      <dgm:prSet presAssocID="{7A1B1224-37F9-430C-906B-FAAAF5D22B88}" presName="linear" presStyleCnt="0">
        <dgm:presLayoutVars>
          <dgm:animLvl val="lvl"/>
          <dgm:resizeHandles val="exact"/>
        </dgm:presLayoutVars>
      </dgm:prSet>
      <dgm:spPr/>
    </dgm:pt>
    <dgm:pt modelId="{7F5FDC97-A0F2-4220-864F-9091DAD396A5}" type="pres">
      <dgm:prSet presAssocID="{03949FE8-7CF1-422A-BD05-C762E239C036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849F4360-FFC8-46A4-B72D-5E14BC917880}" type="pres">
      <dgm:prSet presAssocID="{C88A3A5E-9D6D-438A-AAA4-F962D0052325}" presName="spacer" presStyleCnt="0"/>
      <dgm:spPr/>
    </dgm:pt>
    <dgm:pt modelId="{4FF16835-FF7E-48BE-ACE5-A1DD3FAF7E06}" type="pres">
      <dgm:prSet presAssocID="{FBDA5F1D-613D-4A1B-A0EB-03849AE38BC9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D7670B36-920D-4412-AE93-662658C10FE0}" type="pres">
      <dgm:prSet presAssocID="{FBDA5F1D-613D-4A1B-A0EB-03849AE38BC9}" presName="childText" presStyleLbl="revTx" presStyleIdx="0" presStyleCnt="1">
        <dgm:presLayoutVars>
          <dgm:bulletEnabled val="1"/>
        </dgm:presLayoutVars>
      </dgm:prSet>
      <dgm:spPr/>
    </dgm:pt>
    <dgm:pt modelId="{CDC72819-B290-492D-9BA2-8FAD1B048F68}" type="pres">
      <dgm:prSet presAssocID="{099FDBE5-5155-44EF-A874-EB95DB4A1962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FCFF7F14-24B5-4F3E-A92B-BB7B7BDF2EBA}" type="pres">
      <dgm:prSet presAssocID="{BF9029EB-EDB8-4F52-ADAF-DE87BF9C733E}" presName="spacer" presStyleCnt="0"/>
      <dgm:spPr/>
    </dgm:pt>
    <dgm:pt modelId="{47666A42-C3B7-447D-A9ED-F06BEEFAFFCC}" type="pres">
      <dgm:prSet presAssocID="{30B0E000-CD7B-4986-9598-31053D41727A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1048339D-7570-4796-83A1-651BC52AFC7A}" type="pres">
      <dgm:prSet presAssocID="{7FCE0588-F998-45C6-BF7C-25FF310FCE90}" presName="spacer" presStyleCnt="0"/>
      <dgm:spPr/>
    </dgm:pt>
    <dgm:pt modelId="{FB103FDB-0238-4DBE-ACA7-AE77AD44702F}" type="pres">
      <dgm:prSet presAssocID="{FEF74FF8-3AF6-4527-84DE-0E7C8D26E2FE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4C09C066-057D-4856-8A55-FE5CEA391CE3}" type="pres">
      <dgm:prSet presAssocID="{72D66752-3669-4E54-AC11-404D1ADAD183}" presName="spacer" presStyleCnt="0"/>
      <dgm:spPr/>
    </dgm:pt>
    <dgm:pt modelId="{E4C0025C-9338-49F5-BAD6-14BA2058871E}" type="pres">
      <dgm:prSet presAssocID="{122ABB1B-67A1-46E2-820E-C060106BD744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083DC10A-1BC7-49AB-AEB2-7970E8E9D00A}" srcId="{FBDA5F1D-613D-4A1B-A0EB-03849AE38BC9}" destId="{D6597B35-EF52-487F-86B2-C9D8E395F003}" srcOrd="0" destOrd="0" parTransId="{1938327F-5F52-4C77-97F2-52C26788B17C}" sibTransId="{6296CA54-AB39-442D-89A7-191278347E87}"/>
    <dgm:cxn modelId="{1CF2BC12-FFD5-49B5-B2D9-2295A302A46C}" type="presOf" srcId="{FBDA5F1D-613D-4A1B-A0EB-03849AE38BC9}" destId="{4FF16835-FF7E-48BE-ACE5-A1DD3FAF7E06}" srcOrd="0" destOrd="0" presId="urn:microsoft.com/office/officeart/2005/8/layout/vList2"/>
    <dgm:cxn modelId="{72208C3D-2A3D-473C-B476-9F8A10450B76}" srcId="{7A1B1224-37F9-430C-906B-FAAAF5D22B88}" destId="{122ABB1B-67A1-46E2-820E-C060106BD744}" srcOrd="5" destOrd="0" parTransId="{6402A109-F70D-4D3A-B0AB-3EF9ABEF6313}" sibTransId="{693AA208-E3F9-48B0-950F-97BD7FACAE91}"/>
    <dgm:cxn modelId="{7679F75D-3546-4748-A07E-F39BDE48D10F}" type="presOf" srcId="{D6597B35-EF52-487F-86B2-C9D8E395F003}" destId="{D7670B36-920D-4412-AE93-662658C10FE0}" srcOrd="0" destOrd="0" presId="urn:microsoft.com/office/officeart/2005/8/layout/vList2"/>
    <dgm:cxn modelId="{7F438A48-747C-492D-8D51-63714FD0F5F2}" srcId="{7A1B1224-37F9-430C-906B-FAAAF5D22B88}" destId="{FEF74FF8-3AF6-4527-84DE-0E7C8D26E2FE}" srcOrd="4" destOrd="0" parTransId="{7DE3CD2E-83C5-4205-A1EB-E0D8F0B4A4D8}" sibTransId="{72D66752-3669-4E54-AC11-404D1ADAD183}"/>
    <dgm:cxn modelId="{47C9206A-3FB7-4BB1-A048-99A1E704FA0F}" srcId="{7A1B1224-37F9-430C-906B-FAAAF5D22B88}" destId="{30B0E000-CD7B-4986-9598-31053D41727A}" srcOrd="3" destOrd="0" parTransId="{D30B8F5F-B8A5-4433-9FB4-E74E47226831}" sibTransId="{7FCE0588-F998-45C6-BF7C-25FF310FCE90}"/>
    <dgm:cxn modelId="{A854174C-8A83-4001-A4CE-645196CCF4F6}" type="presOf" srcId="{FEF74FF8-3AF6-4527-84DE-0E7C8D26E2FE}" destId="{FB103FDB-0238-4DBE-ACA7-AE77AD44702F}" srcOrd="0" destOrd="0" presId="urn:microsoft.com/office/officeart/2005/8/layout/vList2"/>
    <dgm:cxn modelId="{CCAE6E9C-3986-46FF-B6AA-F23CF39337BE}" srcId="{7A1B1224-37F9-430C-906B-FAAAF5D22B88}" destId="{FBDA5F1D-613D-4A1B-A0EB-03849AE38BC9}" srcOrd="1" destOrd="0" parTransId="{6DA32AAB-E319-4F4C-B118-DC3166C99A82}" sibTransId="{E6FC07CE-7CD8-40FC-A447-4136A951E9A1}"/>
    <dgm:cxn modelId="{4CA11BA7-1CD3-46AA-9C54-968FD45B1701}" type="presOf" srcId="{099FDBE5-5155-44EF-A874-EB95DB4A1962}" destId="{CDC72819-B290-492D-9BA2-8FAD1B048F68}" srcOrd="0" destOrd="0" presId="urn:microsoft.com/office/officeart/2005/8/layout/vList2"/>
    <dgm:cxn modelId="{775EB2A7-4C26-41AB-9422-468A4E39E552}" srcId="{7A1B1224-37F9-430C-906B-FAAAF5D22B88}" destId="{03949FE8-7CF1-422A-BD05-C762E239C036}" srcOrd="0" destOrd="0" parTransId="{3DB997BD-2BCD-4328-9188-116EAE8D88BA}" sibTransId="{C88A3A5E-9D6D-438A-AAA4-F962D0052325}"/>
    <dgm:cxn modelId="{08BF60A8-A12D-4FD2-AD4B-78DC062B6460}" type="presOf" srcId="{7A1B1224-37F9-430C-906B-FAAAF5D22B88}" destId="{C017CCED-727C-455A-A6D0-8D354B022FD6}" srcOrd="0" destOrd="0" presId="urn:microsoft.com/office/officeart/2005/8/layout/vList2"/>
    <dgm:cxn modelId="{7BD3A1BE-3A24-4702-BD6A-304C486E8A3E}" type="presOf" srcId="{03949FE8-7CF1-422A-BD05-C762E239C036}" destId="{7F5FDC97-A0F2-4220-864F-9091DAD396A5}" srcOrd="0" destOrd="0" presId="urn:microsoft.com/office/officeart/2005/8/layout/vList2"/>
    <dgm:cxn modelId="{0C6046C4-6CE2-4826-9BE6-D59A983814BF}" srcId="{7A1B1224-37F9-430C-906B-FAAAF5D22B88}" destId="{099FDBE5-5155-44EF-A874-EB95DB4A1962}" srcOrd="2" destOrd="0" parTransId="{3E64A67A-ECBD-4340-BD5E-EE3DE9A05546}" sibTransId="{BF9029EB-EDB8-4F52-ADAF-DE87BF9C733E}"/>
    <dgm:cxn modelId="{97EEDCF5-221F-4128-8308-2D785D288D80}" type="presOf" srcId="{30B0E000-CD7B-4986-9598-31053D41727A}" destId="{47666A42-C3B7-447D-A9ED-F06BEEFAFFCC}" srcOrd="0" destOrd="0" presId="urn:microsoft.com/office/officeart/2005/8/layout/vList2"/>
    <dgm:cxn modelId="{D82623F9-C398-4363-BEFA-92FCB90E1518}" type="presOf" srcId="{122ABB1B-67A1-46E2-820E-C060106BD744}" destId="{E4C0025C-9338-49F5-BAD6-14BA2058871E}" srcOrd="0" destOrd="0" presId="urn:microsoft.com/office/officeart/2005/8/layout/vList2"/>
    <dgm:cxn modelId="{219D38F3-A125-4C4F-AD4E-078452C9D038}" type="presParOf" srcId="{C017CCED-727C-455A-A6D0-8D354B022FD6}" destId="{7F5FDC97-A0F2-4220-864F-9091DAD396A5}" srcOrd="0" destOrd="0" presId="urn:microsoft.com/office/officeart/2005/8/layout/vList2"/>
    <dgm:cxn modelId="{75B10F0E-E50C-4708-A611-05DDF46429B0}" type="presParOf" srcId="{C017CCED-727C-455A-A6D0-8D354B022FD6}" destId="{849F4360-FFC8-46A4-B72D-5E14BC917880}" srcOrd="1" destOrd="0" presId="urn:microsoft.com/office/officeart/2005/8/layout/vList2"/>
    <dgm:cxn modelId="{3F11C662-574D-47FF-BE8D-35F3B7155346}" type="presParOf" srcId="{C017CCED-727C-455A-A6D0-8D354B022FD6}" destId="{4FF16835-FF7E-48BE-ACE5-A1DD3FAF7E06}" srcOrd="2" destOrd="0" presId="urn:microsoft.com/office/officeart/2005/8/layout/vList2"/>
    <dgm:cxn modelId="{E9E60981-B8E4-42D6-AA53-F70697DFA818}" type="presParOf" srcId="{C017CCED-727C-455A-A6D0-8D354B022FD6}" destId="{D7670B36-920D-4412-AE93-662658C10FE0}" srcOrd="3" destOrd="0" presId="urn:microsoft.com/office/officeart/2005/8/layout/vList2"/>
    <dgm:cxn modelId="{CFF05464-9636-4B59-BB55-B69AD793D385}" type="presParOf" srcId="{C017CCED-727C-455A-A6D0-8D354B022FD6}" destId="{CDC72819-B290-492D-9BA2-8FAD1B048F68}" srcOrd="4" destOrd="0" presId="urn:microsoft.com/office/officeart/2005/8/layout/vList2"/>
    <dgm:cxn modelId="{61548977-7999-4B8A-8A82-600ECC73F589}" type="presParOf" srcId="{C017CCED-727C-455A-A6D0-8D354B022FD6}" destId="{FCFF7F14-24B5-4F3E-A92B-BB7B7BDF2EBA}" srcOrd="5" destOrd="0" presId="urn:microsoft.com/office/officeart/2005/8/layout/vList2"/>
    <dgm:cxn modelId="{11627C87-1141-41A8-BCC3-E81F5A4B0AD9}" type="presParOf" srcId="{C017CCED-727C-455A-A6D0-8D354B022FD6}" destId="{47666A42-C3B7-447D-A9ED-F06BEEFAFFCC}" srcOrd="6" destOrd="0" presId="urn:microsoft.com/office/officeart/2005/8/layout/vList2"/>
    <dgm:cxn modelId="{4C7719CF-A655-4804-B327-567C0989AB9D}" type="presParOf" srcId="{C017CCED-727C-455A-A6D0-8D354B022FD6}" destId="{1048339D-7570-4796-83A1-651BC52AFC7A}" srcOrd="7" destOrd="0" presId="urn:microsoft.com/office/officeart/2005/8/layout/vList2"/>
    <dgm:cxn modelId="{999ADE65-C24A-4EDF-B959-54C69063DCCF}" type="presParOf" srcId="{C017CCED-727C-455A-A6D0-8D354B022FD6}" destId="{FB103FDB-0238-4DBE-ACA7-AE77AD44702F}" srcOrd="8" destOrd="0" presId="urn:microsoft.com/office/officeart/2005/8/layout/vList2"/>
    <dgm:cxn modelId="{9DF83D0D-BB6E-499E-A84B-4D162B0B654D}" type="presParOf" srcId="{C017CCED-727C-455A-A6D0-8D354B022FD6}" destId="{4C09C066-057D-4856-8A55-FE5CEA391CE3}" srcOrd="9" destOrd="0" presId="urn:microsoft.com/office/officeart/2005/8/layout/vList2"/>
    <dgm:cxn modelId="{8A7065BC-9B78-4BF7-918C-BA39139791A3}" type="presParOf" srcId="{C017CCED-727C-455A-A6D0-8D354B022FD6}" destId="{E4C0025C-9338-49F5-BAD6-14BA2058871E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7BC98DC-74E8-4093-A339-B9321F59EB4A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DC7CE9FA-3134-4BDA-BF0F-E74D9B5FAF47}">
      <dgm:prSet/>
      <dgm:spPr/>
      <dgm:t>
        <a:bodyPr/>
        <a:lstStyle/>
        <a:p>
          <a:r>
            <a:rPr lang="en-GB"/>
            <a:t>1.7</a:t>
          </a:r>
          <a:endParaRPr lang="en-US"/>
        </a:p>
      </dgm:t>
    </dgm:pt>
    <dgm:pt modelId="{155850A7-B4E5-4845-9D23-EFFFB004CF3D}" type="parTrans" cxnId="{C745CEDB-D5E8-4FD0-B0FE-A568962BCCC1}">
      <dgm:prSet/>
      <dgm:spPr/>
      <dgm:t>
        <a:bodyPr/>
        <a:lstStyle/>
        <a:p>
          <a:endParaRPr lang="en-US"/>
        </a:p>
      </dgm:t>
    </dgm:pt>
    <dgm:pt modelId="{6C7F3CF6-599C-4894-8501-89FA1403EBA0}" type="sibTrans" cxnId="{C745CEDB-D5E8-4FD0-B0FE-A568962BCCC1}">
      <dgm:prSet/>
      <dgm:spPr/>
      <dgm:t>
        <a:bodyPr/>
        <a:lstStyle/>
        <a:p>
          <a:endParaRPr lang="en-US"/>
        </a:p>
      </dgm:t>
    </dgm:pt>
    <dgm:pt modelId="{E4FEC972-37A3-4CF2-B156-3BB052A5C0D6}">
      <dgm:prSet/>
      <dgm:spPr/>
      <dgm:t>
        <a:bodyPr/>
        <a:lstStyle/>
        <a:p>
          <a:r>
            <a:rPr lang="en-GB" dirty="0"/>
            <a:t>average rating out of 5</a:t>
          </a:r>
          <a:endParaRPr lang="en-US" dirty="0"/>
        </a:p>
      </dgm:t>
    </dgm:pt>
    <dgm:pt modelId="{384F2E01-9701-4864-B9AF-88EF69A72537}" type="parTrans" cxnId="{0C590FD0-481C-463B-9965-59A1FD44E1C5}">
      <dgm:prSet/>
      <dgm:spPr/>
      <dgm:t>
        <a:bodyPr/>
        <a:lstStyle/>
        <a:p>
          <a:endParaRPr lang="en-US"/>
        </a:p>
      </dgm:t>
    </dgm:pt>
    <dgm:pt modelId="{8666E83C-03F7-4FFE-8D59-E2A6FE2CF4AF}" type="sibTrans" cxnId="{0C590FD0-481C-463B-9965-59A1FD44E1C5}">
      <dgm:prSet/>
      <dgm:spPr/>
      <dgm:t>
        <a:bodyPr/>
        <a:lstStyle/>
        <a:p>
          <a:endParaRPr lang="en-US"/>
        </a:p>
      </dgm:t>
    </dgm:pt>
    <dgm:pt modelId="{3F404971-05EB-4359-8140-A3B95027E38B}">
      <dgm:prSet/>
      <dgm:spPr/>
      <dgm:t>
        <a:bodyPr/>
        <a:lstStyle/>
        <a:p>
          <a:r>
            <a:rPr lang="en-GB"/>
            <a:t>4.3</a:t>
          </a:r>
          <a:endParaRPr lang="en-US"/>
        </a:p>
      </dgm:t>
    </dgm:pt>
    <dgm:pt modelId="{4628AFEE-3CB7-4DAC-B968-5296B632CB0E}" type="parTrans" cxnId="{FFFDEAAA-4649-4FEA-A62B-7633BF142CF9}">
      <dgm:prSet/>
      <dgm:spPr/>
      <dgm:t>
        <a:bodyPr/>
        <a:lstStyle/>
        <a:p>
          <a:endParaRPr lang="en-US"/>
        </a:p>
      </dgm:t>
    </dgm:pt>
    <dgm:pt modelId="{A3287EC7-7012-4937-AC29-59A91678C752}" type="sibTrans" cxnId="{FFFDEAAA-4649-4FEA-A62B-7633BF142CF9}">
      <dgm:prSet/>
      <dgm:spPr/>
      <dgm:t>
        <a:bodyPr/>
        <a:lstStyle/>
        <a:p>
          <a:endParaRPr lang="en-US"/>
        </a:p>
      </dgm:t>
    </dgm:pt>
    <dgm:pt modelId="{E96DD1C4-61F8-4FF2-8ABA-EC73D1B79D8C}">
      <dgm:prSet/>
      <dgm:spPr/>
      <dgm:t>
        <a:bodyPr/>
        <a:lstStyle/>
        <a:p>
          <a:r>
            <a:rPr lang="en-GB"/>
            <a:t>weighted average</a:t>
          </a:r>
          <a:endParaRPr lang="en-US"/>
        </a:p>
      </dgm:t>
    </dgm:pt>
    <dgm:pt modelId="{B8F62622-A806-4403-A679-F8784187028F}" type="parTrans" cxnId="{FF4232E4-7148-49EF-BD1B-C0B751D7A362}">
      <dgm:prSet/>
      <dgm:spPr/>
      <dgm:t>
        <a:bodyPr/>
        <a:lstStyle/>
        <a:p>
          <a:endParaRPr lang="en-US"/>
        </a:p>
      </dgm:t>
    </dgm:pt>
    <dgm:pt modelId="{C1D38F4F-BBCB-4D0A-9FB2-BB8198EA11D7}" type="sibTrans" cxnId="{FF4232E4-7148-49EF-BD1B-C0B751D7A362}">
      <dgm:prSet/>
      <dgm:spPr/>
      <dgm:t>
        <a:bodyPr/>
        <a:lstStyle/>
        <a:p>
          <a:endParaRPr lang="en-US"/>
        </a:p>
      </dgm:t>
    </dgm:pt>
    <dgm:pt modelId="{4CFAB974-CCC7-4EAE-B91C-868A5077DCF6}" type="pres">
      <dgm:prSet presAssocID="{D7BC98DC-74E8-4093-A339-B9321F59EB4A}" presName="root" presStyleCnt="0">
        <dgm:presLayoutVars>
          <dgm:dir/>
          <dgm:resizeHandles val="exact"/>
        </dgm:presLayoutVars>
      </dgm:prSet>
      <dgm:spPr/>
    </dgm:pt>
    <dgm:pt modelId="{B79EFC57-DED7-4BB5-88BC-B27B63700048}" type="pres">
      <dgm:prSet presAssocID="{DC7CE9FA-3134-4BDA-BF0F-E74D9B5FAF47}" presName="compNode" presStyleCnt="0"/>
      <dgm:spPr/>
    </dgm:pt>
    <dgm:pt modelId="{EFB7F5CA-F02C-4E4A-BCC1-A7CBED36F1BC}" type="pres">
      <dgm:prSet presAssocID="{DC7CE9FA-3134-4BDA-BF0F-E74D9B5FAF47}" presName="bgRect" presStyleLbl="bgShp" presStyleIdx="0" presStyleCnt="4"/>
      <dgm:spPr/>
    </dgm:pt>
    <dgm:pt modelId="{4558B36B-16ED-42A8-9A1C-DA89C11A0BC3}" type="pres">
      <dgm:prSet presAssocID="{DC7CE9FA-3134-4BDA-BF0F-E74D9B5FAF47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spect Ratio"/>
        </a:ext>
      </dgm:extLst>
    </dgm:pt>
    <dgm:pt modelId="{985BE7B0-A265-4000-8E66-62BA3B9FC002}" type="pres">
      <dgm:prSet presAssocID="{DC7CE9FA-3134-4BDA-BF0F-E74D9B5FAF47}" presName="spaceRect" presStyleCnt="0"/>
      <dgm:spPr/>
    </dgm:pt>
    <dgm:pt modelId="{3D73FD2A-36F1-4A3E-9B3B-DD39287647DD}" type="pres">
      <dgm:prSet presAssocID="{DC7CE9FA-3134-4BDA-BF0F-E74D9B5FAF47}" presName="parTx" presStyleLbl="revTx" presStyleIdx="0" presStyleCnt="4">
        <dgm:presLayoutVars>
          <dgm:chMax val="0"/>
          <dgm:chPref val="0"/>
        </dgm:presLayoutVars>
      </dgm:prSet>
      <dgm:spPr/>
    </dgm:pt>
    <dgm:pt modelId="{37D1857B-34E2-4806-8D72-A3680CC2CD6F}" type="pres">
      <dgm:prSet presAssocID="{6C7F3CF6-599C-4894-8501-89FA1403EBA0}" presName="sibTrans" presStyleCnt="0"/>
      <dgm:spPr/>
    </dgm:pt>
    <dgm:pt modelId="{263A758D-92CE-48ED-98F5-B8FEDD623862}" type="pres">
      <dgm:prSet presAssocID="{E4FEC972-37A3-4CF2-B156-3BB052A5C0D6}" presName="compNode" presStyleCnt="0"/>
      <dgm:spPr/>
    </dgm:pt>
    <dgm:pt modelId="{F5093550-E2D6-4850-A9F6-2F4FDBE79B14}" type="pres">
      <dgm:prSet presAssocID="{E4FEC972-37A3-4CF2-B156-3BB052A5C0D6}" presName="bgRect" presStyleLbl="bgShp" presStyleIdx="1" presStyleCnt="4"/>
      <dgm:spPr/>
    </dgm:pt>
    <dgm:pt modelId="{DB521C48-BD0F-4F1A-AB7F-AC60D2236F4B}" type="pres">
      <dgm:prSet presAssocID="{E4FEC972-37A3-4CF2-B156-3BB052A5C0D6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elationship"/>
        </a:ext>
      </dgm:extLst>
    </dgm:pt>
    <dgm:pt modelId="{D13E7C47-02C4-4B9C-B023-12ACE8CEA2DA}" type="pres">
      <dgm:prSet presAssocID="{E4FEC972-37A3-4CF2-B156-3BB052A5C0D6}" presName="spaceRect" presStyleCnt="0"/>
      <dgm:spPr/>
    </dgm:pt>
    <dgm:pt modelId="{34687705-2B98-4044-AD25-04190596D81B}" type="pres">
      <dgm:prSet presAssocID="{E4FEC972-37A3-4CF2-B156-3BB052A5C0D6}" presName="parTx" presStyleLbl="revTx" presStyleIdx="1" presStyleCnt="4">
        <dgm:presLayoutVars>
          <dgm:chMax val="0"/>
          <dgm:chPref val="0"/>
        </dgm:presLayoutVars>
      </dgm:prSet>
      <dgm:spPr/>
    </dgm:pt>
    <dgm:pt modelId="{0FEF713D-9BB4-427C-BBCA-CF23E89DAAC4}" type="pres">
      <dgm:prSet presAssocID="{8666E83C-03F7-4FFE-8D59-E2A6FE2CF4AF}" presName="sibTrans" presStyleCnt="0"/>
      <dgm:spPr/>
    </dgm:pt>
    <dgm:pt modelId="{3F1377F3-7406-41FE-A5CD-67D2D8607B61}" type="pres">
      <dgm:prSet presAssocID="{3F404971-05EB-4359-8140-A3B95027E38B}" presName="compNode" presStyleCnt="0"/>
      <dgm:spPr/>
    </dgm:pt>
    <dgm:pt modelId="{9F80135B-F1FF-4A8A-84FF-8ABF702ACB3E}" type="pres">
      <dgm:prSet presAssocID="{3F404971-05EB-4359-8140-A3B95027E38B}" presName="bgRect" presStyleLbl="bgShp" presStyleIdx="2" presStyleCnt="4"/>
      <dgm:spPr/>
    </dgm:pt>
    <dgm:pt modelId="{B51DBBAC-E0F3-4D95-A82E-211866118FA3}" type="pres">
      <dgm:prSet presAssocID="{3F404971-05EB-4359-8140-A3B95027E38B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pen Enrollment"/>
        </a:ext>
      </dgm:extLst>
    </dgm:pt>
    <dgm:pt modelId="{2079C6C9-DBDC-4CC9-97F5-100554CE8343}" type="pres">
      <dgm:prSet presAssocID="{3F404971-05EB-4359-8140-A3B95027E38B}" presName="spaceRect" presStyleCnt="0"/>
      <dgm:spPr/>
    </dgm:pt>
    <dgm:pt modelId="{726A629B-427F-4827-870E-B21EE7A3863D}" type="pres">
      <dgm:prSet presAssocID="{3F404971-05EB-4359-8140-A3B95027E38B}" presName="parTx" presStyleLbl="revTx" presStyleIdx="2" presStyleCnt="4">
        <dgm:presLayoutVars>
          <dgm:chMax val="0"/>
          <dgm:chPref val="0"/>
        </dgm:presLayoutVars>
      </dgm:prSet>
      <dgm:spPr/>
    </dgm:pt>
    <dgm:pt modelId="{3DFFD855-B90B-48A2-97D9-AD988F1F71AC}" type="pres">
      <dgm:prSet presAssocID="{A3287EC7-7012-4937-AC29-59A91678C752}" presName="sibTrans" presStyleCnt="0"/>
      <dgm:spPr/>
    </dgm:pt>
    <dgm:pt modelId="{D9549574-6EED-4361-A3E6-64636D6F7101}" type="pres">
      <dgm:prSet presAssocID="{E96DD1C4-61F8-4FF2-8ABA-EC73D1B79D8C}" presName="compNode" presStyleCnt="0"/>
      <dgm:spPr/>
    </dgm:pt>
    <dgm:pt modelId="{A2221F5B-4987-411A-A1F2-C5B81AD2548A}" type="pres">
      <dgm:prSet presAssocID="{E96DD1C4-61F8-4FF2-8ABA-EC73D1B79D8C}" presName="bgRect" presStyleLbl="bgShp" presStyleIdx="3" presStyleCnt="4"/>
      <dgm:spPr/>
    </dgm:pt>
    <dgm:pt modelId="{74B264AD-1317-4B5C-BDFD-906CEBCBAD54}" type="pres">
      <dgm:prSet presAssocID="{E96DD1C4-61F8-4FF2-8ABA-EC73D1B79D8C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ecipitation"/>
        </a:ext>
      </dgm:extLst>
    </dgm:pt>
    <dgm:pt modelId="{771256A5-4E40-4466-B177-A0A44C6B466D}" type="pres">
      <dgm:prSet presAssocID="{E96DD1C4-61F8-4FF2-8ABA-EC73D1B79D8C}" presName="spaceRect" presStyleCnt="0"/>
      <dgm:spPr/>
    </dgm:pt>
    <dgm:pt modelId="{83DB62A9-6744-4065-8ABA-2238DB0DD7E9}" type="pres">
      <dgm:prSet presAssocID="{E96DD1C4-61F8-4FF2-8ABA-EC73D1B79D8C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092EC368-65F9-46C3-9D86-C6CC4E9F2045}" type="presOf" srcId="{E4FEC972-37A3-4CF2-B156-3BB052A5C0D6}" destId="{34687705-2B98-4044-AD25-04190596D81B}" srcOrd="0" destOrd="0" presId="urn:microsoft.com/office/officeart/2018/2/layout/IconVerticalSolidList"/>
    <dgm:cxn modelId="{07F43BAA-5DB9-4E00-BD4C-346C9BD38037}" type="presOf" srcId="{3F404971-05EB-4359-8140-A3B95027E38B}" destId="{726A629B-427F-4827-870E-B21EE7A3863D}" srcOrd="0" destOrd="0" presId="urn:microsoft.com/office/officeart/2018/2/layout/IconVerticalSolidList"/>
    <dgm:cxn modelId="{FFFDEAAA-4649-4FEA-A62B-7633BF142CF9}" srcId="{D7BC98DC-74E8-4093-A339-B9321F59EB4A}" destId="{3F404971-05EB-4359-8140-A3B95027E38B}" srcOrd="2" destOrd="0" parTransId="{4628AFEE-3CB7-4DAC-B968-5296B632CB0E}" sibTransId="{A3287EC7-7012-4937-AC29-59A91678C752}"/>
    <dgm:cxn modelId="{0C590FD0-481C-463B-9965-59A1FD44E1C5}" srcId="{D7BC98DC-74E8-4093-A339-B9321F59EB4A}" destId="{E4FEC972-37A3-4CF2-B156-3BB052A5C0D6}" srcOrd="1" destOrd="0" parTransId="{384F2E01-9701-4864-B9AF-88EF69A72537}" sibTransId="{8666E83C-03F7-4FFE-8D59-E2A6FE2CF4AF}"/>
    <dgm:cxn modelId="{C745CEDB-D5E8-4FD0-B0FE-A568962BCCC1}" srcId="{D7BC98DC-74E8-4093-A339-B9321F59EB4A}" destId="{DC7CE9FA-3134-4BDA-BF0F-E74D9B5FAF47}" srcOrd="0" destOrd="0" parTransId="{155850A7-B4E5-4845-9D23-EFFFB004CF3D}" sibTransId="{6C7F3CF6-599C-4894-8501-89FA1403EBA0}"/>
    <dgm:cxn modelId="{397020DF-822D-4A39-B421-B93211FA28BC}" type="presOf" srcId="{DC7CE9FA-3134-4BDA-BF0F-E74D9B5FAF47}" destId="{3D73FD2A-36F1-4A3E-9B3B-DD39287647DD}" srcOrd="0" destOrd="0" presId="urn:microsoft.com/office/officeart/2018/2/layout/IconVerticalSolidList"/>
    <dgm:cxn modelId="{FF4232E4-7148-49EF-BD1B-C0B751D7A362}" srcId="{D7BC98DC-74E8-4093-A339-B9321F59EB4A}" destId="{E96DD1C4-61F8-4FF2-8ABA-EC73D1B79D8C}" srcOrd="3" destOrd="0" parTransId="{B8F62622-A806-4403-A679-F8784187028F}" sibTransId="{C1D38F4F-BBCB-4D0A-9FB2-BB8198EA11D7}"/>
    <dgm:cxn modelId="{C37C33E6-130D-4438-B6AB-5F2C62BBCF4F}" type="presOf" srcId="{D7BC98DC-74E8-4093-A339-B9321F59EB4A}" destId="{4CFAB974-CCC7-4EAE-B91C-868A5077DCF6}" srcOrd="0" destOrd="0" presId="urn:microsoft.com/office/officeart/2018/2/layout/IconVerticalSolidList"/>
    <dgm:cxn modelId="{C4C654F4-B166-4773-84AC-3D568A106E39}" type="presOf" srcId="{E96DD1C4-61F8-4FF2-8ABA-EC73D1B79D8C}" destId="{83DB62A9-6744-4065-8ABA-2238DB0DD7E9}" srcOrd="0" destOrd="0" presId="urn:microsoft.com/office/officeart/2018/2/layout/IconVerticalSolidList"/>
    <dgm:cxn modelId="{0A12878B-64A4-4E3F-9560-1DBBDB019EDA}" type="presParOf" srcId="{4CFAB974-CCC7-4EAE-B91C-868A5077DCF6}" destId="{B79EFC57-DED7-4BB5-88BC-B27B63700048}" srcOrd="0" destOrd="0" presId="urn:microsoft.com/office/officeart/2018/2/layout/IconVerticalSolidList"/>
    <dgm:cxn modelId="{259BA1FE-072C-4533-AFC6-AB7DB6E3B315}" type="presParOf" srcId="{B79EFC57-DED7-4BB5-88BC-B27B63700048}" destId="{EFB7F5CA-F02C-4E4A-BCC1-A7CBED36F1BC}" srcOrd="0" destOrd="0" presId="urn:microsoft.com/office/officeart/2018/2/layout/IconVerticalSolidList"/>
    <dgm:cxn modelId="{CE943143-E23C-4088-B32B-14A610E9EBEB}" type="presParOf" srcId="{B79EFC57-DED7-4BB5-88BC-B27B63700048}" destId="{4558B36B-16ED-42A8-9A1C-DA89C11A0BC3}" srcOrd="1" destOrd="0" presId="urn:microsoft.com/office/officeart/2018/2/layout/IconVerticalSolidList"/>
    <dgm:cxn modelId="{22630258-B6A6-46F8-85CF-01AF24EE4E8B}" type="presParOf" srcId="{B79EFC57-DED7-4BB5-88BC-B27B63700048}" destId="{985BE7B0-A265-4000-8E66-62BA3B9FC002}" srcOrd="2" destOrd="0" presId="urn:microsoft.com/office/officeart/2018/2/layout/IconVerticalSolidList"/>
    <dgm:cxn modelId="{A0D3CDD1-895B-49E9-A285-AC37303B0B94}" type="presParOf" srcId="{B79EFC57-DED7-4BB5-88BC-B27B63700048}" destId="{3D73FD2A-36F1-4A3E-9B3B-DD39287647DD}" srcOrd="3" destOrd="0" presId="urn:microsoft.com/office/officeart/2018/2/layout/IconVerticalSolidList"/>
    <dgm:cxn modelId="{7448A282-439E-469F-ACF8-AACCD102B1AB}" type="presParOf" srcId="{4CFAB974-CCC7-4EAE-B91C-868A5077DCF6}" destId="{37D1857B-34E2-4806-8D72-A3680CC2CD6F}" srcOrd="1" destOrd="0" presId="urn:microsoft.com/office/officeart/2018/2/layout/IconVerticalSolidList"/>
    <dgm:cxn modelId="{9E2AE27C-B562-4159-BE39-D11A88B08841}" type="presParOf" srcId="{4CFAB974-CCC7-4EAE-B91C-868A5077DCF6}" destId="{263A758D-92CE-48ED-98F5-B8FEDD623862}" srcOrd="2" destOrd="0" presId="urn:microsoft.com/office/officeart/2018/2/layout/IconVerticalSolidList"/>
    <dgm:cxn modelId="{505778CC-4213-47AF-BDA2-AB72ABD520C5}" type="presParOf" srcId="{263A758D-92CE-48ED-98F5-B8FEDD623862}" destId="{F5093550-E2D6-4850-A9F6-2F4FDBE79B14}" srcOrd="0" destOrd="0" presId="urn:microsoft.com/office/officeart/2018/2/layout/IconVerticalSolidList"/>
    <dgm:cxn modelId="{5CBD6132-9613-4DB4-8670-9EC753CF0BDA}" type="presParOf" srcId="{263A758D-92CE-48ED-98F5-B8FEDD623862}" destId="{DB521C48-BD0F-4F1A-AB7F-AC60D2236F4B}" srcOrd="1" destOrd="0" presId="urn:microsoft.com/office/officeart/2018/2/layout/IconVerticalSolidList"/>
    <dgm:cxn modelId="{F48ABADA-D0C5-40AC-9ECA-B0AC3E39FE16}" type="presParOf" srcId="{263A758D-92CE-48ED-98F5-B8FEDD623862}" destId="{D13E7C47-02C4-4B9C-B023-12ACE8CEA2DA}" srcOrd="2" destOrd="0" presId="urn:microsoft.com/office/officeart/2018/2/layout/IconVerticalSolidList"/>
    <dgm:cxn modelId="{8013E76F-9699-486A-BD78-C734F89EA353}" type="presParOf" srcId="{263A758D-92CE-48ED-98F5-B8FEDD623862}" destId="{34687705-2B98-4044-AD25-04190596D81B}" srcOrd="3" destOrd="0" presId="urn:microsoft.com/office/officeart/2018/2/layout/IconVerticalSolidList"/>
    <dgm:cxn modelId="{3F3A16C4-23AC-41E6-BD1F-E01806FCE425}" type="presParOf" srcId="{4CFAB974-CCC7-4EAE-B91C-868A5077DCF6}" destId="{0FEF713D-9BB4-427C-BBCA-CF23E89DAAC4}" srcOrd="3" destOrd="0" presId="urn:microsoft.com/office/officeart/2018/2/layout/IconVerticalSolidList"/>
    <dgm:cxn modelId="{F656683A-9C95-40A8-A458-3D4DE04C33E0}" type="presParOf" srcId="{4CFAB974-CCC7-4EAE-B91C-868A5077DCF6}" destId="{3F1377F3-7406-41FE-A5CD-67D2D8607B61}" srcOrd="4" destOrd="0" presId="urn:microsoft.com/office/officeart/2018/2/layout/IconVerticalSolidList"/>
    <dgm:cxn modelId="{34D10C74-9D09-4B3A-9D57-CBDE6FC429C7}" type="presParOf" srcId="{3F1377F3-7406-41FE-A5CD-67D2D8607B61}" destId="{9F80135B-F1FF-4A8A-84FF-8ABF702ACB3E}" srcOrd="0" destOrd="0" presId="urn:microsoft.com/office/officeart/2018/2/layout/IconVerticalSolidList"/>
    <dgm:cxn modelId="{948AD69E-DEC6-429A-BD96-7D102425A716}" type="presParOf" srcId="{3F1377F3-7406-41FE-A5CD-67D2D8607B61}" destId="{B51DBBAC-E0F3-4D95-A82E-211866118FA3}" srcOrd="1" destOrd="0" presId="urn:microsoft.com/office/officeart/2018/2/layout/IconVerticalSolidList"/>
    <dgm:cxn modelId="{A03AF7D3-9BE7-44BF-9128-6C4AF3EA1AB5}" type="presParOf" srcId="{3F1377F3-7406-41FE-A5CD-67D2D8607B61}" destId="{2079C6C9-DBDC-4CC9-97F5-100554CE8343}" srcOrd="2" destOrd="0" presId="urn:microsoft.com/office/officeart/2018/2/layout/IconVerticalSolidList"/>
    <dgm:cxn modelId="{FA6E33AC-20DE-4DF0-8BBC-CD568794A1FD}" type="presParOf" srcId="{3F1377F3-7406-41FE-A5CD-67D2D8607B61}" destId="{726A629B-427F-4827-870E-B21EE7A3863D}" srcOrd="3" destOrd="0" presId="urn:microsoft.com/office/officeart/2018/2/layout/IconVerticalSolidList"/>
    <dgm:cxn modelId="{B2107951-46EA-4BA5-98E3-2EFC469A9439}" type="presParOf" srcId="{4CFAB974-CCC7-4EAE-B91C-868A5077DCF6}" destId="{3DFFD855-B90B-48A2-97D9-AD988F1F71AC}" srcOrd="5" destOrd="0" presId="urn:microsoft.com/office/officeart/2018/2/layout/IconVerticalSolidList"/>
    <dgm:cxn modelId="{A3F0BC45-C3BE-48AF-8174-E895D5D01234}" type="presParOf" srcId="{4CFAB974-CCC7-4EAE-B91C-868A5077DCF6}" destId="{D9549574-6EED-4361-A3E6-64636D6F7101}" srcOrd="6" destOrd="0" presId="urn:microsoft.com/office/officeart/2018/2/layout/IconVerticalSolidList"/>
    <dgm:cxn modelId="{9E3E054F-52B9-48F9-B086-E157C1475F81}" type="presParOf" srcId="{D9549574-6EED-4361-A3E6-64636D6F7101}" destId="{A2221F5B-4987-411A-A1F2-C5B81AD2548A}" srcOrd="0" destOrd="0" presId="urn:microsoft.com/office/officeart/2018/2/layout/IconVerticalSolidList"/>
    <dgm:cxn modelId="{4A067AAB-1A97-4A7D-8081-A87B7EF51204}" type="presParOf" srcId="{D9549574-6EED-4361-A3E6-64636D6F7101}" destId="{74B264AD-1317-4B5C-BDFD-906CEBCBAD54}" srcOrd="1" destOrd="0" presId="urn:microsoft.com/office/officeart/2018/2/layout/IconVerticalSolidList"/>
    <dgm:cxn modelId="{2599E20A-4644-4906-B69A-C0DD8A1B2315}" type="presParOf" srcId="{D9549574-6EED-4361-A3E6-64636D6F7101}" destId="{771256A5-4E40-4466-B177-A0A44C6B466D}" srcOrd="2" destOrd="0" presId="urn:microsoft.com/office/officeart/2018/2/layout/IconVerticalSolidList"/>
    <dgm:cxn modelId="{B9189AB4-C4E5-4513-838D-36AB2B48AA7C}" type="presParOf" srcId="{D9549574-6EED-4361-A3E6-64636D6F7101}" destId="{83DB62A9-6744-4065-8ABA-2238DB0DD7E9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21B226-429D-462A-9967-B2666D995A6A}">
      <dsp:nvSpPr>
        <dsp:cNvPr id="0" name=""/>
        <dsp:cNvSpPr/>
      </dsp:nvSpPr>
      <dsp:spPr>
        <a:xfrm>
          <a:off x="0" y="0"/>
          <a:ext cx="6291714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533695-28E8-47A3-8ABC-5B74FE80A865}">
      <dsp:nvSpPr>
        <dsp:cNvPr id="0" name=""/>
        <dsp:cNvSpPr/>
      </dsp:nvSpPr>
      <dsp:spPr>
        <a:xfrm>
          <a:off x="0" y="0"/>
          <a:ext cx="6291714" cy="6913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Our sole purpose is to understand the needs, experiences and concerns of people who use health and social care services and to speak out on their behalf.</a:t>
          </a:r>
          <a:endParaRPr lang="en-US" sz="1400" kern="1200" dirty="0"/>
        </a:p>
      </dsp:txBody>
      <dsp:txXfrm>
        <a:off x="0" y="0"/>
        <a:ext cx="6291714" cy="691341"/>
      </dsp:txXfrm>
    </dsp:sp>
    <dsp:sp modelId="{5EB016B2-F086-4E0B-B169-A2A766DC9467}">
      <dsp:nvSpPr>
        <dsp:cNvPr id="0" name=""/>
        <dsp:cNvSpPr/>
      </dsp:nvSpPr>
      <dsp:spPr>
        <a:xfrm>
          <a:off x="0" y="691341"/>
          <a:ext cx="6291714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42D22B-0836-41E1-AEC8-702C4265FEED}">
      <dsp:nvSpPr>
        <dsp:cNvPr id="0" name=""/>
        <dsp:cNvSpPr/>
      </dsp:nvSpPr>
      <dsp:spPr>
        <a:xfrm>
          <a:off x="0" y="691341"/>
          <a:ext cx="6291714" cy="6913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Surveys enable us to capture the views of our community and are an important part of our work</a:t>
          </a:r>
        </a:p>
      </dsp:txBody>
      <dsp:txXfrm>
        <a:off x="0" y="691341"/>
        <a:ext cx="6291714" cy="691341"/>
      </dsp:txXfrm>
    </dsp:sp>
    <dsp:sp modelId="{458BC792-BEB7-4A3E-A763-4E00FD8A5C8A}">
      <dsp:nvSpPr>
        <dsp:cNvPr id="0" name=""/>
        <dsp:cNvSpPr/>
      </dsp:nvSpPr>
      <dsp:spPr>
        <a:xfrm>
          <a:off x="0" y="1382683"/>
          <a:ext cx="6291714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3A1E36-8A33-42E0-B069-9A818699B00B}">
      <dsp:nvSpPr>
        <dsp:cNvPr id="0" name=""/>
        <dsp:cNvSpPr/>
      </dsp:nvSpPr>
      <dsp:spPr>
        <a:xfrm>
          <a:off x="0" y="1382683"/>
          <a:ext cx="6291714" cy="6913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/>
            <a:t>We focus on ensuring that people’s worries and concerns about current services are addressed.</a:t>
          </a:r>
          <a:endParaRPr lang="en-US" sz="1400" kern="1200"/>
        </a:p>
      </dsp:txBody>
      <dsp:txXfrm>
        <a:off x="0" y="1382683"/>
        <a:ext cx="6291714" cy="691341"/>
      </dsp:txXfrm>
    </dsp:sp>
    <dsp:sp modelId="{8B9ADA69-BB7C-41AF-A61E-81E46CC55A74}">
      <dsp:nvSpPr>
        <dsp:cNvPr id="0" name=""/>
        <dsp:cNvSpPr/>
      </dsp:nvSpPr>
      <dsp:spPr>
        <a:xfrm>
          <a:off x="0" y="2074025"/>
          <a:ext cx="6291714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446D1E-B265-49CB-A03E-5BF5747F920D}">
      <dsp:nvSpPr>
        <dsp:cNvPr id="0" name=""/>
        <dsp:cNvSpPr/>
      </dsp:nvSpPr>
      <dsp:spPr>
        <a:xfrm>
          <a:off x="0" y="2074025"/>
          <a:ext cx="6291714" cy="6913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To build an evidence base of people’s experiences of changes in Health and Social Care</a:t>
          </a:r>
          <a:endParaRPr lang="en-US" sz="1400" kern="1200" dirty="0"/>
        </a:p>
      </dsp:txBody>
      <dsp:txXfrm>
        <a:off x="0" y="2074025"/>
        <a:ext cx="6291714" cy="691341"/>
      </dsp:txXfrm>
    </dsp:sp>
    <dsp:sp modelId="{405B32A4-28F6-4FF9-8212-15260EFBD7D1}">
      <dsp:nvSpPr>
        <dsp:cNvPr id="0" name=""/>
        <dsp:cNvSpPr/>
      </dsp:nvSpPr>
      <dsp:spPr>
        <a:xfrm>
          <a:off x="0" y="2765367"/>
          <a:ext cx="6291714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B5D6BF-D1EB-45A8-86AB-2D1BB2F6DE13}">
      <dsp:nvSpPr>
        <dsp:cNvPr id="0" name=""/>
        <dsp:cNvSpPr/>
      </dsp:nvSpPr>
      <dsp:spPr>
        <a:xfrm>
          <a:off x="0" y="2765367"/>
          <a:ext cx="6291714" cy="6913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To understand how COVID has affected you</a:t>
          </a:r>
        </a:p>
      </dsp:txBody>
      <dsp:txXfrm>
        <a:off x="0" y="2765367"/>
        <a:ext cx="6291714" cy="691341"/>
      </dsp:txXfrm>
    </dsp:sp>
    <dsp:sp modelId="{BD5DC21F-9002-4DBA-B273-6CC8CF606ED6}">
      <dsp:nvSpPr>
        <dsp:cNvPr id="0" name=""/>
        <dsp:cNvSpPr/>
      </dsp:nvSpPr>
      <dsp:spPr>
        <a:xfrm>
          <a:off x="0" y="3456709"/>
          <a:ext cx="6291714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BE43CE-DA17-41FC-B2EC-2081E63A16BB}">
      <dsp:nvSpPr>
        <dsp:cNvPr id="0" name=""/>
        <dsp:cNvSpPr/>
      </dsp:nvSpPr>
      <dsp:spPr>
        <a:xfrm>
          <a:off x="0" y="3456709"/>
          <a:ext cx="6291714" cy="6913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/>
            <a:t>To share these experiences with  City &amp; Hackney CCG  and City Corporation</a:t>
          </a:r>
          <a:endParaRPr lang="en-US" sz="1400" kern="1200"/>
        </a:p>
      </dsp:txBody>
      <dsp:txXfrm>
        <a:off x="0" y="3456709"/>
        <a:ext cx="6291714" cy="691341"/>
      </dsp:txXfrm>
    </dsp:sp>
    <dsp:sp modelId="{A7FA41FA-B980-472A-98B5-CC8C627FAA68}">
      <dsp:nvSpPr>
        <dsp:cNvPr id="0" name=""/>
        <dsp:cNvSpPr/>
      </dsp:nvSpPr>
      <dsp:spPr>
        <a:xfrm>
          <a:off x="0" y="4148051"/>
          <a:ext cx="6291714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CCC0A8-7A72-43CB-A2F3-E84D915F301F}">
      <dsp:nvSpPr>
        <dsp:cNvPr id="0" name=""/>
        <dsp:cNvSpPr/>
      </dsp:nvSpPr>
      <dsp:spPr>
        <a:xfrm>
          <a:off x="0" y="4148051"/>
          <a:ext cx="6291714" cy="6913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Our surveys are available –via , newsletter, bulletins our website-more to come</a:t>
          </a:r>
          <a:endParaRPr lang="en-US" sz="1400" kern="1200" dirty="0"/>
        </a:p>
      </dsp:txBody>
      <dsp:txXfrm>
        <a:off x="0" y="4148051"/>
        <a:ext cx="6291714" cy="691341"/>
      </dsp:txXfrm>
    </dsp:sp>
    <dsp:sp modelId="{80EF6315-8CCE-4AA5-806B-E372D773735A}">
      <dsp:nvSpPr>
        <dsp:cNvPr id="0" name=""/>
        <dsp:cNvSpPr/>
      </dsp:nvSpPr>
      <dsp:spPr>
        <a:xfrm>
          <a:off x="0" y="4839393"/>
          <a:ext cx="6291714" cy="0"/>
        </a:xfrm>
        <a:prstGeom prst="lin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C1D48E-E3E8-4D06-9FCB-2237ABB1E733}">
      <dsp:nvSpPr>
        <dsp:cNvPr id="0" name=""/>
        <dsp:cNvSpPr/>
      </dsp:nvSpPr>
      <dsp:spPr>
        <a:xfrm>
          <a:off x="0" y="4839393"/>
          <a:ext cx="6291714" cy="6913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kern="1200" dirty="0"/>
            <a:t>Printed copies can be provided on request</a:t>
          </a:r>
        </a:p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 dirty="0"/>
        </a:p>
      </dsp:txBody>
      <dsp:txXfrm>
        <a:off x="0" y="4839393"/>
        <a:ext cx="6291714" cy="69134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5FDC97-A0F2-4220-864F-9091DAD396A5}">
      <dsp:nvSpPr>
        <dsp:cNvPr id="0" name=""/>
        <dsp:cNvSpPr/>
      </dsp:nvSpPr>
      <dsp:spPr>
        <a:xfrm>
          <a:off x="0" y="112819"/>
          <a:ext cx="6303729" cy="79560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>
              <a:solidFill>
                <a:schemeClr val="tx1"/>
              </a:solidFill>
            </a:rPr>
            <a:t>Were you aware of NHS 111 before you used the service</a:t>
          </a:r>
          <a:r>
            <a:rPr lang="en-GB" sz="2000" i="1" kern="1200" dirty="0">
              <a:solidFill>
                <a:schemeClr val="tx1"/>
              </a:solidFill>
            </a:rPr>
            <a:t>-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38838" y="151657"/>
        <a:ext cx="6226053" cy="717924"/>
      </dsp:txXfrm>
    </dsp:sp>
    <dsp:sp modelId="{4FF16835-FF7E-48BE-ACE5-A1DD3FAF7E06}">
      <dsp:nvSpPr>
        <dsp:cNvPr id="0" name=""/>
        <dsp:cNvSpPr/>
      </dsp:nvSpPr>
      <dsp:spPr>
        <a:xfrm>
          <a:off x="0" y="966019"/>
          <a:ext cx="6303729" cy="795600"/>
        </a:xfrm>
        <a:prstGeom prst="roundRect">
          <a:avLst/>
        </a:prstGeom>
        <a:solidFill>
          <a:schemeClr val="accent5">
            <a:hueOff val="-2789115"/>
            <a:satOff val="2522"/>
            <a:lumOff val="-486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i="1" kern="1200"/>
            <a:t>100% Yes</a:t>
          </a:r>
          <a:endParaRPr lang="en-US" sz="2000" kern="1200"/>
        </a:p>
      </dsp:txBody>
      <dsp:txXfrm>
        <a:off x="38838" y="1004857"/>
        <a:ext cx="6226053" cy="717924"/>
      </dsp:txXfrm>
    </dsp:sp>
    <dsp:sp modelId="{D7670B36-920D-4412-AE93-662658C10FE0}">
      <dsp:nvSpPr>
        <dsp:cNvPr id="0" name=""/>
        <dsp:cNvSpPr/>
      </dsp:nvSpPr>
      <dsp:spPr>
        <a:xfrm>
          <a:off x="0" y="1761619"/>
          <a:ext cx="6303729" cy="331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0143" tIns="25400" rIns="142240" bIns="2540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600" kern="1200"/>
            <a:t>Did you use NHS 111 because you could not contact a GP?</a:t>
          </a:r>
          <a:endParaRPr lang="en-US" sz="1600" kern="1200"/>
        </a:p>
      </dsp:txBody>
      <dsp:txXfrm>
        <a:off x="0" y="1761619"/>
        <a:ext cx="6303729" cy="331200"/>
      </dsp:txXfrm>
    </dsp:sp>
    <dsp:sp modelId="{CDC72819-B290-492D-9BA2-8FAD1B048F68}">
      <dsp:nvSpPr>
        <dsp:cNvPr id="0" name=""/>
        <dsp:cNvSpPr/>
      </dsp:nvSpPr>
      <dsp:spPr>
        <a:xfrm>
          <a:off x="0" y="2092819"/>
          <a:ext cx="6303729" cy="795600"/>
        </a:xfrm>
        <a:prstGeom prst="roundRect">
          <a:avLst/>
        </a:prstGeom>
        <a:solidFill>
          <a:schemeClr val="accent5">
            <a:hueOff val="-5578230"/>
            <a:satOff val="5045"/>
            <a:lumOff val="-972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i="1" kern="1200"/>
            <a:t>33.3% Yes </a:t>
          </a:r>
          <a:endParaRPr lang="en-US" sz="2000" kern="1200"/>
        </a:p>
      </dsp:txBody>
      <dsp:txXfrm>
        <a:off x="38838" y="2131657"/>
        <a:ext cx="6226053" cy="717924"/>
      </dsp:txXfrm>
    </dsp:sp>
    <dsp:sp modelId="{47666A42-C3B7-447D-A9ED-F06BEEFAFFCC}">
      <dsp:nvSpPr>
        <dsp:cNvPr id="0" name=""/>
        <dsp:cNvSpPr/>
      </dsp:nvSpPr>
      <dsp:spPr>
        <a:xfrm>
          <a:off x="0" y="2946019"/>
          <a:ext cx="6303729" cy="795600"/>
        </a:xfrm>
        <a:prstGeom prst="roundRect">
          <a:avLst/>
        </a:prstGeom>
        <a:solidFill>
          <a:schemeClr val="accent5">
            <a:hueOff val="-8367345"/>
            <a:satOff val="7567"/>
            <a:lumOff val="-1458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i="1" kern="1200"/>
            <a:t>66.7% No </a:t>
          </a:r>
          <a:endParaRPr lang="en-US" sz="2000" kern="1200"/>
        </a:p>
      </dsp:txBody>
      <dsp:txXfrm>
        <a:off x="38838" y="2984857"/>
        <a:ext cx="6226053" cy="717924"/>
      </dsp:txXfrm>
    </dsp:sp>
    <dsp:sp modelId="{FB103FDB-0238-4DBE-ACA7-AE77AD44702F}">
      <dsp:nvSpPr>
        <dsp:cNvPr id="0" name=""/>
        <dsp:cNvSpPr/>
      </dsp:nvSpPr>
      <dsp:spPr>
        <a:xfrm>
          <a:off x="0" y="3799219"/>
          <a:ext cx="6303729" cy="795600"/>
        </a:xfrm>
        <a:prstGeom prst="roundRect">
          <a:avLst/>
        </a:prstGeom>
        <a:solidFill>
          <a:schemeClr val="accent5">
            <a:hueOff val="-11156460"/>
            <a:satOff val="10090"/>
            <a:lumOff val="-1945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>
              <a:solidFill>
                <a:schemeClr val="tx1"/>
              </a:solidFill>
            </a:rPr>
            <a:t>Did you use NHS 111 because you could not contact NHS out of hours service?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38838" y="3838057"/>
        <a:ext cx="6226053" cy="717924"/>
      </dsp:txXfrm>
    </dsp:sp>
    <dsp:sp modelId="{E4C0025C-9338-49F5-BAD6-14BA2058871E}">
      <dsp:nvSpPr>
        <dsp:cNvPr id="0" name=""/>
        <dsp:cNvSpPr/>
      </dsp:nvSpPr>
      <dsp:spPr>
        <a:xfrm>
          <a:off x="0" y="4652419"/>
          <a:ext cx="6303729" cy="795600"/>
        </a:xfrm>
        <a:prstGeom prst="roundRect">
          <a:avLst/>
        </a:prstGeom>
        <a:solidFill>
          <a:schemeClr val="accent5">
            <a:hueOff val="-13945574"/>
            <a:satOff val="12612"/>
            <a:lumOff val="-2431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i="1" kern="1200"/>
            <a:t>100% No</a:t>
          </a:r>
          <a:endParaRPr lang="en-US" sz="2000" kern="1200"/>
        </a:p>
      </dsp:txBody>
      <dsp:txXfrm>
        <a:off x="38838" y="4691257"/>
        <a:ext cx="6226053" cy="71792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B7F5CA-F02C-4E4A-BCC1-A7CBED36F1BC}">
      <dsp:nvSpPr>
        <dsp:cNvPr id="0" name=""/>
        <dsp:cNvSpPr/>
      </dsp:nvSpPr>
      <dsp:spPr>
        <a:xfrm>
          <a:off x="0" y="2307"/>
          <a:ext cx="6303729" cy="116973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558B36B-16ED-42A8-9A1C-DA89C11A0BC3}">
      <dsp:nvSpPr>
        <dsp:cNvPr id="0" name=""/>
        <dsp:cNvSpPr/>
      </dsp:nvSpPr>
      <dsp:spPr>
        <a:xfrm>
          <a:off x="353843" y="265497"/>
          <a:ext cx="643352" cy="64335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73FD2A-36F1-4A3E-9B3B-DD39287647DD}">
      <dsp:nvSpPr>
        <dsp:cNvPr id="0" name=""/>
        <dsp:cNvSpPr/>
      </dsp:nvSpPr>
      <dsp:spPr>
        <a:xfrm>
          <a:off x="1351039" y="2307"/>
          <a:ext cx="4952689" cy="11697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797" tIns="123797" rIns="123797" bIns="123797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1.7</a:t>
          </a:r>
          <a:endParaRPr lang="en-US" sz="2200" kern="1200"/>
        </a:p>
      </dsp:txBody>
      <dsp:txXfrm>
        <a:off x="1351039" y="2307"/>
        <a:ext cx="4952689" cy="1169731"/>
      </dsp:txXfrm>
    </dsp:sp>
    <dsp:sp modelId="{F5093550-E2D6-4850-A9F6-2F4FDBE79B14}">
      <dsp:nvSpPr>
        <dsp:cNvPr id="0" name=""/>
        <dsp:cNvSpPr/>
      </dsp:nvSpPr>
      <dsp:spPr>
        <a:xfrm>
          <a:off x="0" y="1464471"/>
          <a:ext cx="6303729" cy="116973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B521C48-BD0F-4F1A-AB7F-AC60D2236F4B}">
      <dsp:nvSpPr>
        <dsp:cNvPr id="0" name=""/>
        <dsp:cNvSpPr/>
      </dsp:nvSpPr>
      <dsp:spPr>
        <a:xfrm>
          <a:off x="353843" y="1727661"/>
          <a:ext cx="643352" cy="64335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687705-2B98-4044-AD25-04190596D81B}">
      <dsp:nvSpPr>
        <dsp:cNvPr id="0" name=""/>
        <dsp:cNvSpPr/>
      </dsp:nvSpPr>
      <dsp:spPr>
        <a:xfrm>
          <a:off x="1351039" y="1464471"/>
          <a:ext cx="4952689" cy="11697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797" tIns="123797" rIns="123797" bIns="123797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average rating out of 5</a:t>
          </a:r>
          <a:endParaRPr lang="en-US" sz="2200" kern="1200" dirty="0"/>
        </a:p>
      </dsp:txBody>
      <dsp:txXfrm>
        <a:off x="1351039" y="1464471"/>
        <a:ext cx="4952689" cy="1169731"/>
      </dsp:txXfrm>
    </dsp:sp>
    <dsp:sp modelId="{9F80135B-F1FF-4A8A-84FF-8ABF702ACB3E}">
      <dsp:nvSpPr>
        <dsp:cNvPr id="0" name=""/>
        <dsp:cNvSpPr/>
      </dsp:nvSpPr>
      <dsp:spPr>
        <a:xfrm>
          <a:off x="0" y="2926635"/>
          <a:ext cx="6303729" cy="116973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1DBBAC-E0F3-4D95-A82E-211866118FA3}">
      <dsp:nvSpPr>
        <dsp:cNvPr id="0" name=""/>
        <dsp:cNvSpPr/>
      </dsp:nvSpPr>
      <dsp:spPr>
        <a:xfrm>
          <a:off x="353843" y="3189825"/>
          <a:ext cx="643352" cy="64335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6A629B-427F-4827-870E-B21EE7A3863D}">
      <dsp:nvSpPr>
        <dsp:cNvPr id="0" name=""/>
        <dsp:cNvSpPr/>
      </dsp:nvSpPr>
      <dsp:spPr>
        <a:xfrm>
          <a:off x="1351039" y="2926635"/>
          <a:ext cx="4952689" cy="11697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797" tIns="123797" rIns="123797" bIns="123797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4.3</a:t>
          </a:r>
          <a:endParaRPr lang="en-US" sz="2200" kern="1200"/>
        </a:p>
      </dsp:txBody>
      <dsp:txXfrm>
        <a:off x="1351039" y="2926635"/>
        <a:ext cx="4952689" cy="1169731"/>
      </dsp:txXfrm>
    </dsp:sp>
    <dsp:sp modelId="{A2221F5B-4987-411A-A1F2-C5B81AD2548A}">
      <dsp:nvSpPr>
        <dsp:cNvPr id="0" name=""/>
        <dsp:cNvSpPr/>
      </dsp:nvSpPr>
      <dsp:spPr>
        <a:xfrm>
          <a:off x="0" y="4388799"/>
          <a:ext cx="6303729" cy="116973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B264AD-1317-4B5C-BDFD-906CEBCBAD54}">
      <dsp:nvSpPr>
        <dsp:cNvPr id="0" name=""/>
        <dsp:cNvSpPr/>
      </dsp:nvSpPr>
      <dsp:spPr>
        <a:xfrm>
          <a:off x="353843" y="4651989"/>
          <a:ext cx="643352" cy="643352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DB62A9-6744-4065-8ABA-2238DB0DD7E9}">
      <dsp:nvSpPr>
        <dsp:cNvPr id="0" name=""/>
        <dsp:cNvSpPr/>
      </dsp:nvSpPr>
      <dsp:spPr>
        <a:xfrm>
          <a:off x="1351039" y="4388799"/>
          <a:ext cx="4952689" cy="11697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797" tIns="123797" rIns="123797" bIns="123797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weighted average</a:t>
          </a:r>
          <a:endParaRPr lang="en-US" sz="2200" kern="1200"/>
        </a:p>
      </dsp:txBody>
      <dsp:txXfrm>
        <a:off x="1351039" y="4388799"/>
        <a:ext cx="4952689" cy="11697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E1A06-8754-4870-9E44-E39BADAD98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27F020-BBC3-49BB-91C2-5B2CBD64B3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7C0C22-EBDA-4130-87AE-CB28BC19B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5/28/2020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A419A8-07CA-4A4C-AEC2-C40D4D50A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FA7B86-E610-42EA-B4DC-C2F44778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A7BA06D-B3FF-4E91-8639-B4569AE3AA23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rc 7">
            <a:extLst>
              <a:ext uri="{FF2B5EF4-FFF2-40B4-BE49-F238E27FC236}">
                <a16:creationId xmlns:a16="http://schemas.microsoft.com/office/drawing/2014/main" id="{2B30C86D-5A07-48BC-9C9D-6F9A2DB1E9E1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23027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6E5D1-6D19-4E7F-9B4E-42326B771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D2A06C-F91A-4ADC-9CD2-61F0A4D7EE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43AA9A-2280-4F63-8B3D-20742AE69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0D986B-E58E-43B6-8A80-FFA9D8F74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140D36-2E71-4F27-967F-7A3E4C6EE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C1609904-5327-4D2C-A445-B270A00F3B5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0FC7BEC-08C5-4D95-9C84-B48BC8AD1C9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57077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1FEA3D-0C7F-45CD-B6A0-942F707B36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8B8A12-BCE6-4D03-A637-1DEC8924BE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9755-9FF4-428A-AEB7-1A6477466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141836-11E2-49FD-877D-53B74514A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D24C42-4B05-4EEF-BE14-29041EC9C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5BADDEB1-F604-408B-B02A-A2814606E6A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8DF7987-332F-4D6C-81C3-990F39C76C96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70905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597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5/28/2020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23DA7759-3209-4FE2-96D1-4EEDD81E9EA0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1460DAD-8769-4C9F-9C8C-BB0443909D76}"/>
              </a:ext>
            </a:extLst>
          </p:cNvPr>
          <p:cNvSpPr/>
          <p:nvPr/>
        </p:nvSpPr>
        <p:spPr>
          <a:xfrm flipH="1">
            <a:off x="12353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85700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C0001-5D76-45A0-A9F4-7172BDDD5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1462C4-0E4B-4DB7-A8BF-FE5514276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5F313-1240-47AE-A026-7F349292B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448158-6132-4335-B8E1-F6A896383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94C5B6-1598-48B4-9B3A-3078FDBE9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FEDBDD32-D3EE-4848-A112-BA814D4631CD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id="{61350361-843C-49D0-BD6A-ECDBA3842BA0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54951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BFD05-2CB2-4A7E-89E7-57615BA82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532B8-D460-476D-816F-725E8D96C0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F7120F-70AF-4ED5-B364-3AA55C6B44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D8B65F-F709-469F-9961-4D01896CA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81C6BC-B23D-48BC-AD44-654DDB8D0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00D60B-86A1-479D-BCE8-06D2C3DBC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B4EC5136-99DA-40B5-8F79-5C3A56D38BA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F8FB775-26C4-41BA-837C-4478D48D215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52497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2983E-E761-4429-9203-7FE8B2DB6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1E9B7-62BE-49BA-AC6B-55250D662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41A3FD-B90A-4C31-BD6B-581F9E2E0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0D1D55-B722-4968-B171-AF3B462DD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1085A8-02C2-4E7F-935E-5AEECBAD1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8A5018-8A77-40E8-B159-4894ECF22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D79441-8908-4461-9FDD-BCE638837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29F7D-B101-4950-A2C0-F350FB26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62D7398-9A79-4B24-9C7D-F0DEED57C70B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07F28CD-1873-4E36-A064-2D25E0A8501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3043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DC13EF9C-0B5A-4364-91AA-E5DD5B536E54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F674475-6327-490A-BD7F-084F5C07F2E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442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024287-C9B9-48AC-8E4D-A282DE2F4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34C9A2-75A7-4164-B3B8-E6A9D60BA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E73CE-2859-4D49-A9EC-26AF3FBD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AA5ED585-FEBB-4DAD-84C0-97BEE6C360C3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EF6AC352-A720-4DB3-87CA-A33B0607CA2F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5406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FC812-4DB6-4F98-9404-29C191D3B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0855E-0CD6-47DD-B648-4C84C783D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50082B-17D7-4D61-8AEB-81517D85D2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70783-FF31-4C4E-9196-EB169B209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92E260-747D-40FD-A062-9DD5E6835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E50A0-1E05-49C5-88C9-462677512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2C155C63-9F58-4422-B669-F9748628067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385DBA62-0EDB-47AA-86C7-90463BC9B308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6516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D7521-E43D-41D1-B458-26B20DC6D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472CF2-2653-4B98-A416-D7A0A860E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F87F5-0B10-4AC7-9599-F088C5E796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A07CB7-0520-4D64-B76C-C31AC5578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t>5/28/2020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EEB226-AD45-45DF-AAB5-5513AE732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E96AEB-9481-4CCE-B110-FEDD33483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6BA9707F-7BCE-464F-BF45-E216527084EE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BC589723-2CC8-49D1-B4E1-36FECED6A2D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1567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EC5685-19F1-49DA-ADE5-D5D32F165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C0A4D-22A1-4554-B5DE-887974F4DF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9D5CDC-F2CE-410E-AD13-DDC235C71C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82EDB8D0-98ED-4B86-9D5F-E61ADC70144D}" type="datetimeFigureOut">
              <a:rPr lang="en-US" smtClean="0"/>
              <a:pPr/>
              <a:t>5/28/2020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40CD45-794A-4BB0-A427-0CE61AEAF4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B3AB91-9588-4071-92D2-364F4A6ED0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4854181D-6920-4594-9A5D-6CE56DC9F8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738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ealthwatchcityoflondon.org.uk/call-to-action-block/we-appreciate-your-view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urveymonkey.com/analyze/BKm8eH88QN9lbYhbvjrPQ58aIwOlbitbM2NnwJhSbLc_3D?tab_clicked=1&amp;show_dashboard_tour=true&amp;source=dashboard_list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8">
            <a:extLst>
              <a:ext uri="{FF2B5EF4-FFF2-40B4-BE49-F238E27FC236}">
                <a16:creationId xmlns:a16="http://schemas.microsoft.com/office/drawing/2014/main" id="{407C9FC5-0C1E-42A8-97E6-F940775A05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E29BC57-CF17-488B-9659-CD7A53725A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218281"/>
            <a:ext cx="4265007" cy="1885199"/>
          </a:xfrm>
        </p:spPr>
        <p:txBody>
          <a:bodyPr anchor="ctr">
            <a:normAutofit/>
          </a:bodyPr>
          <a:lstStyle/>
          <a:p>
            <a:pPr algn="l"/>
            <a:r>
              <a:rPr lang="en-GB" dirty="0"/>
              <a:t>Surveys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5BD06D-770B-45C3-A04B-6EF4E6A58C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18412" y="4218281"/>
            <a:ext cx="4649588" cy="1885199"/>
          </a:xfrm>
        </p:spPr>
        <p:txBody>
          <a:bodyPr anchor="ctr">
            <a:normAutofit/>
          </a:bodyPr>
          <a:lstStyle/>
          <a:p>
            <a:pPr algn="l"/>
            <a:r>
              <a:rPr lang="en-GB" dirty="0"/>
              <a:t>‘Evidence so far’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3988B077-95DC-4165-AB73-74669D8CC4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78393" y="971817"/>
            <a:ext cx="10823796" cy="2699922"/>
          </a:xfrm>
          <a:custGeom>
            <a:avLst/>
            <a:gdLst/>
            <a:ahLst/>
            <a:cxnLst/>
            <a:rect l="l" t="t" r="r" b="b"/>
            <a:pathLst>
              <a:path w="10823796" h="3287267">
                <a:moveTo>
                  <a:pt x="98881" y="0"/>
                </a:moveTo>
                <a:lnTo>
                  <a:pt x="10724915" y="0"/>
                </a:lnTo>
                <a:cubicBezTo>
                  <a:pt x="10779525" y="0"/>
                  <a:pt x="10823796" y="44271"/>
                  <a:pt x="10823796" y="98881"/>
                </a:cubicBezTo>
                <a:lnTo>
                  <a:pt x="10823796" y="3188386"/>
                </a:lnTo>
                <a:cubicBezTo>
                  <a:pt x="10823796" y="3242996"/>
                  <a:pt x="10779525" y="3287267"/>
                  <a:pt x="10724915" y="3287267"/>
                </a:cubicBezTo>
                <a:lnTo>
                  <a:pt x="98881" y="3287267"/>
                </a:lnTo>
                <a:cubicBezTo>
                  <a:pt x="44271" y="3287267"/>
                  <a:pt x="0" y="3242996"/>
                  <a:pt x="0" y="3188386"/>
                </a:cubicBezTo>
                <a:lnTo>
                  <a:pt x="0" y="98881"/>
                </a:lnTo>
                <a:cubicBezTo>
                  <a:pt x="0" y="44271"/>
                  <a:pt x="44271" y="0"/>
                  <a:pt x="98881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Oval 10">
            <a:extLst>
              <a:ext uri="{FF2B5EF4-FFF2-40B4-BE49-F238E27FC236}">
                <a16:creationId xmlns:a16="http://schemas.microsoft.com/office/drawing/2014/main" id="{9EE371B4-A1D9-4EFE-8FE1-000495831E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3617" y="4218281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5B9BD5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Arc 12">
            <a:extLst>
              <a:ext uri="{FF2B5EF4-FFF2-40B4-BE49-F238E27FC236}">
                <a16:creationId xmlns:a16="http://schemas.microsoft.com/office/drawing/2014/main" id="{2E19C174-9C7C-461E-970B-4320199015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38539" y="3295432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395448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DBC8166-481C-4473-95F5-9A5B9073B7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A5A5CE6E-90AF-4D43-A014-1F9EC83EB9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4512467" cy="6858000"/>
          </a:xfrm>
          <a:custGeom>
            <a:avLst/>
            <a:gdLst>
              <a:gd name="connsiteX0" fmla="*/ 0 w 4512467"/>
              <a:gd name="connsiteY0" fmla="*/ 0 h 6858000"/>
              <a:gd name="connsiteX1" fmla="*/ 2579526 w 4512467"/>
              <a:gd name="connsiteY1" fmla="*/ 0 h 6858000"/>
              <a:gd name="connsiteX2" fmla="*/ 2583267 w 4512467"/>
              <a:gd name="connsiteY2" fmla="*/ 2151 h 6858000"/>
              <a:gd name="connsiteX3" fmla="*/ 4512467 w 4512467"/>
              <a:gd name="connsiteY3" fmla="*/ 3429000 h 6858000"/>
              <a:gd name="connsiteX4" fmla="*/ 2583267 w 4512467"/>
              <a:gd name="connsiteY4" fmla="*/ 6855849 h 6858000"/>
              <a:gd name="connsiteX5" fmla="*/ 2579526 w 4512467"/>
              <a:gd name="connsiteY5" fmla="*/ 6858000 h 6858000"/>
              <a:gd name="connsiteX6" fmla="*/ 0 w 451246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12467" h="6858000">
                <a:moveTo>
                  <a:pt x="0" y="0"/>
                </a:moveTo>
                <a:lnTo>
                  <a:pt x="2579526" y="0"/>
                </a:lnTo>
                <a:lnTo>
                  <a:pt x="2583267" y="2151"/>
                </a:lnTo>
                <a:cubicBezTo>
                  <a:pt x="3739868" y="704919"/>
                  <a:pt x="4512467" y="1976735"/>
                  <a:pt x="4512467" y="3429000"/>
                </a:cubicBezTo>
                <a:cubicBezTo>
                  <a:pt x="4512467" y="4881266"/>
                  <a:pt x="3739868" y="6153081"/>
                  <a:pt x="2583267" y="6855849"/>
                </a:cubicBezTo>
                <a:lnTo>
                  <a:pt x="257952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FA25DC6-540F-4867-8114-8F7AC53637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3467"/>
            <a:ext cx="2951205" cy="5571066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FFFFFF"/>
                </a:solidFill>
              </a:rPr>
              <a:t>What was the outcome of the call or on-line access ?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4DE8FFA-72FE-4AFB-B153-D19DD0AC913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7643218"/>
              </p:ext>
            </p:extLst>
          </p:nvPr>
        </p:nvGraphicFramePr>
        <p:xfrm>
          <a:off x="5207640" y="749320"/>
          <a:ext cx="6291715" cy="5319031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4705641">
                  <a:extLst>
                    <a:ext uri="{9D8B030D-6E8A-4147-A177-3AD203B41FA5}">
                      <a16:colId xmlns:a16="http://schemas.microsoft.com/office/drawing/2014/main" val="97151127"/>
                    </a:ext>
                  </a:extLst>
                </a:gridCol>
                <a:gridCol w="1586074">
                  <a:extLst>
                    <a:ext uri="{9D8B030D-6E8A-4147-A177-3AD203B41FA5}">
                      <a16:colId xmlns:a16="http://schemas.microsoft.com/office/drawing/2014/main" val="1917317007"/>
                    </a:ext>
                  </a:extLst>
                </a:gridCol>
              </a:tblGrid>
              <a:tr h="379675"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b="0" u="none" strike="noStrike" cap="all">
                          <a:solidFill>
                            <a:srgbClr val="333E48"/>
                          </a:solidFill>
                          <a:effectLst/>
                        </a:rPr>
                        <a:t>NSWER CHOICES</a:t>
                      </a:r>
                      <a:r>
                        <a:rPr lang="en-GB" sz="1600" b="0">
                          <a:solidFill>
                            <a:srgbClr val="333E48"/>
                          </a:solidFill>
                          <a:effectLst/>
                        </a:rPr>
                        <a:t>–</a:t>
                      </a:r>
                      <a:endParaRPr lang="en-GB" sz="1600">
                        <a:effectLst/>
                      </a:endParaRPr>
                    </a:p>
                  </a:txBody>
                  <a:tcPr marL="81837" marR="81837" marT="40918" marB="40918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b="0" u="none" strike="noStrike" cap="all">
                          <a:solidFill>
                            <a:srgbClr val="333E48"/>
                          </a:solidFill>
                          <a:effectLst/>
                        </a:rPr>
                        <a:t>RESPONSES</a:t>
                      </a:r>
                      <a:r>
                        <a:rPr lang="en-GB" sz="1600" b="0">
                          <a:solidFill>
                            <a:srgbClr val="333E48"/>
                          </a:solidFill>
                          <a:effectLst/>
                        </a:rPr>
                        <a:t>–</a:t>
                      </a:r>
                      <a:endParaRPr lang="en-GB" sz="1600">
                        <a:effectLst/>
                      </a:endParaRPr>
                    </a:p>
                  </a:txBody>
                  <a:tcPr marL="81837" marR="81837" marT="40918" marB="40918"/>
                </a:tc>
                <a:extLst>
                  <a:ext uri="{0D108BD9-81ED-4DB2-BD59-A6C34878D82A}">
                    <a16:rowId xmlns:a16="http://schemas.microsoft.com/office/drawing/2014/main" val="2194692641"/>
                  </a:ext>
                </a:extLst>
              </a:tr>
              <a:tr h="627873"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b="0">
                          <a:solidFill>
                            <a:srgbClr val="333E48"/>
                          </a:solidFill>
                          <a:effectLst/>
                        </a:rPr>
                        <a:t>–</a:t>
                      </a:r>
                      <a:r>
                        <a:rPr lang="en-GB" sz="1600">
                          <a:effectLst/>
                        </a:rPr>
                        <a:t>Connected to a nurse</a:t>
                      </a:r>
                    </a:p>
                  </a:txBody>
                  <a:tcPr marL="68197" marR="136395" marT="40918" marB="40918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600">
                          <a:effectLst/>
                        </a:rPr>
                        <a:t>66.67%</a:t>
                      </a:r>
                    </a:p>
                    <a:p>
                      <a:pPr algn="r" fontAlgn="t"/>
                      <a:endParaRPr lang="en-GB" sz="1600" b="0">
                        <a:effectLst/>
                      </a:endParaRPr>
                    </a:p>
                  </a:txBody>
                  <a:tcPr marL="68197" marR="136395" marT="40918" marB="40918"/>
                </a:tc>
                <a:extLst>
                  <a:ext uri="{0D108BD9-81ED-4DB2-BD59-A6C34878D82A}">
                    <a16:rowId xmlns:a16="http://schemas.microsoft.com/office/drawing/2014/main" val="462978578"/>
                  </a:ext>
                </a:extLst>
              </a:tr>
              <a:tr h="627873"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b="0">
                          <a:solidFill>
                            <a:srgbClr val="333E48"/>
                          </a:solidFill>
                          <a:effectLst/>
                        </a:rPr>
                        <a:t>–</a:t>
                      </a:r>
                      <a:r>
                        <a:rPr lang="en-GB" sz="1600">
                          <a:effectLst/>
                        </a:rPr>
                        <a:t>Emergency dentist</a:t>
                      </a:r>
                    </a:p>
                  </a:txBody>
                  <a:tcPr marL="68197" marR="136395" marT="40918" marB="40918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600">
                          <a:effectLst/>
                        </a:rPr>
                        <a:t>0.00%</a:t>
                      </a:r>
                    </a:p>
                    <a:p>
                      <a:pPr algn="r" fontAlgn="t"/>
                      <a:endParaRPr lang="en-GB" sz="1600" b="0">
                        <a:effectLst/>
                      </a:endParaRPr>
                    </a:p>
                  </a:txBody>
                  <a:tcPr marL="68197" marR="136395" marT="40918" marB="40918"/>
                </a:tc>
                <a:extLst>
                  <a:ext uri="{0D108BD9-81ED-4DB2-BD59-A6C34878D82A}">
                    <a16:rowId xmlns:a16="http://schemas.microsoft.com/office/drawing/2014/main" val="1288202575"/>
                  </a:ext>
                </a:extLst>
              </a:tr>
              <a:tr h="627873"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b="0">
                          <a:solidFill>
                            <a:srgbClr val="333E48"/>
                          </a:solidFill>
                          <a:effectLst/>
                        </a:rPr>
                        <a:t>–</a:t>
                      </a:r>
                      <a:r>
                        <a:rPr lang="en-GB" sz="1600">
                          <a:effectLst/>
                        </a:rPr>
                        <a:t>Pharmacist</a:t>
                      </a:r>
                    </a:p>
                  </a:txBody>
                  <a:tcPr marL="68197" marR="136395" marT="40918" marB="40918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600">
                          <a:effectLst/>
                        </a:rPr>
                        <a:t>0.00%</a:t>
                      </a:r>
                    </a:p>
                    <a:p>
                      <a:pPr algn="r" fontAlgn="t"/>
                      <a:endParaRPr lang="en-GB" sz="1600" b="0">
                        <a:effectLst/>
                      </a:endParaRPr>
                    </a:p>
                  </a:txBody>
                  <a:tcPr marL="68197" marR="136395" marT="40918" marB="40918"/>
                </a:tc>
                <a:extLst>
                  <a:ext uri="{0D108BD9-81ED-4DB2-BD59-A6C34878D82A}">
                    <a16:rowId xmlns:a16="http://schemas.microsoft.com/office/drawing/2014/main" val="2000922928"/>
                  </a:ext>
                </a:extLst>
              </a:tr>
              <a:tr h="627873"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b="0">
                          <a:solidFill>
                            <a:srgbClr val="333E48"/>
                          </a:solidFill>
                          <a:effectLst/>
                        </a:rPr>
                        <a:t>–</a:t>
                      </a:r>
                      <a:r>
                        <a:rPr lang="en-GB" sz="1600">
                          <a:effectLst/>
                        </a:rPr>
                        <a:t>GP</a:t>
                      </a:r>
                    </a:p>
                  </a:txBody>
                  <a:tcPr marL="68197" marR="136395" marT="40918" marB="40918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600">
                          <a:effectLst/>
                        </a:rPr>
                        <a:t>33.33%</a:t>
                      </a:r>
                    </a:p>
                    <a:p>
                      <a:pPr algn="r" fontAlgn="t"/>
                      <a:endParaRPr lang="en-GB" sz="1600" b="0">
                        <a:effectLst/>
                      </a:endParaRPr>
                    </a:p>
                  </a:txBody>
                  <a:tcPr marL="68197" marR="136395" marT="40918" marB="40918"/>
                </a:tc>
                <a:extLst>
                  <a:ext uri="{0D108BD9-81ED-4DB2-BD59-A6C34878D82A}">
                    <a16:rowId xmlns:a16="http://schemas.microsoft.com/office/drawing/2014/main" val="4135989586"/>
                  </a:ext>
                </a:extLst>
              </a:tr>
              <a:tr h="627873"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b="0">
                          <a:solidFill>
                            <a:srgbClr val="333E48"/>
                          </a:solidFill>
                          <a:effectLst/>
                        </a:rPr>
                        <a:t>–</a:t>
                      </a:r>
                      <a:r>
                        <a:rPr lang="en-GB" sz="1600">
                          <a:effectLst/>
                        </a:rPr>
                        <a:t>Advised to visit Accident &amp; Emergency</a:t>
                      </a:r>
                    </a:p>
                  </a:txBody>
                  <a:tcPr marL="68197" marR="136395" marT="40918" marB="40918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600">
                          <a:effectLst/>
                        </a:rPr>
                        <a:t>0.00%</a:t>
                      </a:r>
                    </a:p>
                    <a:p>
                      <a:pPr algn="r" fontAlgn="t"/>
                      <a:endParaRPr lang="en-GB" sz="1600" b="0">
                        <a:effectLst/>
                      </a:endParaRPr>
                    </a:p>
                  </a:txBody>
                  <a:tcPr marL="68197" marR="136395" marT="40918" marB="40918"/>
                </a:tc>
                <a:extLst>
                  <a:ext uri="{0D108BD9-81ED-4DB2-BD59-A6C34878D82A}">
                    <a16:rowId xmlns:a16="http://schemas.microsoft.com/office/drawing/2014/main" val="2740299076"/>
                  </a:ext>
                </a:extLst>
              </a:tr>
              <a:tr h="379675"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b="0">
                          <a:solidFill>
                            <a:srgbClr val="333E48"/>
                          </a:solidFill>
                          <a:effectLst/>
                        </a:rPr>
                        <a:t>–</a:t>
                      </a:r>
                      <a:r>
                        <a:rPr lang="en-GB" sz="1600">
                          <a:effectLst/>
                        </a:rPr>
                        <a:t>A paramedic called</a:t>
                      </a:r>
                    </a:p>
                  </a:txBody>
                  <a:tcPr marL="68197" marR="136395" marT="40918" marB="40918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600">
                          <a:effectLst/>
                        </a:rPr>
                        <a:t>0.00%</a:t>
                      </a:r>
                    </a:p>
                  </a:txBody>
                  <a:tcPr marL="68197" marR="136395" marT="40918" marB="40918"/>
                </a:tc>
                <a:extLst>
                  <a:ext uri="{0D108BD9-81ED-4DB2-BD59-A6C34878D82A}">
                    <a16:rowId xmlns:a16="http://schemas.microsoft.com/office/drawing/2014/main" val="3838947180"/>
                  </a:ext>
                </a:extLst>
              </a:tr>
              <a:tr h="627873"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b="0">
                          <a:solidFill>
                            <a:srgbClr val="333E48"/>
                          </a:solidFill>
                          <a:effectLst/>
                        </a:rPr>
                        <a:t>–</a:t>
                      </a:r>
                      <a:r>
                        <a:rPr lang="en-GB" sz="1600">
                          <a:effectLst/>
                        </a:rPr>
                        <a:t>Self care advice provided</a:t>
                      </a:r>
                    </a:p>
                  </a:txBody>
                  <a:tcPr marL="68197" marR="136395" marT="40918" marB="40918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600">
                          <a:effectLst/>
                        </a:rPr>
                        <a:t>0.00%</a:t>
                      </a:r>
                    </a:p>
                    <a:p>
                      <a:pPr algn="r" fontAlgn="t"/>
                      <a:endParaRPr lang="en-GB" sz="1600" b="0">
                        <a:effectLst/>
                      </a:endParaRPr>
                    </a:p>
                  </a:txBody>
                  <a:tcPr marL="68197" marR="136395" marT="40918" marB="40918"/>
                </a:tc>
                <a:extLst>
                  <a:ext uri="{0D108BD9-81ED-4DB2-BD59-A6C34878D82A}">
                    <a16:rowId xmlns:a16="http://schemas.microsoft.com/office/drawing/2014/main" val="3184691956"/>
                  </a:ext>
                </a:extLst>
              </a:tr>
              <a:tr h="379675"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b="0">
                          <a:solidFill>
                            <a:srgbClr val="333E48"/>
                          </a:solidFill>
                          <a:effectLst/>
                        </a:rPr>
                        <a:t>–</a:t>
                      </a:r>
                      <a:r>
                        <a:rPr lang="en-GB" sz="1600">
                          <a:effectLst/>
                        </a:rPr>
                        <a:t>Other</a:t>
                      </a:r>
                    </a:p>
                  </a:txBody>
                  <a:tcPr marL="68197" marR="136395" marT="40918" marB="40918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600">
                          <a:effectLst/>
                        </a:rPr>
                        <a:t>0.00%</a:t>
                      </a:r>
                    </a:p>
                  </a:txBody>
                  <a:tcPr marL="68197" marR="136395" marT="40918" marB="40918"/>
                </a:tc>
                <a:extLst>
                  <a:ext uri="{0D108BD9-81ED-4DB2-BD59-A6C34878D82A}">
                    <a16:rowId xmlns:a16="http://schemas.microsoft.com/office/drawing/2014/main" val="1401866685"/>
                  </a:ext>
                </a:extLst>
              </a:tr>
              <a:tr h="412768">
                <a:tc>
                  <a:txBody>
                    <a:bodyPr/>
                    <a:lstStyle/>
                    <a:p>
                      <a:pPr algn="l" fontAlgn="t"/>
                      <a:endParaRPr lang="en-GB" sz="1600">
                        <a:effectLst/>
                      </a:endParaRPr>
                    </a:p>
                  </a:txBody>
                  <a:tcPr marL="68197" marR="136395" marT="40918" marB="40918"/>
                </a:tc>
                <a:tc>
                  <a:txBody>
                    <a:bodyPr/>
                    <a:lstStyle/>
                    <a:p>
                      <a:pPr algn="r" fontAlgn="t"/>
                      <a:endParaRPr lang="en-GB" sz="1600">
                        <a:effectLst/>
                      </a:endParaRPr>
                    </a:p>
                  </a:txBody>
                  <a:tcPr marL="68197" marR="136395" marT="40918" marB="40918"/>
                </a:tc>
                <a:extLst>
                  <a:ext uri="{0D108BD9-81ED-4DB2-BD59-A6C34878D82A}">
                    <a16:rowId xmlns:a16="http://schemas.microsoft.com/office/drawing/2014/main" val="27600262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79965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45D489D-16E1-484D-867B-144368D74B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9A496F5-B01E-4BF8-9D1E-C4E53B6F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2257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Arc 12">
            <a:extLst>
              <a:ext uri="{FF2B5EF4-FFF2-40B4-BE49-F238E27FC236}">
                <a16:creationId xmlns:a16="http://schemas.microsoft.com/office/drawing/2014/main" id="{6E895C8D-1379-40B8-8B1B-B6F5AEAF0A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746107">
            <a:off x="2906963" y="1348064"/>
            <a:ext cx="2987899" cy="2987899"/>
          </a:xfrm>
          <a:prstGeom prst="arc">
            <a:avLst>
              <a:gd name="adj1" fmla="val 14612914"/>
              <a:gd name="adj2" fmla="val 0"/>
            </a:avLst>
          </a:prstGeom>
          <a:ln w="127000" cap="rnd"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482F260-101D-4B65-AF7C-4A12465D53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3467"/>
            <a:ext cx="2951205" cy="5571066"/>
          </a:xfrm>
        </p:spPr>
        <p:txBody>
          <a:bodyPr>
            <a:normAutofit/>
          </a:bodyPr>
          <a:lstStyle/>
          <a:p>
            <a:r>
              <a:rPr lang="en-GB">
                <a:solidFill>
                  <a:srgbClr val="FFFFFF"/>
                </a:solidFill>
              </a:rPr>
              <a:t>Your overall impression of NHS 111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2AD999A-8543-40A6-A547-98513E12DE5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2859706"/>
              </p:ext>
            </p:extLst>
          </p:nvPr>
        </p:nvGraphicFramePr>
        <p:xfrm>
          <a:off x="5237018" y="653693"/>
          <a:ext cx="6303729" cy="55608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78045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DBC8166-481C-4473-95F5-9A5B9073B7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A5A5CE6E-90AF-4D43-A014-1F9EC83EB9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4512467" cy="6858000"/>
          </a:xfrm>
          <a:custGeom>
            <a:avLst/>
            <a:gdLst>
              <a:gd name="connsiteX0" fmla="*/ 0 w 4512467"/>
              <a:gd name="connsiteY0" fmla="*/ 0 h 6858000"/>
              <a:gd name="connsiteX1" fmla="*/ 2579526 w 4512467"/>
              <a:gd name="connsiteY1" fmla="*/ 0 h 6858000"/>
              <a:gd name="connsiteX2" fmla="*/ 2583267 w 4512467"/>
              <a:gd name="connsiteY2" fmla="*/ 2151 h 6858000"/>
              <a:gd name="connsiteX3" fmla="*/ 4512467 w 4512467"/>
              <a:gd name="connsiteY3" fmla="*/ 3429000 h 6858000"/>
              <a:gd name="connsiteX4" fmla="*/ 2583267 w 4512467"/>
              <a:gd name="connsiteY4" fmla="*/ 6855849 h 6858000"/>
              <a:gd name="connsiteX5" fmla="*/ 2579526 w 4512467"/>
              <a:gd name="connsiteY5" fmla="*/ 6858000 h 6858000"/>
              <a:gd name="connsiteX6" fmla="*/ 0 w 451246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12467" h="6858000">
                <a:moveTo>
                  <a:pt x="0" y="0"/>
                </a:moveTo>
                <a:lnTo>
                  <a:pt x="2579526" y="0"/>
                </a:lnTo>
                <a:lnTo>
                  <a:pt x="2583267" y="2151"/>
                </a:lnTo>
                <a:cubicBezTo>
                  <a:pt x="3739868" y="704919"/>
                  <a:pt x="4512467" y="1976735"/>
                  <a:pt x="4512467" y="3429000"/>
                </a:cubicBezTo>
                <a:cubicBezTo>
                  <a:pt x="4512467" y="4881266"/>
                  <a:pt x="3739868" y="6153081"/>
                  <a:pt x="2583267" y="6855849"/>
                </a:cubicBezTo>
                <a:lnTo>
                  <a:pt x="257952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3F21475-C92F-4506-934A-CE723A65D1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3467"/>
            <a:ext cx="2951205" cy="5571066"/>
          </a:xfrm>
        </p:spPr>
        <p:txBody>
          <a:bodyPr>
            <a:normAutofit/>
          </a:bodyPr>
          <a:lstStyle/>
          <a:p>
            <a:r>
              <a:rPr lang="en-GB">
                <a:solidFill>
                  <a:srgbClr val="FFFFFF"/>
                </a:solidFill>
              </a:rPr>
              <a:t>Strategy ‘</a:t>
            </a:r>
            <a:r>
              <a:rPr lang="en-GB" b="1">
                <a:solidFill>
                  <a:srgbClr val="FFFFFF"/>
                </a:solidFill>
              </a:rPr>
              <a:t>Who we are and what we do’</a:t>
            </a:r>
            <a:br>
              <a:rPr lang="en-GB">
                <a:solidFill>
                  <a:srgbClr val="FFFFFF"/>
                </a:solidFill>
              </a:rPr>
            </a:br>
            <a:endParaRPr lang="en-GB">
              <a:solidFill>
                <a:srgbClr val="FFFFFF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791668F-58F7-4852-9DE0-6B8453BECF2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4139796"/>
              </p:ext>
            </p:extLst>
          </p:nvPr>
        </p:nvGraphicFramePr>
        <p:xfrm>
          <a:off x="5207640" y="643466"/>
          <a:ext cx="6291714" cy="55307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34384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3A18B1F-2FBB-478C-968B-E06747CC7B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GB">
                <a:solidFill>
                  <a:srgbClr val="FFFFFF"/>
                </a:solidFill>
              </a:rPr>
              <a:t>Surveys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405051-7E55-4ECF-BC63-53FA0F292F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 lnSpcReduction="10000"/>
          </a:bodyPr>
          <a:lstStyle/>
          <a:p>
            <a:pPr marL="0" indent="0">
              <a:buNone/>
            </a:pPr>
            <a:r>
              <a:rPr lang="en-GB" dirty="0">
                <a:latin typeface="+mj-lt"/>
              </a:rPr>
              <a:t>4 currently running</a:t>
            </a:r>
          </a:p>
          <a:p>
            <a:r>
              <a:rPr lang="en-GB" dirty="0">
                <a:latin typeface="+mj-lt"/>
              </a:rPr>
              <a:t>Community Feedback Survey</a:t>
            </a:r>
          </a:p>
          <a:p>
            <a:r>
              <a:rPr lang="en-GB" dirty="0">
                <a:latin typeface="+mj-lt"/>
              </a:rPr>
              <a:t>Experience of using NHS 111 Service</a:t>
            </a:r>
          </a:p>
          <a:p>
            <a:r>
              <a:rPr lang="en-GB" dirty="0">
                <a:latin typeface="+mj-lt"/>
              </a:rPr>
              <a:t>Access to GP surgeries during </a:t>
            </a:r>
            <a:r>
              <a:rPr lang="en-GB" dirty="0" err="1">
                <a:latin typeface="+mj-lt"/>
              </a:rPr>
              <a:t>Covid</a:t>
            </a:r>
            <a:r>
              <a:rPr lang="en-GB" dirty="0">
                <a:latin typeface="+mj-lt"/>
              </a:rPr>
              <a:t> 19</a:t>
            </a:r>
          </a:p>
          <a:p>
            <a:r>
              <a:rPr lang="en-GB" dirty="0">
                <a:latin typeface="+mj-lt"/>
              </a:rPr>
              <a:t>Carer’s survey</a:t>
            </a:r>
          </a:p>
          <a:p>
            <a:r>
              <a:rPr lang="en-GB" dirty="0">
                <a:latin typeface="+mj-lt"/>
              </a:rPr>
              <a:t>Available at: </a:t>
            </a:r>
            <a:r>
              <a:rPr lang="en-GB" u="sng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https://www.healthwatchcityoflondon.org.uk/call-to-action-block/we-appreciate-your-views</a:t>
            </a:r>
            <a:r>
              <a:rPr lang="en-GB" dirty="0"/>
              <a:t> </a:t>
            </a:r>
          </a:p>
          <a:p>
            <a:r>
              <a:rPr lang="en-GB" dirty="0">
                <a:latin typeface="+mj-lt"/>
              </a:rPr>
              <a:t>We are building a body of evidence of how COVID-19 has affected our community</a:t>
            </a:r>
          </a:p>
          <a:p>
            <a:r>
              <a:rPr lang="en-GB" dirty="0">
                <a:latin typeface="+mj-lt"/>
              </a:rPr>
              <a:t>Shared with the City our local CCG and Healthwatch nationally</a:t>
            </a:r>
          </a:p>
          <a:p>
            <a:pPr marL="0" indent="0">
              <a:buNone/>
            </a:pPr>
            <a:endParaRPr lang="en-GB" dirty="0">
              <a:latin typeface="+mj-lt"/>
            </a:endParaRPr>
          </a:p>
          <a:p>
            <a:pPr marL="0" indent="0">
              <a:buNone/>
            </a:pPr>
            <a:endParaRPr lang="en-GB" dirty="0">
              <a:latin typeface="+mj-lt"/>
            </a:endParaRPr>
          </a:p>
          <a:p>
            <a:endParaRPr lang="en-GB" dirty="0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1521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D4906370-1564-49FA-A802-58546B3922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9" cy="686646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E2C5C93-0DD2-4E5F-B83A-8F3A9D33C8F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5000"/>
          </a:blip>
          <a:srcRect t="11697" b="371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8" name="Oval 17">
            <a:extLst>
              <a:ext uri="{FF2B5EF4-FFF2-40B4-BE49-F238E27FC236}">
                <a16:creationId xmlns:a16="http://schemas.microsoft.com/office/drawing/2014/main" id="{EF640709-BDFD-453B-B75D-6212E7A870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11500" y="370600"/>
            <a:ext cx="5923842" cy="5923842"/>
          </a:xfrm>
          <a:prstGeom prst="ellipse">
            <a:avLst/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0A50CC5-2DE3-48CD-BB94-EB1024A2AA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77192" y="1032483"/>
            <a:ext cx="5037616" cy="2982360"/>
          </a:xfrm>
        </p:spPr>
        <p:txBody>
          <a:bodyPr>
            <a:normAutofit/>
          </a:bodyPr>
          <a:lstStyle/>
          <a:p>
            <a:r>
              <a:rPr lang="en-GB"/>
              <a:t>Up coming surveys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8F58A4-CFCF-457C-9686-77FFCC3427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77192" y="4106918"/>
            <a:ext cx="5037616" cy="1655762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/>
              <a:t>Mental health services provision 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/>
              <a:t>Community nursing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/>
              <a:t>Children’s services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/>
              <a:t>Returning to work 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/>
          </a:p>
          <a:p>
            <a:endParaRPr lang="en-GB" sz="2000"/>
          </a:p>
        </p:txBody>
      </p:sp>
      <p:sp>
        <p:nvSpPr>
          <p:cNvPr id="20" name="Arc 19">
            <a:extLst>
              <a:ext uri="{FF2B5EF4-FFF2-40B4-BE49-F238E27FC236}">
                <a16:creationId xmlns:a16="http://schemas.microsoft.com/office/drawing/2014/main" id="{B4019478-3FDC-438C-8848-1D7DA864AF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9366740" flipV="1">
            <a:off x="2607299" y="8363"/>
            <a:ext cx="6816262" cy="6816262"/>
          </a:xfrm>
          <a:prstGeom prst="arc">
            <a:avLst>
              <a:gd name="adj1" fmla="val 16200000"/>
              <a:gd name="adj2" fmla="val 20401595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FE406479-1D57-4209-B128-3C81746247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53400" y="4609861"/>
            <a:ext cx="873032" cy="849349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22922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5199994-21AE-49A2-BA0D-12E295989A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73A2A1-8442-4539-84AF-71BA41ACE8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9570" y="530578"/>
            <a:ext cx="4771178" cy="1160110"/>
          </a:xfrm>
        </p:spPr>
        <p:txBody>
          <a:bodyPr>
            <a:normAutofit/>
          </a:bodyPr>
          <a:lstStyle/>
          <a:p>
            <a:r>
              <a:rPr lang="en-GB" sz="3700"/>
              <a:t>Initial findings Community Feedback</a:t>
            </a:r>
          </a:p>
        </p:txBody>
      </p:sp>
      <p:sp>
        <p:nvSpPr>
          <p:cNvPr id="11" name="Arc 10">
            <a:extLst>
              <a:ext uri="{FF2B5EF4-FFF2-40B4-BE49-F238E27FC236}">
                <a16:creationId xmlns:a16="http://schemas.microsoft.com/office/drawing/2014/main" id="{A2C34835-4F79-4934-B151-D68E79764C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269068">
            <a:off x="8717845" y="3339275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DC5C27-A371-4733-B5B8-607C903C29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9570" y="1825625"/>
            <a:ext cx="4771178" cy="4388908"/>
          </a:xfrm>
        </p:spPr>
        <p:txBody>
          <a:bodyPr>
            <a:normAutofit/>
          </a:bodyPr>
          <a:lstStyle/>
          <a:p>
            <a:r>
              <a:rPr lang="en-GB" sz="1700"/>
              <a:t>Do you feel you have access to the right information to stay healthy during the COVID-19 pandemic?</a:t>
            </a:r>
          </a:p>
          <a:p>
            <a:pPr marL="0" indent="0">
              <a:buNone/>
            </a:pPr>
            <a:endParaRPr lang="en-GB" sz="1700"/>
          </a:p>
          <a:p>
            <a:pPr marL="0" indent="0">
              <a:buNone/>
            </a:pPr>
            <a:endParaRPr lang="en-GB" sz="1700"/>
          </a:p>
          <a:p>
            <a:pPr marL="0" indent="0">
              <a:buNone/>
            </a:pPr>
            <a:endParaRPr lang="en-GB" sz="1700"/>
          </a:p>
          <a:p>
            <a:pPr marL="0" indent="0">
              <a:buNone/>
            </a:pPr>
            <a:endParaRPr lang="en-GB" sz="1700"/>
          </a:p>
          <a:p>
            <a:pPr marL="0" indent="0">
              <a:buNone/>
            </a:pPr>
            <a:endParaRPr lang="en-GB" sz="1700"/>
          </a:p>
          <a:p>
            <a:pPr marL="0" indent="0">
              <a:buNone/>
            </a:pPr>
            <a:endParaRPr lang="en-GB" sz="1700"/>
          </a:p>
          <a:p>
            <a:pPr marL="0" indent="0">
              <a:buNone/>
            </a:pPr>
            <a:endParaRPr lang="en-GB" sz="1700"/>
          </a:p>
          <a:p>
            <a:pPr marL="0" indent="0">
              <a:buNone/>
            </a:pPr>
            <a:endParaRPr lang="en-GB" sz="1700"/>
          </a:p>
          <a:p>
            <a:pPr marL="0" indent="0">
              <a:buNone/>
            </a:pPr>
            <a:br>
              <a:rPr lang="en-GB" sz="1700"/>
            </a:br>
            <a:endParaRPr lang="en-GB" sz="170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0373657-4BA3-42A2-A623-6934A49ED3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1059610"/>
              </p:ext>
            </p:extLst>
          </p:nvPr>
        </p:nvGraphicFramePr>
        <p:xfrm>
          <a:off x="838199" y="635039"/>
          <a:ext cx="5440196" cy="5475038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222579">
                  <a:extLst>
                    <a:ext uri="{9D8B030D-6E8A-4147-A177-3AD203B41FA5}">
                      <a16:colId xmlns:a16="http://schemas.microsoft.com/office/drawing/2014/main" val="727360253"/>
                    </a:ext>
                  </a:extLst>
                </a:gridCol>
                <a:gridCol w="2217617">
                  <a:extLst>
                    <a:ext uri="{9D8B030D-6E8A-4147-A177-3AD203B41FA5}">
                      <a16:colId xmlns:a16="http://schemas.microsoft.com/office/drawing/2014/main" val="3200613929"/>
                    </a:ext>
                  </a:extLst>
                </a:gridCol>
              </a:tblGrid>
              <a:tr h="410025">
                <a:tc>
                  <a:txBody>
                    <a:bodyPr/>
                    <a:lstStyle/>
                    <a:p>
                      <a:pPr algn="l" fontAlgn="t"/>
                      <a:r>
                        <a:rPr lang="en-GB" sz="2400" b="0" u="none" strike="noStrike" cap="all">
                          <a:solidFill>
                            <a:srgbClr val="333E48"/>
                          </a:solidFill>
                          <a:effectLst/>
                        </a:rPr>
                        <a:t>ANSWER CHOICES</a:t>
                      </a:r>
                      <a:r>
                        <a:rPr lang="en-GB" sz="2400" b="0">
                          <a:solidFill>
                            <a:srgbClr val="333E48"/>
                          </a:solidFill>
                          <a:effectLst/>
                        </a:rPr>
                        <a:t>–</a:t>
                      </a:r>
                      <a:endParaRPr lang="en-GB" sz="2400">
                        <a:solidFill>
                          <a:srgbClr val="333E48"/>
                        </a:solidFill>
                        <a:effectLst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2400" b="0" u="none" strike="noStrike" cap="all">
                          <a:solidFill>
                            <a:srgbClr val="333E48"/>
                          </a:solidFill>
                          <a:effectLst/>
                        </a:rPr>
                        <a:t>RESPONSES</a:t>
                      </a:r>
                      <a:r>
                        <a:rPr lang="en-GB" sz="2400" b="0">
                          <a:solidFill>
                            <a:srgbClr val="333E48"/>
                          </a:solidFill>
                          <a:effectLst/>
                        </a:rPr>
                        <a:t>–</a:t>
                      </a:r>
                      <a:endParaRPr lang="en-GB" sz="2400">
                        <a:effectLst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26504651"/>
                  </a:ext>
                </a:extLst>
              </a:tr>
              <a:tr h="892407">
                <a:tc>
                  <a:txBody>
                    <a:bodyPr/>
                    <a:lstStyle/>
                    <a:p>
                      <a:pPr algn="l" fontAlgn="t"/>
                      <a:r>
                        <a:rPr lang="en-GB" sz="2400" b="0">
                          <a:solidFill>
                            <a:srgbClr val="333E48"/>
                          </a:solidFill>
                          <a:effectLst/>
                        </a:rPr>
                        <a:t>–</a:t>
                      </a:r>
                      <a:r>
                        <a:rPr lang="en-GB" sz="2400">
                          <a:effectLst/>
                        </a:rPr>
                        <a:t>Strongly support</a:t>
                      </a:r>
                    </a:p>
                  </a:txBody>
                  <a:tcPr marL="100496" marR="200992" marT="60298" marB="60298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2400">
                          <a:effectLst/>
                        </a:rPr>
                        <a:t>16.67%</a:t>
                      </a:r>
                    </a:p>
                    <a:p>
                      <a:pPr algn="r" fontAlgn="t"/>
                      <a:endParaRPr lang="en-GB" sz="2400" b="0">
                        <a:effectLst/>
                      </a:endParaRPr>
                    </a:p>
                  </a:txBody>
                  <a:tcPr marL="100496" marR="200992" marT="60298" marB="60298"/>
                </a:tc>
                <a:extLst>
                  <a:ext uri="{0D108BD9-81ED-4DB2-BD59-A6C34878D82A}">
                    <a16:rowId xmlns:a16="http://schemas.microsoft.com/office/drawing/2014/main" val="775553795"/>
                  </a:ext>
                </a:extLst>
              </a:tr>
              <a:tr h="892407">
                <a:tc>
                  <a:txBody>
                    <a:bodyPr/>
                    <a:lstStyle/>
                    <a:p>
                      <a:pPr algn="l" fontAlgn="t"/>
                      <a:r>
                        <a:rPr lang="en-GB" sz="2400" b="0">
                          <a:solidFill>
                            <a:srgbClr val="333E48"/>
                          </a:solidFill>
                          <a:effectLst/>
                        </a:rPr>
                        <a:t>–</a:t>
                      </a:r>
                      <a:r>
                        <a:rPr lang="en-GB" sz="2400">
                          <a:effectLst/>
                        </a:rPr>
                        <a:t>Somewhat support</a:t>
                      </a:r>
                    </a:p>
                  </a:txBody>
                  <a:tcPr marL="100496" marR="200992" marT="60298" marB="60298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2400">
                          <a:effectLst/>
                        </a:rPr>
                        <a:t>50.00%</a:t>
                      </a:r>
                    </a:p>
                    <a:p>
                      <a:pPr algn="r" fontAlgn="t"/>
                      <a:endParaRPr lang="en-GB" sz="2400" b="0">
                        <a:effectLst/>
                      </a:endParaRPr>
                    </a:p>
                  </a:txBody>
                  <a:tcPr marL="100496" marR="200992" marT="60298" marB="60298"/>
                </a:tc>
                <a:extLst>
                  <a:ext uri="{0D108BD9-81ED-4DB2-BD59-A6C34878D82A}">
                    <a16:rowId xmlns:a16="http://schemas.microsoft.com/office/drawing/2014/main" val="3016097246"/>
                  </a:ext>
                </a:extLst>
              </a:tr>
              <a:tr h="892407">
                <a:tc>
                  <a:txBody>
                    <a:bodyPr/>
                    <a:lstStyle/>
                    <a:p>
                      <a:pPr algn="l" fontAlgn="t"/>
                      <a:r>
                        <a:rPr lang="en-GB" sz="2400" b="0">
                          <a:solidFill>
                            <a:srgbClr val="333E48"/>
                          </a:solidFill>
                          <a:effectLst/>
                        </a:rPr>
                        <a:t>–</a:t>
                      </a:r>
                      <a:r>
                        <a:rPr lang="en-GB" sz="2400">
                          <a:effectLst/>
                        </a:rPr>
                        <a:t>Neither support nor oppose</a:t>
                      </a:r>
                    </a:p>
                  </a:txBody>
                  <a:tcPr marL="100496" marR="200992" marT="60298" marB="60298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2400">
                          <a:effectLst/>
                        </a:rPr>
                        <a:t>33.33%</a:t>
                      </a:r>
                    </a:p>
                    <a:p>
                      <a:pPr algn="r" fontAlgn="t"/>
                      <a:endParaRPr lang="en-GB" sz="2400" b="0">
                        <a:effectLst/>
                      </a:endParaRPr>
                    </a:p>
                  </a:txBody>
                  <a:tcPr marL="100496" marR="200992" marT="60298" marB="60298"/>
                </a:tc>
                <a:extLst>
                  <a:ext uri="{0D108BD9-81ED-4DB2-BD59-A6C34878D82A}">
                    <a16:rowId xmlns:a16="http://schemas.microsoft.com/office/drawing/2014/main" val="1549116948"/>
                  </a:ext>
                </a:extLst>
              </a:tr>
              <a:tr h="892407">
                <a:tc>
                  <a:txBody>
                    <a:bodyPr/>
                    <a:lstStyle/>
                    <a:p>
                      <a:pPr algn="l" fontAlgn="t"/>
                      <a:r>
                        <a:rPr lang="en-GB" sz="2400" b="0">
                          <a:solidFill>
                            <a:srgbClr val="333E48"/>
                          </a:solidFill>
                          <a:effectLst/>
                        </a:rPr>
                        <a:t>–</a:t>
                      </a:r>
                      <a:r>
                        <a:rPr lang="en-GB" sz="2400">
                          <a:effectLst/>
                        </a:rPr>
                        <a:t>Somewhat oppose</a:t>
                      </a:r>
                    </a:p>
                  </a:txBody>
                  <a:tcPr marL="100496" marR="200992" marT="60298" marB="60298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2400">
                          <a:effectLst/>
                        </a:rPr>
                        <a:t>0.00%</a:t>
                      </a:r>
                    </a:p>
                    <a:p>
                      <a:pPr algn="r" fontAlgn="t"/>
                      <a:endParaRPr lang="en-GB" sz="2400" b="0">
                        <a:effectLst/>
                      </a:endParaRPr>
                    </a:p>
                  </a:txBody>
                  <a:tcPr marL="100496" marR="200992" marT="60298" marB="60298"/>
                </a:tc>
                <a:extLst>
                  <a:ext uri="{0D108BD9-81ED-4DB2-BD59-A6C34878D82A}">
                    <a16:rowId xmlns:a16="http://schemas.microsoft.com/office/drawing/2014/main" val="2212658203"/>
                  </a:ext>
                </a:extLst>
              </a:tr>
              <a:tr h="892407">
                <a:tc>
                  <a:txBody>
                    <a:bodyPr/>
                    <a:lstStyle/>
                    <a:p>
                      <a:pPr algn="l" fontAlgn="t"/>
                      <a:r>
                        <a:rPr lang="en-GB" sz="2400" b="0">
                          <a:solidFill>
                            <a:srgbClr val="333E48"/>
                          </a:solidFill>
                          <a:effectLst/>
                        </a:rPr>
                        <a:t>–</a:t>
                      </a:r>
                      <a:r>
                        <a:rPr lang="en-GB" sz="2400">
                          <a:effectLst/>
                        </a:rPr>
                        <a:t>Strongly oppose</a:t>
                      </a:r>
                    </a:p>
                  </a:txBody>
                  <a:tcPr marL="100496" marR="200992" marT="60298" marB="60298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2400">
                          <a:effectLst/>
                        </a:rPr>
                        <a:t>0.00%</a:t>
                      </a:r>
                    </a:p>
                    <a:p>
                      <a:pPr algn="r" fontAlgn="t"/>
                      <a:endParaRPr lang="en-GB" sz="2400" b="0">
                        <a:effectLst/>
                      </a:endParaRPr>
                    </a:p>
                  </a:txBody>
                  <a:tcPr marL="100496" marR="200992" marT="60298" marB="60298"/>
                </a:tc>
                <a:extLst>
                  <a:ext uri="{0D108BD9-81ED-4DB2-BD59-A6C34878D82A}">
                    <a16:rowId xmlns:a16="http://schemas.microsoft.com/office/drawing/2014/main" val="930250655"/>
                  </a:ext>
                </a:extLst>
              </a:tr>
              <a:tr h="602978">
                <a:tc>
                  <a:txBody>
                    <a:bodyPr/>
                    <a:lstStyle/>
                    <a:p>
                      <a:pPr algn="l" fontAlgn="t"/>
                      <a:endParaRPr lang="en-GB" sz="2400">
                        <a:effectLst/>
                      </a:endParaRPr>
                    </a:p>
                  </a:txBody>
                  <a:tcPr marL="100496" marR="200992" marT="60298" marB="60298"/>
                </a:tc>
                <a:tc>
                  <a:txBody>
                    <a:bodyPr/>
                    <a:lstStyle/>
                    <a:p>
                      <a:pPr algn="r" fontAlgn="t"/>
                      <a:endParaRPr lang="en-GB" sz="2400">
                        <a:effectLst/>
                      </a:endParaRPr>
                    </a:p>
                  </a:txBody>
                  <a:tcPr marL="100496" marR="200992" marT="60298" marB="60298"/>
                </a:tc>
                <a:extLst>
                  <a:ext uri="{0D108BD9-81ED-4DB2-BD59-A6C34878D82A}">
                    <a16:rowId xmlns:a16="http://schemas.microsoft.com/office/drawing/2014/main" val="22591873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03133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9">
            <a:extLst>
              <a:ext uri="{FF2B5EF4-FFF2-40B4-BE49-F238E27FC236}">
                <a16:creationId xmlns:a16="http://schemas.microsoft.com/office/drawing/2014/main" id="{832C39E1-18DE-4E2F-A41C-5C8409E018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836CF4D-EA01-4C71-B6CC-B5CF1DC8F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73377"/>
            <a:ext cx="4376829" cy="5010352"/>
          </a:xfrm>
        </p:spPr>
        <p:txBody>
          <a:bodyPr>
            <a:normAutofit/>
          </a:bodyPr>
          <a:lstStyle/>
          <a:p>
            <a:r>
              <a:rPr lang="en-GB"/>
              <a:t>How do you keep updated on the latest advice on staying healthy?</a:t>
            </a:r>
            <a:endParaRPr lang="en-GB" dirty="0"/>
          </a:p>
        </p:txBody>
      </p:sp>
      <p:sp>
        <p:nvSpPr>
          <p:cNvPr id="21" name="Rectangle: Rounded Corners 11">
            <a:extLst>
              <a:ext uri="{FF2B5EF4-FFF2-40B4-BE49-F238E27FC236}">
                <a16:creationId xmlns:a16="http://schemas.microsoft.com/office/drawing/2014/main" id="{6C735625-AF2A-411F-ACEB-29A708A94E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90479" y="582920"/>
            <a:ext cx="5950269" cy="5621386"/>
          </a:xfrm>
          <a:prstGeom prst="roundRect">
            <a:avLst>
              <a:gd name="adj" fmla="val 2211"/>
            </a:avLst>
          </a:prstGeom>
          <a:solidFill>
            <a:schemeClr val="accent6"/>
          </a:solidFill>
          <a:ln w="127000" cap="rnd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B6053DC-E4EE-4578-9F0D-6F94490AA95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9825959"/>
              </p:ext>
            </p:extLst>
          </p:nvPr>
        </p:nvGraphicFramePr>
        <p:xfrm>
          <a:off x="5925321" y="865860"/>
          <a:ext cx="5280585" cy="5010358"/>
        </p:xfrm>
        <a:graphic>
          <a:graphicData uri="http://schemas.openxmlformats.org/drawingml/2006/table">
            <a:tbl>
              <a:tblPr>
                <a:tableStyleId>{9D7B26C5-4107-4FEC-AEDC-1716B250A1EF}</a:tableStyleId>
              </a:tblPr>
              <a:tblGrid>
                <a:gridCol w="3715431">
                  <a:extLst>
                    <a:ext uri="{9D8B030D-6E8A-4147-A177-3AD203B41FA5}">
                      <a16:colId xmlns:a16="http://schemas.microsoft.com/office/drawing/2014/main" val="1580431120"/>
                    </a:ext>
                  </a:extLst>
                </a:gridCol>
                <a:gridCol w="1565154">
                  <a:extLst>
                    <a:ext uri="{9D8B030D-6E8A-4147-A177-3AD203B41FA5}">
                      <a16:colId xmlns:a16="http://schemas.microsoft.com/office/drawing/2014/main" val="1831689600"/>
                    </a:ext>
                  </a:extLst>
                </a:gridCol>
              </a:tblGrid>
              <a:tr h="394347">
                <a:tc>
                  <a:txBody>
                    <a:bodyPr/>
                    <a:lstStyle/>
                    <a:p>
                      <a:endParaRPr lang="en-GB" sz="1600"/>
                    </a:p>
                  </a:txBody>
                  <a:tcPr marL="77217" marR="77217" marT="38609" marB="38609"/>
                </a:tc>
                <a:tc>
                  <a:txBody>
                    <a:bodyPr/>
                    <a:lstStyle/>
                    <a:p>
                      <a:endParaRPr lang="en-GB" sz="1600"/>
                    </a:p>
                  </a:txBody>
                  <a:tcPr marL="77217" marR="77217" marT="38609" marB="38609"/>
                </a:tc>
                <a:extLst>
                  <a:ext uri="{0D108BD9-81ED-4DB2-BD59-A6C34878D82A}">
                    <a16:rowId xmlns:a16="http://schemas.microsoft.com/office/drawing/2014/main" val="3069065151"/>
                  </a:ext>
                </a:extLst>
              </a:tr>
              <a:tr h="281757"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b="0" u="none" strike="noStrike" cap="all">
                          <a:solidFill>
                            <a:srgbClr val="333E48"/>
                          </a:solidFill>
                          <a:effectLst/>
                        </a:rPr>
                        <a:t>ANSWER CHOICES</a:t>
                      </a:r>
                      <a:endParaRPr lang="en-GB" sz="1600">
                        <a:effectLst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b="0" u="none" strike="noStrike" cap="all">
                          <a:solidFill>
                            <a:srgbClr val="333E48"/>
                          </a:solidFill>
                          <a:effectLst/>
                        </a:rPr>
                        <a:t>RESPONSES</a:t>
                      </a:r>
                      <a:r>
                        <a:rPr lang="en-GB" sz="1600" b="0">
                          <a:solidFill>
                            <a:srgbClr val="333E48"/>
                          </a:solidFill>
                          <a:effectLst/>
                        </a:rPr>
                        <a:t>–</a:t>
                      </a:r>
                      <a:endParaRPr lang="en-GB" sz="1600">
                        <a:effectLst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122847258"/>
                  </a:ext>
                </a:extLst>
              </a:tr>
              <a:tr h="596822"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b="0">
                          <a:solidFill>
                            <a:srgbClr val="333E48"/>
                          </a:solidFill>
                          <a:effectLst/>
                        </a:rPr>
                        <a:t>–</a:t>
                      </a:r>
                      <a:r>
                        <a:rPr lang="en-GB" sz="1600">
                          <a:effectLst/>
                        </a:rPr>
                        <a:t>Word of mouth</a:t>
                      </a:r>
                    </a:p>
                  </a:txBody>
                  <a:tcPr marL="64348" marR="128696" marT="38609" marB="38609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600">
                          <a:effectLst/>
                        </a:rPr>
                        <a:t>0.00%</a:t>
                      </a:r>
                    </a:p>
                    <a:p>
                      <a:pPr algn="r" fontAlgn="t"/>
                      <a:endParaRPr lang="en-GB" sz="1600" b="0">
                        <a:effectLst/>
                      </a:endParaRPr>
                    </a:p>
                  </a:txBody>
                  <a:tcPr marL="64348" marR="128696" marT="38609" marB="38609"/>
                </a:tc>
                <a:extLst>
                  <a:ext uri="{0D108BD9-81ED-4DB2-BD59-A6C34878D82A}">
                    <a16:rowId xmlns:a16="http://schemas.microsoft.com/office/drawing/2014/main" val="3639393886"/>
                  </a:ext>
                </a:extLst>
              </a:tr>
              <a:tr h="358975"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b="0">
                          <a:solidFill>
                            <a:srgbClr val="333E48"/>
                          </a:solidFill>
                          <a:effectLst/>
                        </a:rPr>
                        <a:t>–</a:t>
                      </a:r>
                      <a:r>
                        <a:rPr lang="en-GB" sz="1600">
                          <a:effectLst/>
                        </a:rPr>
                        <a:t>Social Media</a:t>
                      </a:r>
                    </a:p>
                  </a:txBody>
                  <a:tcPr marL="64348" marR="128696" marT="38609" marB="38609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600">
                          <a:effectLst/>
                        </a:rPr>
                        <a:t>0.00%</a:t>
                      </a:r>
                    </a:p>
                  </a:txBody>
                  <a:tcPr marL="64348" marR="128696" marT="38609" marB="38609"/>
                </a:tc>
                <a:extLst>
                  <a:ext uri="{0D108BD9-81ED-4DB2-BD59-A6C34878D82A}">
                    <a16:rowId xmlns:a16="http://schemas.microsoft.com/office/drawing/2014/main" val="1752381956"/>
                  </a:ext>
                </a:extLst>
              </a:tr>
              <a:tr h="596822"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b="0">
                          <a:solidFill>
                            <a:srgbClr val="333E48"/>
                          </a:solidFill>
                          <a:effectLst/>
                        </a:rPr>
                        <a:t>–</a:t>
                      </a:r>
                      <a:r>
                        <a:rPr lang="en-GB" sz="1600">
                          <a:effectLst/>
                        </a:rPr>
                        <a:t>Newspaper</a:t>
                      </a:r>
                    </a:p>
                  </a:txBody>
                  <a:tcPr marL="64348" marR="128696" marT="38609" marB="38609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600">
                          <a:effectLst/>
                        </a:rPr>
                        <a:t>0.00%</a:t>
                      </a:r>
                    </a:p>
                    <a:p>
                      <a:pPr algn="r" fontAlgn="t"/>
                      <a:endParaRPr lang="en-GB" sz="1600" b="0">
                        <a:effectLst/>
                      </a:endParaRPr>
                    </a:p>
                  </a:txBody>
                  <a:tcPr marL="64348" marR="128696" marT="38609" marB="38609"/>
                </a:tc>
                <a:extLst>
                  <a:ext uri="{0D108BD9-81ED-4DB2-BD59-A6C34878D82A}">
                    <a16:rowId xmlns:a16="http://schemas.microsoft.com/office/drawing/2014/main" val="208048289"/>
                  </a:ext>
                </a:extLst>
              </a:tr>
              <a:tr h="596822"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b="0">
                          <a:solidFill>
                            <a:srgbClr val="333E48"/>
                          </a:solidFill>
                          <a:effectLst/>
                        </a:rPr>
                        <a:t>–</a:t>
                      </a:r>
                      <a:r>
                        <a:rPr lang="en-GB" sz="1600">
                          <a:effectLst/>
                        </a:rPr>
                        <a:t>TV</a:t>
                      </a:r>
                    </a:p>
                  </a:txBody>
                  <a:tcPr marL="64348" marR="128696" marT="38609" marB="38609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600">
                          <a:effectLst/>
                        </a:rPr>
                        <a:t>33.33%</a:t>
                      </a:r>
                    </a:p>
                    <a:p>
                      <a:pPr algn="r" fontAlgn="t"/>
                      <a:endParaRPr lang="en-GB" sz="1600" b="0">
                        <a:effectLst/>
                      </a:endParaRPr>
                    </a:p>
                  </a:txBody>
                  <a:tcPr marL="64348" marR="128696" marT="38609" marB="38609"/>
                </a:tc>
                <a:extLst>
                  <a:ext uri="{0D108BD9-81ED-4DB2-BD59-A6C34878D82A}">
                    <a16:rowId xmlns:a16="http://schemas.microsoft.com/office/drawing/2014/main" val="4047191102"/>
                  </a:ext>
                </a:extLst>
              </a:tr>
              <a:tr h="596822"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b="0">
                          <a:solidFill>
                            <a:srgbClr val="333E48"/>
                          </a:solidFill>
                          <a:effectLst/>
                        </a:rPr>
                        <a:t>–</a:t>
                      </a:r>
                      <a:r>
                        <a:rPr lang="en-GB" sz="1600">
                          <a:effectLst/>
                        </a:rPr>
                        <a:t>Online news</a:t>
                      </a:r>
                    </a:p>
                  </a:txBody>
                  <a:tcPr marL="64348" marR="128696" marT="38609" marB="38609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600">
                          <a:effectLst/>
                        </a:rPr>
                        <a:t>16.67%</a:t>
                      </a:r>
                    </a:p>
                    <a:p>
                      <a:pPr algn="r" fontAlgn="t"/>
                      <a:endParaRPr lang="en-GB" sz="1600" b="0">
                        <a:effectLst/>
                      </a:endParaRPr>
                    </a:p>
                  </a:txBody>
                  <a:tcPr marL="64348" marR="128696" marT="38609" marB="38609"/>
                </a:tc>
                <a:extLst>
                  <a:ext uri="{0D108BD9-81ED-4DB2-BD59-A6C34878D82A}">
                    <a16:rowId xmlns:a16="http://schemas.microsoft.com/office/drawing/2014/main" val="3461280679"/>
                  </a:ext>
                </a:extLst>
              </a:tr>
              <a:tr h="596822"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b="0">
                          <a:solidFill>
                            <a:srgbClr val="333E48"/>
                          </a:solidFill>
                          <a:effectLst/>
                        </a:rPr>
                        <a:t>–</a:t>
                      </a:r>
                      <a:r>
                        <a:rPr lang="en-GB" sz="1600">
                          <a:effectLst/>
                        </a:rPr>
                        <a:t>Radio</a:t>
                      </a:r>
                    </a:p>
                  </a:txBody>
                  <a:tcPr marL="64348" marR="128696" marT="38609" marB="38609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600">
                          <a:effectLst/>
                        </a:rPr>
                        <a:t>16.67%</a:t>
                      </a:r>
                    </a:p>
                    <a:p>
                      <a:pPr algn="r" fontAlgn="t"/>
                      <a:endParaRPr lang="en-GB" sz="1600" b="0">
                        <a:effectLst/>
                      </a:endParaRPr>
                    </a:p>
                  </a:txBody>
                  <a:tcPr marL="64348" marR="128696" marT="38609" marB="38609"/>
                </a:tc>
                <a:extLst>
                  <a:ext uri="{0D108BD9-81ED-4DB2-BD59-A6C34878D82A}">
                    <a16:rowId xmlns:a16="http://schemas.microsoft.com/office/drawing/2014/main" val="90808633"/>
                  </a:ext>
                </a:extLst>
              </a:tr>
              <a:tr h="596822">
                <a:tc>
                  <a:txBody>
                    <a:bodyPr/>
                    <a:lstStyle/>
                    <a:p>
                      <a:pPr algn="l" fontAlgn="t"/>
                      <a:r>
                        <a:rPr lang="en-GB" sz="1600" b="0">
                          <a:solidFill>
                            <a:srgbClr val="333E48"/>
                          </a:solidFill>
                          <a:effectLst/>
                        </a:rPr>
                        <a:t>–</a:t>
                      </a:r>
                      <a:r>
                        <a:rPr lang="en-GB" sz="1600" u="none" strike="noStrike">
                          <a:solidFill>
                            <a:srgbClr val="007FAA"/>
                          </a:solidFill>
                          <a:effectLst/>
                          <a:hlinkClick r:id="rId2"/>
                        </a:rPr>
                        <a:t>Responses</a:t>
                      </a:r>
                      <a:endParaRPr lang="en-GB" sz="1600">
                        <a:effectLst/>
                      </a:endParaRPr>
                    </a:p>
                    <a:p>
                      <a:pPr algn="l" fontAlgn="t"/>
                      <a:r>
                        <a:rPr lang="en-GB" sz="1600">
                          <a:effectLst/>
                        </a:rPr>
                        <a:t>Other (please specify)</a:t>
                      </a:r>
                    </a:p>
                  </a:txBody>
                  <a:tcPr marL="64348" marR="128696" marT="38609" marB="38609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600">
                          <a:effectLst/>
                        </a:rPr>
                        <a:t>33.33%</a:t>
                      </a:r>
                    </a:p>
                    <a:p>
                      <a:pPr algn="r" fontAlgn="t"/>
                      <a:r>
                        <a:rPr lang="en-GB" sz="1600" b="0">
                          <a:effectLst/>
                        </a:rPr>
                        <a:t>2</a:t>
                      </a:r>
                    </a:p>
                  </a:txBody>
                  <a:tcPr marL="64348" marR="128696" marT="38609" marB="38609"/>
                </a:tc>
                <a:extLst>
                  <a:ext uri="{0D108BD9-81ED-4DB2-BD59-A6C34878D82A}">
                    <a16:rowId xmlns:a16="http://schemas.microsoft.com/office/drawing/2014/main" val="3098526450"/>
                  </a:ext>
                </a:extLst>
              </a:tr>
              <a:tr h="394347">
                <a:tc>
                  <a:txBody>
                    <a:bodyPr/>
                    <a:lstStyle/>
                    <a:p>
                      <a:pPr algn="l" fontAlgn="t"/>
                      <a:endParaRPr lang="en-GB" sz="1600">
                        <a:effectLst/>
                      </a:endParaRPr>
                    </a:p>
                  </a:txBody>
                  <a:tcPr marL="64348" marR="128696" marT="38609" marB="38609"/>
                </a:tc>
                <a:tc>
                  <a:txBody>
                    <a:bodyPr/>
                    <a:lstStyle/>
                    <a:p>
                      <a:endParaRPr lang="en-GB" sz="1600"/>
                    </a:p>
                  </a:txBody>
                  <a:tcPr marL="77217" marR="77217" marT="38609" marB="38609"/>
                </a:tc>
                <a:extLst>
                  <a:ext uri="{0D108BD9-81ED-4DB2-BD59-A6C34878D82A}">
                    <a16:rowId xmlns:a16="http://schemas.microsoft.com/office/drawing/2014/main" val="775379210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6178C797-6D46-461A-9E3B-99EFA2A935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br>
              <a:rPr kumimoji="0" lang="en-US" altLang="en-US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52693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45D489D-16E1-484D-867B-144368D74B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9A496F5-B01E-4BF8-9D1E-C4E53B6F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2257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Arc 12">
            <a:extLst>
              <a:ext uri="{FF2B5EF4-FFF2-40B4-BE49-F238E27FC236}">
                <a16:creationId xmlns:a16="http://schemas.microsoft.com/office/drawing/2014/main" id="{6E895C8D-1379-40B8-8B1B-B6F5AEAF0A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746107">
            <a:off x="2906963" y="1348064"/>
            <a:ext cx="2987899" cy="2987899"/>
          </a:xfrm>
          <a:prstGeom prst="arc">
            <a:avLst>
              <a:gd name="adj1" fmla="val 14612914"/>
              <a:gd name="adj2" fmla="val 0"/>
            </a:avLst>
          </a:prstGeom>
          <a:ln w="127000" cap="rnd"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39DAA9-490C-494A-936F-72C10D0B3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3467"/>
            <a:ext cx="2951205" cy="5571066"/>
          </a:xfrm>
        </p:spPr>
        <p:txBody>
          <a:bodyPr>
            <a:normAutofit/>
          </a:bodyPr>
          <a:lstStyle/>
          <a:p>
            <a:r>
              <a:rPr lang="en-GB">
                <a:solidFill>
                  <a:srgbClr val="FFFFFF"/>
                </a:solidFill>
              </a:rPr>
              <a:t>Initial findings from Experience of using NHS 111 service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172C00B-CC6E-4683-897D-B9BA98A31AA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8719447"/>
              </p:ext>
            </p:extLst>
          </p:nvPr>
        </p:nvGraphicFramePr>
        <p:xfrm>
          <a:off x="5237018" y="653693"/>
          <a:ext cx="6303729" cy="55608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912103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DBC8166-481C-4473-95F5-9A5B9073B7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A5CE6E-90AF-4D43-A014-1F9EC83EB9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4512467" cy="6858000"/>
          </a:xfrm>
          <a:custGeom>
            <a:avLst/>
            <a:gdLst>
              <a:gd name="connsiteX0" fmla="*/ 0 w 4512467"/>
              <a:gd name="connsiteY0" fmla="*/ 0 h 6858000"/>
              <a:gd name="connsiteX1" fmla="*/ 2579526 w 4512467"/>
              <a:gd name="connsiteY1" fmla="*/ 0 h 6858000"/>
              <a:gd name="connsiteX2" fmla="*/ 2583267 w 4512467"/>
              <a:gd name="connsiteY2" fmla="*/ 2151 h 6858000"/>
              <a:gd name="connsiteX3" fmla="*/ 4512467 w 4512467"/>
              <a:gd name="connsiteY3" fmla="*/ 3429000 h 6858000"/>
              <a:gd name="connsiteX4" fmla="*/ 2583267 w 4512467"/>
              <a:gd name="connsiteY4" fmla="*/ 6855849 h 6858000"/>
              <a:gd name="connsiteX5" fmla="*/ 2579526 w 4512467"/>
              <a:gd name="connsiteY5" fmla="*/ 6858000 h 6858000"/>
              <a:gd name="connsiteX6" fmla="*/ 0 w 451246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12467" h="6858000">
                <a:moveTo>
                  <a:pt x="0" y="0"/>
                </a:moveTo>
                <a:lnTo>
                  <a:pt x="2579526" y="0"/>
                </a:lnTo>
                <a:lnTo>
                  <a:pt x="2583267" y="2151"/>
                </a:lnTo>
                <a:cubicBezTo>
                  <a:pt x="3739868" y="704919"/>
                  <a:pt x="4512467" y="1976735"/>
                  <a:pt x="4512467" y="3429000"/>
                </a:cubicBezTo>
                <a:cubicBezTo>
                  <a:pt x="4512467" y="4881266"/>
                  <a:pt x="3739868" y="6153081"/>
                  <a:pt x="2583267" y="6855849"/>
                </a:cubicBezTo>
                <a:lnTo>
                  <a:pt x="257952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D884173-AEBB-484D-BF3C-73ACBCB66A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3467"/>
            <a:ext cx="2951205" cy="5571066"/>
          </a:xfrm>
        </p:spPr>
        <p:txBody>
          <a:bodyPr>
            <a:normAutofit/>
          </a:bodyPr>
          <a:lstStyle/>
          <a:p>
            <a:r>
              <a:rPr lang="en-GB">
                <a:solidFill>
                  <a:srgbClr val="FFFFFF"/>
                </a:solidFill>
              </a:rPr>
              <a:t>Why did you use NHS 111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71FF0A26-87BF-4580-948F-563DB21D875F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-3857667" y="-300308"/>
            <a:ext cx="20116892" cy="64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br>
              <a:rPr kumimoji="0" lang="en-US" altLang="en-US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AD9F5A3-387A-4253-8923-E11132BE0A0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2227763"/>
              </p:ext>
            </p:extLst>
          </p:nvPr>
        </p:nvGraphicFramePr>
        <p:xfrm>
          <a:off x="5373304" y="643466"/>
          <a:ext cx="5960386" cy="5530738"/>
        </p:xfrm>
        <a:graphic>
          <a:graphicData uri="http://schemas.openxmlformats.org/drawingml/2006/table">
            <a:tbl>
              <a:tblPr/>
              <a:tblGrid>
                <a:gridCol w="4405023">
                  <a:extLst>
                    <a:ext uri="{9D8B030D-6E8A-4147-A177-3AD203B41FA5}">
                      <a16:colId xmlns:a16="http://schemas.microsoft.com/office/drawing/2014/main" val="991102406"/>
                    </a:ext>
                  </a:extLst>
                </a:gridCol>
                <a:gridCol w="1555363">
                  <a:extLst>
                    <a:ext uri="{9D8B030D-6E8A-4147-A177-3AD203B41FA5}">
                      <a16:colId xmlns:a16="http://schemas.microsoft.com/office/drawing/2014/main" val="2978936581"/>
                    </a:ext>
                  </a:extLst>
                </a:gridCol>
              </a:tblGrid>
              <a:tr h="418397"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1927" marR="81927" marT="40963" marB="40963"/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1927" marR="81927" marT="40963" marB="40963"/>
                </a:tc>
                <a:extLst>
                  <a:ext uri="{0D108BD9-81ED-4DB2-BD59-A6C34878D82A}">
                    <a16:rowId xmlns:a16="http://schemas.microsoft.com/office/drawing/2014/main" val="2846207135"/>
                  </a:ext>
                </a:extLst>
              </a:tr>
              <a:tr h="298941">
                <a:tc>
                  <a:txBody>
                    <a:bodyPr/>
                    <a:lstStyle/>
                    <a:p>
                      <a:pPr algn="l" fontAlgn="t"/>
                      <a:r>
                        <a:rPr lang="en-GB" sz="1700" b="0" u="none" strike="noStrike" cap="all">
                          <a:solidFill>
                            <a:srgbClr val="333E48"/>
                          </a:solidFill>
                          <a:effectLst/>
                        </a:rPr>
                        <a:t>ANSWER CHOICES</a:t>
                      </a:r>
                      <a:r>
                        <a:rPr lang="en-GB" sz="1700" b="0">
                          <a:solidFill>
                            <a:srgbClr val="333E48"/>
                          </a:solidFill>
                          <a:effectLst/>
                          <a:latin typeface="Mateo"/>
                        </a:rPr>
                        <a:t>–</a:t>
                      </a:r>
                      <a:endParaRPr lang="en-GB" sz="170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76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76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1700" b="0" u="none" strike="noStrike" cap="all">
                          <a:solidFill>
                            <a:srgbClr val="333E48"/>
                          </a:solidFill>
                          <a:effectLst/>
                        </a:rPr>
                        <a:t>RESPONSES</a:t>
                      </a:r>
                      <a:r>
                        <a:rPr lang="en-GB" sz="1700" b="0">
                          <a:solidFill>
                            <a:srgbClr val="333E48"/>
                          </a:solidFill>
                          <a:effectLst/>
                          <a:latin typeface="Mateo"/>
                        </a:rPr>
                        <a:t>–</a:t>
                      </a:r>
                      <a:endParaRPr lang="en-GB" sz="1700">
                        <a:effectLst/>
                      </a:endParaRPr>
                    </a:p>
                  </a:txBody>
                  <a:tcPr marL="0" marR="0" marT="0" marB="0">
                    <a:lnL w="76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B w="76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0862437"/>
                  </a:ext>
                </a:extLst>
              </a:tr>
              <a:tr h="633219">
                <a:tc>
                  <a:txBody>
                    <a:bodyPr/>
                    <a:lstStyle/>
                    <a:p>
                      <a:pPr algn="l" fontAlgn="t"/>
                      <a:r>
                        <a:rPr lang="en-GB" sz="1700" b="0">
                          <a:solidFill>
                            <a:srgbClr val="333E48"/>
                          </a:solidFill>
                          <a:effectLst/>
                          <a:latin typeface="Mateo"/>
                        </a:rPr>
                        <a:t>–</a:t>
                      </a:r>
                      <a:r>
                        <a:rPr lang="en-GB" sz="1700">
                          <a:effectLst/>
                        </a:rPr>
                        <a:t>Emergency but not 999</a:t>
                      </a:r>
                    </a:p>
                  </a:txBody>
                  <a:tcPr marL="68272" marR="136544" marT="40963" marB="40963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0D2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700">
                          <a:effectLst/>
                        </a:rPr>
                        <a:t>66.67%</a:t>
                      </a:r>
                    </a:p>
                    <a:p>
                      <a:pPr algn="r" fontAlgn="t"/>
                      <a:endParaRPr lang="en-GB" sz="1700" b="0">
                        <a:effectLst/>
                      </a:endParaRPr>
                    </a:p>
                  </a:txBody>
                  <a:tcPr marL="68272" marR="136544" marT="40963" marB="40963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0B12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6135806"/>
                  </a:ext>
                </a:extLst>
              </a:tr>
              <a:tr h="633219">
                <a:tc>
                  <a:txBody>
                    <a:bodyPr/>
                    <a:lstStyle/>
                    <a:p>
                      <a:pPr algn="l" fontAlgn="t"/>
                      <a:r>
                        <a:rPr lang="en-GB" sz="1700" b="0">
                          <a:solidFill>
                            <a:srgbClr val="333E48"/>
                          </a:solidFill>
                          <a:effectLst/>
                          <a:latin typeface="Mateo"/>
                        </a:rPr>
                        <a:t>–</a:t>
                      </a:r>
                      <a:r>
                        <a:rPr lang="en-GB" sz="1700">
                          <a:effectLst/>
                        </a:rPr>
                        <a:t>Support for an existing long term condition</a:t>
                      </a:r>
                    </a:p>
                  </a:txBody>
                  <a:tcPr marL="68272" marR="136544" marT="40963" marB="40963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0D2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0D2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700">
                          <a:effectLst/>
                        </a:rPr>
                        <a:t>0.00%</a:t>
                      </a:r>
                    </a:p>
                    <a:p>
                      <a:pPr algn="r" fontAlgn="t"/>
                      <a:endParaRPr lang="en-GB" sz="1700" b="0">
                        <a:effectLst/>
                      </a:endParaRPr>
                    </a:p>
                  </a:txBody>
                  <a:tcPr marL="68272" marR="136544" marT="40963" marB="40963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0B12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30D62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1434601"/>
                  </a:ext>
                </a:extLst>
              </a:tr>
              <a:tr h="633219">
                <a:tc>
                  <a:txBody>
                    <a:bodyPr/>
                    <a:lstStyle/>
                    <a:p>
                      <a:pPr algn="l" fontAlgn="t"/>
                      <a:r>
                        <a:rPr lang="en-GB" sz="1700" b="0">
                          <a:solidFill>
                            <a:srgbClr val="333E48"/>
                          </a:solidFill>
                          <a:effectLst/>
                          <a:latin typeface="Mateo"/>
                        </a:rPr>
                        <a:t>–</a:t>
                      </a:r>
                      <a:r>
                        <a:rPr lang="en-GB" sz="1700">
                          <a:effectLst/>
                        </a:rPr>
                        <a:t>COVID-19 Sympton's</a:t>
                      </a:r>
                    </a:p>
                  </a:txBody>
                  <a:tcPr marL="68272" marR="136544" marT="40963" marB="40963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0D2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0D2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700">
                          <a:effectLst/>
                        </a:rPr>
                        <a:t>33.33%</a:t>
                      </a:r>
                    </a:p>
                    <a:p>
                      <a:pPr algn="r" fontAlgn="t"/>
                      <a:endParaRPr lang="en-GB" sz="1700" b="0">
                        <a:effectLst/>
                      </a:endParaRPr>
                    </a:p>
                  </a:txBody>
                  <a:tcPr marL="68272" marR="136544" marT="40963" marB="40963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30D62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0D82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9915318"/>
                  </a:ext>
                </a:extLst>
              </a:tr>
              <a:tr h="633219">
                <a:tc>
                  <a:txBody>
                    <a:bodyPr/>
                    <a:lstStyle/>
                    <a:p>
                      <a:pPr algn="l" fontAlgn="t"/>
                      <a:r>
                        <a:rPr lang="en-GB" sz="1700" b="0">
                          <a:solidFill>
                            <a:srgbClr val="333E48"/>
                          </a:solidFill>
                          <a:effectLst/>
                          <a:latin typeface="Mateo"/>
                        </a:rPr>
                        <a:t>–</a:t>
                      </a:r>
                      <a:r>
                        <a:rPr lang="en-GB" sz="1700">
                          <a:effectLst/>
                        </a:rPr>
                        <a:t>Other medical condition</a:t>
                      </a:r>
                    </a:p>
                  </a:txBody>
                  <a:tcPr marL="68272" marR="136544" marT="40963" marB="40963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0D2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0D2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700">
                          <a:effectLst/>
                        </a:rPr>
                        <a:t>0.00%</a:t>
                      </a:r>
                    </a:p>
                    <a:p>
                      <a:pPr algn="r" fontAlgn="t"/>
                      <a:endParaRPr lang="en-GB" sz="1700" b="0">
                        <a:effectLst/>
                      </a:endParaRPr>
                    </a:p>
                  </a:txBody>
                  <a:tcPr marL="68272" marR="136544" marT="40963" marB="40963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0D82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F0DD2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9462174"/>
                  </a:ext>
                </a:extLst>
              </a:tr>
              <a:tr h="633219">
                <a:tc>
                  <a:txBody>
                    <a:bodyPr/>
                    <a:lstStyle/>
                    <a:p>
                      <a:pPr algn="l" fontAlgn="t"/>
                      <a:r>
                        <a:rPr lang="en-GB" sz="1700" b="0">
                          <a:solidFill>
                            <a:srgbClr val="333E48"/>
                          </a:solidFill>
                          <a:effectLst/>
                          <a:latin typeface="Mateo"/>
                        </a:rPr>
                        <a:t>–</a:t>
                      </a:r>
                      <a:r>
                        <a:rPr lang="en-GB" sz="1700">
                          <a:effectLst/>
                        </a:rPr>
                        <a:t>Dentistry</a:t>
                      </a:r>
                    </a:p>
                  </a:txBody>
                  <a:tcPr marL="68272" marR="136544" marT="40963" marB="40963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0D2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0D2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700">
                          <a:effectLst/>
                        </a:rPr>
                        <a:t>0.00%</a:t>
                      </a:r>
                    </a:p>
                    <a:p>
                      <a:pPr algn="r" fontAlgn="t"/>
                      <a:endParaRPr lang="en-GB" sz="1700" b="0">
                        <a:effectLst/>
                      </a:endParaRPr>
                    </a:p>
                  </a:txBody>
                  <a:tcPr marL="68272" marR="136544" marT="40963" marB="40963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F0DD2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0E42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2858398"/>
                  </a:ext>
                </a:extLst>
              </a:tr>
              <a:tr h="633219">
                <a:tc>
                  <a:txBody>
                    <a:bodyPr/>
                    <a:lstStyle/>
                    <a:p>
                      <a:pPr algn="l" fontAlgn="t"/>
                      <a:r>
                        <a:rPr lang="en-GB" sz="1700" b="0">
                          <a:solidFill>
                            <a:srgbClr val="333E48"/>
                          </a:solidFill>
                          <a:effectLst/>
                          <a:latin typeface="Mateo"/>
                        </a:rPr>
                        <a:t>–</a:t>
                      </a:r>
                      <a:r>
                        <a:rPr lang="en-GB" sz="1700">
                          <a:effectLst/>
                        </a:rPr>
                        <a:t>Regarding a perscription</a:t>
                      </a:r>
                    </a:p>
                  </a:txBody>
                  <a:tcPr marL="68272" marR="136544" marT="40963" marB="40963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0D2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0D2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700">
                          <a:effectLst/>
                        </a:rPr>
                        <a:t>0.00%</a:t>
                      </a:r>
                    </a:p>
                    <a:p>
                      <a:pPr algn="r" fontAlgn="t"/>
                      <a:endParaRPr lang="en-GB" sz="1700" b="0">
                        <a:effectLst/>
                      </a:endParaRPr>
                    </a:p>
                  </a:txBody>
                  <a:tcPr marL="68272" marR="136544" marT="40963" marB="40963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0E42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D0EA2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1372705"/>
                  </a:ext>
                </a:extLst>
              </a:tr>
              <a:tr h="633219">
                <a:tc>
                  <a:txBody>
                    <a:bodyPr/>
                    <a:lstStyle/>
                    <a:p>
                      <a:pPr algn="l" fontAlgn="t"/>
                      <a:r>
                        <a:rPr lang="en-GB" sz="1700" b="0">
                          <a:solidFill>
                            <a:srgbClr val="333E48"/>
                          </a:solidFill>
                          <a:effectLst/>
                          <a:latin typeface="Mateo"/>
                        </a:rPr>
                        <a:t>–</a:t>
                      </a:r>
                      <a:r>
                        <a:rPr lang="en-GB" sz="1700">
                          <a:effectLst/>
                        </a:rPr>
                        <a:t>Could not contact GP/out of hours service</a:t>
                      </a:r>
                    </a:p>
                  </a:txBody>
                  <a:tcPr marL="68272" marR="136544" marT="40963" marB="40963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0D2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700">
                          <a:effectLst/>
                        </a:rPr>
                        <a:t>0.00%</a:t>
                      </a:r>
                    </a:p>
                    <a:p>
                      <a:pPr algn="r" fontAlgn="t"/>
                      <a:endParaRPr lang="en-GB" sz="1700" b="0">
                        <a:effectLst/>
                      </a:endParaRPr>
                    </a:p>
                  </a:txBody>
                  <a:tcPr marL="68272" marR="136544" marT="40963" marB="40963">
                    <a:lnL>
                      <a:noFill/>
                    </a:lnL>
                    <a:lnR>
                      <a:noFill/>
                    </a:lnR>
                    <a:lnT w="7620" cap="flat" cmpd="sng" algn="ctr">
                      <a:solidFill>
                        <a:srgbClr val="D0EA2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2086944"/>
                  </a:ext>
                </a:extLst>
              </a:tr>
              <a:tr h="380867">
                <a:tc>
                  <a:txBody>
                    <a:bodyPr/>
                    <a:lstStyle/>
                    <a:p>
                      <a:pPr algn="l" fontAlgn="t"/>
                      <a:r>
                        <a:rPr lang="en-GB" sz="1700">
                          <a:effectLst/>
                        </a:rPr>
                        <a:t>TOTAL</a:t>
                      </a:r>
                    </a:p>
                  </a:txBody>
                  <a:tcPr marL="68272" marR="136544" marT="40963" marB="4096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700"/>
                    </a:p>
                  </a:txBody>
                  <a:tcPr marL="81927" marR="81927" marT="40963" marB="40963">
                    <a:lnL>
                      <a:noFill/>
                    </a:lnL>
                    <a:lnT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5241874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854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DBC8166-481C-4473-95F5-9A5B9073B7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A5A5CE6E-90AF-4D43-A014-1F9EC83EB9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4512467" cy="6858000"/>
          </a:xfrm>
          <a:custGeom>
            <a:avLst/>
            <a:gdLst>
              <a:gd name="connsiteX0" fmla="*/ 0 w 4512467"/>
              <a:gd name="connsiteY0" fmla="*/ 0 h 6858000"/>
              <a:gd name="connsiteX1" fmla="*/ 2579526 w 4512467"/>
              <a:gd name="connsiteY1" fmla="*/ 0 h 6858000"/>
              <a:gd name="connsiteX2" fmla="*/ 2583267 w 4512467"/>
              <a:gd name="connsiteY2" fmla="*/ 2151 h 6858000"/>
              <a:gd name="connsiteX3" fmla="*/ 4512467 w 4512467"/>
              <a:gd name="connsiteY3" fmla="*/ 3429000 h 6858000"/>
              <a:gd name="connsiteX4" fmla="*/ 2583267 w 4512467"/>
              <a:gd name="connsiteY4" fmla="*/ 6855849 h 6858000"/>
              <a:gd name="connsiteX5" fmla="*/ 2579526 w 4512467"/>
              <a:gd name="connsiteY5" fmla="*/ 6858000 h 6858000"/>
              <a:gd name="connsiteX6" fmla="*/ 0 w 451246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12467" h="6858000">
                <a:moveTo>
                  <a:pt x="0" y="0"/>
                </a:moveTo>
                <a:lnTo>
                  <a:pt x="2579526" y="0"/>
                </a:lnTo>
                <a:lnTo>
                  <a:pt x="2583267" y="2151"/>
                </a:lnTo>
                <a:cubicBezTo>
                  <a:pt x="3739868" y="704919"/>
                  <a:pt x="4512467" y="1976735"/>
                  <a:pt x="4512467" y="3429000"/>
                </a:cubicBezTo>
                <a:cubicBezTo>
                  <a:pt x="4512467" y="4881266"/>
                  <a:pt x="3739868" y="6153081"/>
                  <a:pt x="2583267" y="6855849"/>
                </a:cubicBezTo>
                <a:lnTo>
                  <a:pt x="257952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9F6CE7-BCBB-485B-9557-81EAECE17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3467"/>
            <a:ext cx="2951205" cy="5571066"/>
          </a:xfrm>
        </p:spPr>
        <p:txBody>
          <a:bodyPr>
            <a:normAutofit/>
          </a:bodyPr>
          <a:lstStyle/>
          <a:p>
            <a:r>
              <a:rPr lang="en-GB">
                <a:solidFill>
                  <a:srgbClr val="FFFFFF"/>
                </a:solidFill>
              </a:rPr>
              <a:t>Please rate the advice provided 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4F67BCE-5B25-4C65-9291-279A27C6C99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8656818"/>
              </p:ext>
            </p:extLst>
          </p:nvPr>
        </p:nvGraphicFramePr>
        <p:xfrm>
          <a:off x="5207640" y="704866"/>
          <a:ext cx="6291715" cy="5407938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3615771">
                  <a:extLst>
                    <a:ext uri="{9D8B030D-6E8A-4147-A177-3AD203B41FA5}">
                      <a16:colId xmlns:a16="http://schemas.microsoft.com/office/drawing/2014/main" val="1247446190"/>
                    </a:ext>
                  </a:extLst>
                </a:gridCol>
                <a:gridCol w="2675944">
                  <a:extLst>
                    <a:ext uri="{9D8B030D-6E8A-4147-A177-3AD203B41FA5}">
                      <a16:colId xmlns:a16="http://schemas.microsoft.com/office/drawing/2014/main" val="2792789335"/>
                    </a:ext>
                  </a:extLst>
                </a:gridCol>
              </a:tblGrid>
              <a:tr h="664373">
                <a:tc>
                  <a:txBody>
                    <a:bodyPr/>
                    <a:lstStyle/>
                    <a:p>
                      <a:pPr algn="l" fontAlgn="t"/>
                      <a:r>
                        <a:rPr lang="en-GB" sz="2400" b="1" u="none" strike="noStrike" cap="all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ANSWER CHOICES</a:t>
                      </a:r>
                      <a:r>
                        <a:rPr lang="en-GB" sz="24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Mateo"/>
                        </a:rPr>
                        <a:t>–</a:t>
                      </a:r>
                      <a:endParaRPr lang="en-GB" sz="24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marL="246064" marR="184548" marT="123032" marB="123032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GB" sz="2400" b="1" u="none" strike="noStrike" cap="all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RESPONSES</a:t>
                      </a:r>
                      <a:r>
                        <a:rPr lang="en-GB" sz="24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Mateo"/>
                        </a:rPr>
                        <a:t>–</a:t>
                      </a:r>
                      <a:endParaRPr lang="en-GB" sz="2400" b="1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marL="246064" marR="184548" marT="123032" marB="123032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1944993"/>
                  </a:ext>
                </a:extLst>
              </a:tr>
              <a:tr h="828415">
                <a:tc>
                  <a:txBody>
                    <a:bodyPr/>
                    <a:lstStyle/>
                    <a:p>
                      <a:pPr algn="l" fontAlgn="t"/>
                      <a:r>
                        <a:rPr lang="en-GB" sz="17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Mateo"/>
                        </a:rPr>
                        <a:t>–</a:t>
                      </a:r>
                      <a:r>
                        <a:rPr lang="en-GB" sz="17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Helpful</a:t>
                      </a:r>
                    </a:p>
                  </a:txBody>
                  <a:tcPr marL="246064" marR="184548" marT="123032" marB="123032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7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66.67%</a:t>
                      </a:r>
                    </a:p>
                    <a:p>
                      <a:pPr algn="r" fontAlgn="t"/>
                      <a:endParaRPr lang="en-GB" sz="17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marL="246064" marR="184548" marT="123032" marB="123032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1864867"/>
                  </a:ext>
                </a:extLst>
              </a:tr>
              <a:tr h="828415">
                <a:tc>
                  <a:txBody>
                    <a:bodyPr/>
                    <a:lstStyle/>
                    <a:p>
                      <a:pPr algn="l" fontAlgn="t"/>
                      <a:r>
                        <a:rPr lang="en-GB" sz="17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Mateo"/>
                        </a:rPr>
                        <a:t>–</a:t>
                      </a:r>
                      <a:r>
                        <a:rPr lang="en-GB" sz="17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Partially helpful</a:t>
                      </a:r>
                    </a:p>
                  </a:txBody>
                  <a:tcPr marL="246064" marR="184548" marT="123032" marB="123032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7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33.33%</a:t>
                      </a:r>
                    </a:p>
                    <a:p>
                      <a:pPr algn="r" fontAlgn="t"/>
                      <a:endParaRPr lang="en-GB" sz="17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marL="246064" marR="184548" marT="123032" marB="123032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521593"/>
                  </a:ext>
                </a:extLst>
              </a:tr>
              <a:tr h="828415">
                <a:tc>
                  <a:txBody>
                    <a:bodyPr/>
                    <a:lstStyle/>
                    <a:p>
                      <a:pPr algn="l" fontAlgn="t"/>
                      <a:r>
                        <a:rPr lang="en-GB" sz="17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Mateo"/>
                        </a:rPr>
                        <a:t>–</a:t>
                      </a:r>
                      <a:r>
                        <a:rPr lang="en-GB" sz="17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Neither helpful or unhelpful</a:t>
                      </a:r>
                    </a:p>
                  </a:txBody>
                  <a:tcPr marL="246064" marR="184548" marT="123032" marB="123032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7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0.00%</a:t>
                      </a:r>
                    </a:p>
                    <a:p>
                      <a:pPr algn="r" fontAlgn="t"/>
                      <a:endParaRPr lang="en-GB" sz="17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marL="246064" marR="184548" marT="123032" marB="123032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97342519"/>
                  </a:ext>
                </a:extLst>
              </a:tr>
              <a:tr h="828415">
                <a:tc>
                  <a:txBody>
                    <a:bodyPr/>
                    <a:lstStyle/>
                    <a:p>
                      <a:pPr algn="l" fontAlgn="t"/>
                      <a:r>
                        <a:rPr lang="en-GB" sz="17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Mateo"/>
                        </a:rPr>
                        <a:t>–</a:t>
                      </a:r>
                      <a:r>
                        <a:rPr lang="en-GB" sz="17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Partially unhelpful</a:t>
                      </a:r>
                    </a:p>
                  </a:txBody>
                  <a:tcPr marL="246064" marR="184548" marT="123032" marB="123032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7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0.00%</a:t>
                      </a:r>
                    </a:p>
                    <a:p>
                      <a:pPr algn="r" fontAlgn="t"/>
                      <a:endParaRPr lang="en-GB" sz="17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marL="246064" marR="184548" marT="123032" marB="123032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5601390"/>
                  </a:ext>
                </a:extLst>
              </a:tr>
              <a:tr h="828415">
                <a:tc>
                  <a:txBody>
                    <a:bodyPr/>
                    <a:lstStyle/>
                    <a:p>
                      <a:pPr algn="l" fontAlgn="t"/>
                      <a:r>
                        <a:rPr lang="en-GB" sz="1700" b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Mateo"/>
                        </a:rPr>
                        <a:t>–</a:t>
                      </a:r>
                      <a:r>
                        <a:rPr lang="en-GB" sz="17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Unhelpful</a:t>
                      </a:r>
                    </a:p>
                  </a:txBody>
                  <a:tcPr marL="246064" marR="184548" marT="123032" marB="123032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GB" sz="17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</a:rPr>
                        <a:t>0.00%</a:t>
                      </a:r>
                    </a:p>
                    <a:p>
                      <a:pPr algn="r" fontAlgn="t"/>
                      <a:endParaRPr lang="en-GB" sz="1700" b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marL="246064" marR="184548" marT="123032" marB="123032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5686903"/>
                  </a:ext>
                </a:extLst>
              </a:tr>
              <a:tr h="601490">
                <a:tc>
                  <a:txBody>
                    <a:bodyPr/>
                    <a:lstStyle/>
                    <a:p>
                      <a:pPr algn="l" fontAlgn="t"/>
                      <a:endParaRPr lang="en-GB" sz="1700" b="0" i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National2"/>
                      </a:endParaRPr>
                    </a:p>
                  </a:txBody>
                  <a:tcPr marL="246064" marR="184548" marT="123032" marB="123032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7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marL="246064" marR="184548" marT="123032" marB="123032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08197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9568328"/>
      </p:ext>
    </p:extLst>
  </p:cSld>
  <p:clrMapOvr>
    <a:masterClrMapping/>
  </p:clrMapOvr>
</p:sld>
</file>

<file path=ppt/theme/theme1.xml><?xml version="1.0" encoding="utf-8"?>
<a:theme xmlns:a="http://schemas.openxmlformats.org/drawingml/2006/main" name="ShapesVTI">
  <a:themeElements>
    <a:clrScheme name="Shapes">
      <a:dk1>
        <a:sysClr val="windowText" lastClr="000000"/>
      </a:dk1>
      <a:lt1>
        <a:sysClr val="window" lastClr="FFFFFF"/>
      </a:lt1>
      <a:dk2>
        <a:srgbClr val="281B10"/>
      </a:dk2>
      <a:lt2>
        <a:srgbClr val="FFF9F5"/>
      </a:lt2>
      <a:accent1>
        <a:srgbClr val="EE7661"/>
      </a:accent1>
      <a:accent2>
        <a:srgbClr val="4E91F0"/>
      </a:accent2>
      <a:accent3>
        <a:srgbClr val="5B5260"/>
      </a:accent3>
      <a:accent4>
        <a:srgbClr val="2CC3B4"/>
      </a:accent4>
      <a:accent5>
        <a:srgbClr val="C097F8"/>
      </a:accent5>
      <a:accent6>
        <a:srgbClr val="FF9514"/>
      </a:accent6>
      <a:hlink>
        <a:srgbClr val="E50CBC"/>
      </a:hlink>
      <a:folHlink>
        <a:srgbClr val="6257FF"/>
      </a:folHlink>
    </a:clrScheme>
    <a:fontScheme name="Festival">
      <a:majorFont>
        <a:latin typeface="Tw Cen M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apesVTI" id="{C78D20FD-A872-4243-8597-B534C62538FF}" vid="{7CAFCCF9-7834-41D6-B6AB-7D225A18A4E9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DB2D537C87AF04885CB94AC23FB0E20" ma:contentTypeVersion="10" ma:contentTypeDescription="Create a new document." ma:contentTypeScope="" ma:versionID="228d8325cb5db6f68c46dc91d9d07bcd">
  <xsd:schema xmlns:xsd="http://www.w3.org/2001/XMLSchema" xmlns:xs="http://www.w3.org/2001/XMLSchema" xmlns:p="http://schemas.microsoft.com/office/2006/metadata/properties" xmlns:ns2="17e78f00-48e1-4ffe-863e-bd5150d9a6cf" targetNamespace="http://schemas.microsoft.com/office/2006/metadata/properties" ma:root="true" ma:fieldsID="3461bd0417d6ddb57e96aeccfa1685a5" ns2:_="">
    <xsd:import namespace="17e78f00-48e1-4ffe-863e-bd5150d9a6c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e78f00-48e1-4ffe-863e-bd5150d9a6c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862D68A-68B9-4CB8-9F3D-60C52EEDD20E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0CD2B923-4ECD-441E-AE76-76DC70AB628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8E44180-AE41-4134-9F6C-F4C5E37835F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7e78f00-48e1-4ffe-863e-bd5150d9a6c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557</Words>
  <Application>Microsoft Office PowerPoint</Application>
  <PresentationFormat>Widescreen</PresentationFormat>
  <Paragraphs>133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Avenir Next LT Pro</vt:lpstr>
      <vt:lpstr>Calibri</vt:lpstr>
      <vt:lpstr>Mateo</vt:lpstr>
      <vt:lpstr>National2</vt:lpstr>
      <vt:lpstr>Tw Cen MT</vt:lpstr>
      <vt:lpstr>ShapesVTI</vt:lpstr>
      <vt:lpstr>Surveys</vt:lpstr>
      <vt:lpstr>Strategy ‘Who we are and what we do’ </vt:lpstr>
      <vt:lpstr>Surveys</vt:lpstr>
      <vt:lpstr>Up coming surveys</vt:lpstr>
      <vt:lpstr>Initial findings Community Feedback</vt:lpstr>
      <vt:lpstr>How do you keep updated on the latest advice on staying healthy?</vt:lpstr>
      <vt:lpstr>Initial findings from Experience of using NHS 111 service</vt:lpstr>
      <vt:lpstr>Why did you use NHS 111</vt:lpstr>
      <vt:lpstr>Please rate the advice provided </vt:lpstr>
      <vt:lpstr>What was the outcome of the call or on-line access ?</vt:lpstr>
      <vt:lpstr>Your overall impression of NHS 111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Surveys</dc:title>
  <dc:creator>Paul Coles</dc:creator>
  <cp:lastModifiedBy>Paul Coles</cp:lastModifiedBy>
  <cp:revision>1</cp:revision>
  <dcterms:created xsi:type="dcterms:W3CDTF">2020-05-28T09:56:37Z</dcterms:created>
  <dcterms:modified xsi:type="dcterms:W3CDTF">2020-05-28T11:41:42Z</dcterms:modified>
</cp:coreProperties>
</file>