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8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4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3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9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3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9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8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7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42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6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78D1-2217-4ED7-92DD-0AFA3ED88EE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60DF9-F9CE-437E-AA96-9ECAD26B22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Performance Framework Update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Healthwatch</a:t>
            </a:r>
            <a:r>
              <a:rPr lang="en-GB" b="1" dirty="0" smtClean="0"/>
              <a:t> City of London</a:t>
            </a:r>
          </a:p>
          <a:p>
            <a:r>
              <a:rPr lang="en-GB" b="1" dirty="0" smtClean="0"/>
              <a:t>Mark Drinkwater</a:t>
            </a:r>
          </a:p>
          <a:p>
            <a:endParaRPr lang="en-GB" dirty="0" smtClean="0"/>
          </a:p>
          <a:p>
            <a:r>
              <a:rPr lang="en-GB" dirty="0" smtClean="0"/>
              <a:t>290520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42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have a Performance Framework? </a:t>
            </a:r>
          </a:p>
          <a:p>
            <a:endParaRPr lang="en-GB" dirty="0"/>
          </a:p>
          <a:p>
            <a:r>
              <a:rPr lang="en-GB" dirty="0" smtClean="0"/>
              <a:t>Those involved – staff, trustees, commissioner</a:t>
            </a:r>
          </a:p>
          <a:p>
            <a:endParaRPr lang="en-GB" dirty="0" smtClean="0"/>
          </a:p>
          <a:p>
            <a:r>
              <a:rPr lang="en-GB" dirty="0" smtClean="0"/>
              <a:t>The process of designing the Performance Framework</a:t>
            </a:r>
          </a:p>
          <a:p>
            <a:endParaRPr lang="en-GB" dirty="0" smtClean="0"/>
          </a:p>
          <a:p>
            <a:r>
              <a:rPr lang="en-GB" dirty="0" smtClean="0"/>
              <a:t>Overview of the HWCOL Performance Framework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51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Framework – sections A and B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770029"/>
              </p:ext>
            </p:extLst>
          </p:nvPr>
        </p:nvGraphicFramePr>
        <p:xfrm>
          <a:off x="1205345" y="1399306"/>
          <a:ext cx="10501746" cy="5112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916"/>
                <a:gridCol w="8891990"/>
                <a:gridCol w="1057840"/>
              </a:tblGrid>
              <a:tr h="734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Ref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Indicator name/Description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Annual Target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2020-21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local people trained and supported to actively participate in decision making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trustees on HWCOL board.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5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A2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associate board members. 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volunteers attending decision-making committees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Production of annual work plan, regular progress reporting against milestones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Produce a three year workplan with an annual workplan, detail objectives and actions that meet contractual requirements and objectives.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B2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Produce Annual Work Plan produced. To reference Performance Framework, Quality Framework, and Business plan.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Completion of Healthwatch’s Quality Framework.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21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Sections C, D and 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966429"/>
              </p:ext>
            </p:extLst>
          </p:nvPr>
        </p:nvGraphicFramePr>
        <p:xfrm>
          <a:off x="838199" y="1690690"/>
          <a:ext cx="10661073" cy="483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290"/>
                <a:gridCol w="9026894"/>
                <a:gridCol w="1073889"/>
              </a:tblGrid>
              <a:tr h="389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Healthwatch City of London Board is representative of the City of London population.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04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Number of times HWCOL publicised board and associate board opportunities - during an annual month-long campaign. [HWCOL will review Board annually as part of Business plan and work plan.] </a:t>
                      </a:r>
                      <a:br>
                        <a:rPr lang="en-GB" sz="1800">
                          <a:effectLst/>
                        </a:rPr>
                      </a:br>
                      <a:r>
                        <a:rPr lang="en-GB" sz="1800">
                          <a:effectLst/>
                        </a:rPr>
                        <a:t>]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7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Regular (frequency to be determined) survey of residents and stakeholders undertaken to determine the levels of awareness and engagement with Healthwatch City of London.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7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Design and disseminate annual survey of residents and stakeholders. [Annual survey - reviewed and analysed and used as part of our plans for the next year -annual report, business plan and workplan.]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7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Evidence of active and increasing engagement with the public on social media (e.g. through number of website hits etc).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9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Email bulletins – numbers of subscribers.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116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9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E2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Email bulletins sent.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12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7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605828"/>
              </p:ext>
            </p:extLst>
          </p:nvPr>
        </p:nvGraphicFramePr>
        <p:xfrm>
          <a:off x="637310" y="1537856"/>
          <a:ext cx="10903526" cy="4904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832"/>
                <a:gridCol w="8807862"/>
                <a:gridCol w="1047832"/>
              </a:tblGrid>
              <a:tr h="402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85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Mailchimp email bulletin open rates.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25% ave -industry standard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2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E4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Twitter - numbers of followers.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650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2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E5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Facebook – number of followers (new account).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50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2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E6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Website – Numbers of visitors.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1000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421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E7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Website Numbers of pages visited.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1200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47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30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F and 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555182"/>
              </p:ext>
            </p:extLst>
          </p:nvPr>
        </p:nvGraphicFramePr>
        <p:xfrm>
          <a:off x="838202" y="1690690"/>
          <a:ext cx="9774381" cy="4757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416"/>
                <a:gridCol w="8789200"/>
                <a:gridCol w="548765"/>
              </a:tblGrid>
              <a:tr h="521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volunteers trained to carry out an ‘enter and view’ visits and number of visits.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146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volunteers trained to do an Enter and view visit.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93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F2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Enter and View visits.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1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Tempo Time Credits volunteers are eligible for.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1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Healthwatch representative at Health and Wellbeing Board and identified relevant meetings and events.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4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Numbers of HWBB board attendances.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8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G2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Other board attendances (e.g. CCG governing body, ICB, NEL governing body, Health and Social Care Scrutiny, events etc).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1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Events hosted by HWCOL: quarterly focus group discussions, one of which is the Annual Public Meeting 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06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H and I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559596"/>
              </p:ext>
            </p:extLst>
          </p:nvPr>
        </p:nvGraphicFramePr>
        <p:xfrm>
          <a:off x="838201" y="1801091"/>
          <a:ext cx="10370126" cy="4595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999"/>
                <a:gridCol w="8780546"/>
                <a:gridCol w="1044581"/>
              </a:tblGrid>
              <a:tr h="91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Volume of activity (feedback from local people, attributes of those feeding back, number of volunteers, members, outreach events, updates to community, complaints).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responses to surveys - responses referenced in report - along with demographics, when these have been obtained.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6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H2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Complaints and views (about others’ services) – published in annual report.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6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H3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Number of members of public at HWCOL board meetings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100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Recruitment and training programme in place which enables more people to participate in co-production of services.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I1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Report on training completed (Healthwatch England training, and training completed from City of London, voluntary sector, etc.)</a:t>
                      </a:r>
                      <a:endParaRPr lang="en-GB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47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considerations		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Performance Framework, and the work that went into it, can go on to  inform other areas of HWCOL work, such as: </a:t>
            </a:r>
          </a:p>
          <a:p>
            <a:r>
              <a:rPr lang="en-GB" dirty="0" smtClean="0"/>
              <a:t>Quality Framework</a:t>
            </a:r>
            <a:endParaRPr lang="en-GB" dirty="0"/>
          </a:p>
          <a:p>
            <a:r>
              <a:rPr lang="en-GB" dirty="0" smtClean="0"/>
              <a:t>Business Plan</a:t>
            </a:r>
          </a:p>
          <a:p>
            <a:r>
              <a:rPr lang="en-GB" dirty="0" smtClean="0"/>
              <a:t>Work Plan, etc. 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74006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657</Words>
  <Application>Microsoft Office PowerPoint</Application>
  <PresentationFormat>Widescreen</PresentationFormat>
  <Paragraphs>136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Performance Framework Update </vt:lpstr>
      <vt:lpstr>Background</vt:lpstr>
      <vt:lpstr>Performance Framework – sections A and B</vt:lpstr>
      <vt:lpstr>Sections C, D and E</vt:lpstr>
      <vt:lpstr>Section E</vt:lpstr>
      <vt:lpstr>Section F and G</vt:lpstr>
      <vt:lpstr>Section H and I </vt:lpstr>
      <vt:lpstr>Future considerations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Framework Update</dc:title>
  <dc:creator>Windows User</dc:creator>
  <cp:lastModifiedBy>Windows User</cp:lastModifiedBy>
  <cp:revision>3</cp:revision>
  <dcterms:created xsi:type="dcterms:W3CDTF">2020-05-28T08:59:30Z</dcterms:created>
  <dcterms:modified xsi:type="dcterms:W3CDTF">2020-05-28T09:11:25Z</dcterms:modified>
</cp:coreProperties>
</file>