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18288000" cy="10287000"/>
  <p:notesSz cx="6858000" cy="9144000"/>
  <p:embeddedFontLst>
    <p:embeddedFont>
      <p:font typeface="Arimo" panose="020B0604020202020204" charset="0"/>
      <p:regular r:id="rId46"/>
    </p:embeddedFont>
    <p:embeddedFont>
      <p:font typeface="Calibri" panose="020F0502020204030204" pitchFamily="34" charset="0"/>
      <p:regular r:id="rId47"/>
      <p:bold r:id="rId48"/>
      <p:italic r:id="rId49"/>
      <p:boldItalic r:id="rId50"/>
    </p:embeddedFont>
    <p:embeddedFont>
      <p:font typeface="Glacial Indifference Bold" panose="020B0604020202020204" charset="0"/>
      <p:regular r:id="rId51"/>
      <p:bold r:id="rId52"/>
    </p:embeddedFont>
    <p:embeddedFont>
      <p:font typeface="Trebuchet MS 1" panose="020B0604020202020204" charset="0"/>
      <p:regular r:id="rId53"/>
      <p:bold r:id="rId54"/>
      <p:italic r:id="rId55"/>
    </p:embeddedFont>
    <p:embeddedFont>
      <p:font typeface="Trebuchet MS 1 Bold" panose="020B0604020202020204" charset="0"/>
      <p:bold r:id="rId56"/>
      <p:italic r:id="rId57"/>
    </p:embeddedFont>
    <p:embeddedFont>
      <p:font typeface="Trebuchet MS 2" panose="020B0604020202020204" charset="0"/>
      <p:regular r:id="rId58"/>
      <p:bold r:id="rId59"/>
      <p:italic r:id="rId60"/>
    </p:embeddedFont>
    <p:embeddedFont>
      <p:font typeface="Trebuchet MS 2 Bold" panose="020B0604020202020204" charset="0"/>
      <p:bold r:id="rId61"/>
      <p:italic r:id="rId62"/>
    </p:embeddedFont>
    <p:embeddedFont>
      <p:font typeface="Trebuchet MS 3" panose="020B0604020202020204" charset="0"/>
      <p:regular r:id="rId63"/>
      <p:bold r:id="rId64"/>
      <p:italic r:id="rId65"/>
    </p:embeddedFont>
    <p:embeddedFont>
      <p:font typeface="Trebuchet MS 3 Bold" panose="020B0604020202020204" charset="0"/>
      <p:bold r:id="rId66"/>
      <p: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597" autoAdjust="0"/>
  </p:normalViewPr>
  <p:slideViewPr>
    <p:cSldViewPr>
      <p:cViewPr varScale="1">
        <p:scale>
          <a:sx n="63" d="100"/>
          <a:sy n="63" d="100"/>
        </p:scale>
        <p:origin x="22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svg"/><Relationship Id="rId3" Type="http://schemas.openxmlformats.org/officeDocument/2006/relationships/image" Target="../media/image49.sv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61.svg"/><Relationship Id="rId7" Type="http://schemas.openxmlformats.org/officeDocument/2006/relationships/image" Target="../media/image65.sv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18" Type="http://schemas.openxmlformats.org/officeDocument/2006/relationships/image" Target="../media/image80.svg"/><Relationship Id="rId26" Type="http://schemas.openxmlformats.org/officeDocument/2006/relationships/image" Target="../media/image88.svg"/><Relationship Id="rId39" Type="http://schemas.openxmlformats.org/officeDocument/2006/relationships/image" Target="../media/image99.png"/><Relationship Id="rId3" Type="http://schemas.openxmlformats.org/officeDocument/2006/relationships/image" Target="../media/image67.png"/><Relationship Id="rId21" Type="http://schemas.openxmlformats.org/officeDocument/2006/relationships/image" Target="../media/image83.png"/><Relationship Id="rId34" Type="http://schemas.openxmlformats.org/officeDocument/2006/relationships/image" Target="../media/image96.svg"/><Relationship Id="rId42" Type="http://schemas.openxmlformats.org/officeDocument/2006/relationships/image" Target="../media/image102.svg"/><Relationship Id="rId47" Type="http://schemas.openxmlformats.org/officeDocument/2006/relationships/image" Target="../media/image107.svg"/><Relationship Id="rId7" Type="http://schemas.openxmlformats.org/officeDocument/2006/relationships/image" Target="../media/image69.png"/><Relationship Id="rId12" Type="http://schemas.openxmlformats.org/officeDocument/2006/relationships/image" Target="../media/image74.svg"/><Relationship Id="rId17" Type="http://schemas.openxmlformats.org/officeDocument/2006/relationships/image" Target="../media/image79.png"/><Relationship Id="rId25" Type="http://schemas.openxmlformats.org/officeDocument/2006/relationships/image" Target="../media/image87.png"/><Relationship Id="rId33" Type="http://schemas.openxmlformats.org/officeDocument/2006/relationships/image" Target="../media/image95.png"/><Relationship Id="rId38" Type="http://schemas.openxmlformats.org/officeDocument/2006/relationships/image" Target="../media/image49.svg"/><Relationship Id="rId46" Type="http://schemas.openxmlformats.org/officeDocument/2006/relationships/image" Target="../media/image106.png"/><Relationship Id="rId2" Type="http://schemas.openxmlformats.org/officeDocument/2006/relationships/image" Target="../media/image66.png"/><Relationship Id="rId16" Type="http://schemas.openxmlformats.org/officeDocument/2006/relationships/image" Target="../media/image78.svg"/><Relationship Id="rId20" Type="http://schemas.openxmlformats.org/officeDocument/2006/relationships/image" Target="../media/image82.svg"/><Relationship Id="rId29" Type="http://schemas.openxmlformats.org/officeDocument/2006/relationships/image" Target="../media/image91.png"/><Relationship Id="rId41"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73.png"/><Relationship Id="rId24" Type="http://schemas.openxmlformats.org/officeDocument/2006/relationships/image" Target="../media/image86.svg"/><Relationship Id="rId32" Type="http://schemas.openxmlformats.org/officeDocument/2006/relationships/image" Target="../media/image94.png"/><Relationship Id="rId37" Type="http://schemas.openxmlformats.org/officeDocument/2006/relationships/image" Target="../media/image48.png"/><Relationship Id="rId40" Type="http://schemas.openxmlformats.org/officeDocument/2006/relationships/image" Target="../media/image100.svg"/><Relationship Id="rId45" Type="http://schemas.openxmlformats.org/officeDocument/2006/relationships/image" Target="../media/image105.png"/><Relationship Id="rId5" Type="http://schemas.openxmlformats.org/officeDocument/2006/relationships/image" Target="../media/image27.png"/><Relationship Id="rId15" Type="http://schemas.openxmlformats.org/officeDocument/2006/relationships/image" Target="../media/image77.png"/><Relationship Id="rId23" Type="http://schemas.openxmlformats.org/officeDocument/2006/relationships/image" Target="../media/image85.png"/><Relationship Id="rId28" Type="http://schemas.openxmlformats.org/officeDocument/2006/relationships/image" Target="../media/image90.svg"/><Relationship Id="rId36" Type="http://schemas.openxmlformats.org/officeDocument/2006/relationships/image" Target="../media/image98.svg"/><Relationship Id="rId10" Type="http://schemas.openxmlformats.org/officeDocument/2006/relationships/image" Target="../media/image72.svg"/><Relationship Id="rId19" Type="http://schemas.openxmlformats.org/officeDocument/2006/relationships/image" Target="../media/image81.png"/><Relationship Id="rId31" Type="http://schemas.openxmlformats.org/officeDocument/2006/relationships/image" Target="../media/image93.png"/><Relationship Id="rId44" Type="http://schemas.openxmlformats.org/officeDocument/2006/relationships/image" Target="../media/image104.svg"/><Relationship Id="rId4" Type="http://schemas.openxmlformats.org/officeDocument/2006/relationships/image" Target="../media/image68.svg"/><Relationship Id="rId9" Type="http://schemas.openxmlformats.org/officeDocument/2006/relationships/image" Target="../media/image71.png"/><Relationship Id="rId14" Type="http://schemas.openxmlformats.org/officeDocument/2006/relationships/image" Target="../media/image76.svg"/><Relationship Id="rId22" Type="http://schemas.openxmlformats.org/officeDocument/2006/relationships/image" Target="../media/image84.svg"/><Relationship Id="rId27" Type="http://schemas.openxmlformats.org/officeDocument/2006/relationships/image" Target="../media/image89.png"/><Relationship Id="rId30" Type="http://schemas.openxmlformats.org/officeDocument/2006/relationships/image" Target="../media/image92.svg"/><Relationship Id="rId35" Type="http://schemas.openxmlformats.org/officeDocument/2006/relationships/image" Target="../media/image97.png"/><Relationship Id="rId43" Type="http://schemas.openxmlformats.org/officeDocument/2006/relationships/image" Target="../media/image103.png"/></Relationships>
</file>

<file path=ppt/slides/_rels/slide14.xml.rels><?xml version="1.0" encoding="UTF-8" standalone="yes"?>
<Relationships xmlns="http://schemas.openxmlformats.org/package/2006/relationships"><Relationship Id="rId8" Type="http://schemas.openxmlformats.org/officeDocument/2006/relationships/image" Target="../media/image114.sv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12.svg"/><Relationship Id="rId5" Type="http://schemas.openxmlformats.org/officeDocument/2006/relationships/image" Target="../media/image111.png"/><Relationship Id="rId4" Type="http://schemas.openxmlformats.org/officeDocument/2006/relationships/image" Target="../media/image1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6.svg"/><Relationship Id="rId2" Type="http://schemas.openxmlformats.org/officeDocument/2006/relationships/image" Target="../media/image115.png"/><Relationship Id="rId1" Type="http://schemas.openxmlformats.org/officeDocument/2006/relationships/slideLayout" Target="../slideLayouts/slideLayout7.xml"/><Relationship Id="rId5" Type="http://schemas.openxmlformats.org/officeDocument/2006/relationships/image" Target="../media/image118.png"/><Relationship Id="rId4" Type="http://schemas.openxmlformats.org/officeDocument/2006/relationships/image" Target="../media/image117.png"/></Relationships>
</file>

<file path=ppt/slides/_rels/slide16.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svg"/><Relationship Id="rId7" Type="http://schemas.openxmlformats.org/officeDocument/2006/relationships/image" Target="../media/image125.sv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svg"/><Relationship Id="rId4" Type="http://schemas.openxmlformats.org/officeDocument/2006/relationships/image" Target="../media/image122.png"/><Relationship Id="rId9" Type="http://schemas.openxmlformats.org/officeDocument/2006/relationships/image" Target="../media/image127.svg"/></Relationships>
</file>

<file path=ppt/slides/_rels/slide18.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9.svg"/><Relationship Id="rId7" Type="http://schemas.openxmlformats.org/officeDocument/2006/relationships/image" Target="../media/image133.svg"/><Relationship Id="rId2"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132.png"/><Relationship Id="rId11" Type="http://schemas.openxmlformats.org/officeDocument/2006/relationships/image" Target="../media/image125.svg"/><Relationship Id="rId5" Type="http://schemas.openxmlformats.org/officeDocument/2006/relationships/image" Target="../media/image131.svg"/><Relationship Id="rId10" Type="http://schemas.openxmlformats.org/officeDocument/2006/relationships/image" Target="../media/image124.png"/><Relationship Id="rId4" Type="http://schemas.openxmlformats.org/officeDocument/2006/relationships/image" Target="../media/image130.png"/><Relationship Id="rId9" Type="http://schemas.openxmlformats.org/officeDocument/2006/relationships/image" Target="../media/image127.svg"/></Relationships>
</file>

<file path=ppt/slides/_rels/slide19.xml.rels><?xml version="1.0" encoding="UTF-8" standalone="yes"?>
<Relationships xmlns="http://schemas.openxmlformats.org/package/2006/relationships"><Relationship Id="rId3" Type="http://schemas.openxmlformats.org/officeDocument/2006/relationships/image" Target="../media/image125.svg"/><Relationship Id="rId7" Type="http://schemas.openxmlformats.org/officeDocument/2006/relationships/image" Target="../media/image135.svg"/><Relationship Id="rId2"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34.png"/><Relationship Id="rId5" Type="http://schemas.openxmlformats.org/officeDocument/2006/relationships/image" Target="../media/image127.svg"/><Relationship Id="rId4" Type="http://schemas.openxmlformats.org/officeDocument/2006/relationships/image" Target="../media/image126.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35.svg"/><Relationship Id="rId7" Type="http://schemas.openxmlformats.org/officeDocument/2006/relationships/image" Target="../media/image125.svg"/><Relationship Id="rId2"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7.svg"/><Relationship Id="rId4" Type="http://schemas.openxmlformats.org/officeDocument/2006/relationships/image" Target="../media/image126.png"/></Relationships>
</file>

<file path=ppt/slides/_rels/slide21.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37.svg"/><Relationship Id="rId7" Type="http://schemas.openxmlformats.org/officeDocument/2006/relationships/image" Target="../media/image141.svg"/><Relationship Id="rId2" Type="http://schemas.openxmlformats.org/officeDocument/2006/relationships/image" Target="../media/image136.png"/><Relationship Id="rId1" Type="http://schemas.openxmlformats.org/officeDocument/2006/relationships/slideLayout" Target="../slideLayouts/slideLayout7.xml"/><Relationship Id="rId6" Type="http://schemas.openxmlformats.org/officeDocument/2006/relationships/image" Target="../media/image140.png"/><Relationship Id="rId11" Type="http://schemas.openxmlformats.org/officeDocument/2006/relationships/image" Target="../media/image125.svg"/><Relationship Id="rId5" Type="http://schemas.openxmlformats.org/officeDocument/2006/relationships/image" Target="../media/image139.svg"/><Relationship Id="rId10" Type="http://schemas.openxmlformats.org/officeDocument/2006/relationships/image" Target="../media/image124.png"/><Relationship Id="rId4" Type="http://schemas.openxmlformats.org/officeDocument/2006/relationships/image" Target="../media/image138.png"/><Relationship Id="rId9" Type="http://schemas.openxmlformats.org/officeDocument/2006/relationships/image" Target="../media/image127.svg"/></Relationships>
</file>

<file path=ppt/slides/_rels/slide22.xml.rels><?xml version="1.0" encoding="UTF-8" standalone="yes"?>
<Relationships xmlns="http://schemas.openxmlformats.org/package/2006/relationships"><Relationship Id="rId8" Type="http://schemas.openxmlformats.org/officeDocument/2006/relationships/image" Target="../media/image104.svg"/><Relationship Id="rId13" Type="http://schemas.openxmlformats.org/officeDocument/2006/relationships/image" Target="../media/image127.svg"/><Relationship Id="rId3" Type="http://schemas.openxmlformats.org/officeDocument/2006/relationships/image" Target="../media/image143.svg"/><Relationship Id="rId7" Type="http://schemas.openxmlformats.org/officeDocument/2006/relationships/image" Target="../media/image103.png"/><Relationship Id="rId12" Type="http://schemas.openxmlformats.org/officeDocument/2006/relationships/image" Target="../media/image126.png"/><Relationship Id="rId2"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46.png"/><Relationship Id="rId11" Type="http://schemas.openxmlformats.org/officeDocument/2006/relationships/image" Target="../media/image149.png"/><Relationship Id="rId5" Type="http://schemas.openxmlformats.org/officeDocument/2006/relationships/image" Target="../media/image145.svg"/><Relationship Id="rId15" Type="http://schemas.openxmlformats.org/officeDocument/2006/relationships/image" Target="../media/image125.svg"/><Relationship Id="rId10" Type="http://schemas.openxmlformats.org/officeDocument/2006/relationships/image" Target="../media/image148.svg"/><Relationship Id="rId4" Type="http://schemas.openxmlformats.org/officeDocument/2006/relationships/image" Target="../media/image144.png"/><Relationship Id="rId9" Type="http://schemas.openxmlformats.org/officeDocument/2006/relationships/image" Target="../media/image147.png"/><Relationship Id="rId14" Type="http://schemas.openxmlformats.org/officeDocument/2006/relationships/image" Target="../media/image124.png"/></Relationships>
</file>

<file path=ppt/slides/_rels/slide23.xml.rels><?xml version="1.0" encoding="UTF-8" standalone="yes"?>
<Relationships xmlns="http://schemas.openxmlformats.org/package/2006/relationships"><Relationship Id="rId8" Type="http://schemas.openxmlformats.org/officeDocument/2006/relationships/image" Target="../media/image156.svg"/><Relationship Id="rId13" Type="http://schemas.openxmlformats.org/officeDocument/2006/relationships/image" Target="../media/image161.png"/><Relationship Id="rId3" Type="http://schemas.openxmlformats.org/officeDocument/2006/relationships/image" Target="../media/image151.svg"/><Relationship Id="rId7" Type="http://schemas.openxmlformats.org/officeDocument/2006/relationships/image" Target="../media/image155.png"/><Relationship Id="rId12" Type="http://schemas.openxmlformats.org/officeDocument/2006/relationships/image" Target="../media/image160.svg"/><Relationship Id="rId2" Type="http://schemas.openxmlformats.org/officeDocument/2006/relationships/image" Target="../media/image150.png"/><Relationship Id="rId16" Type="http://schemas.openxmlformats.org/officeDocument/2006/relationships/image" Target="../media/image164.svg"/><Relationship Id="rId1" Type="http://schemas.openxmlformats.org/officeDocument/2006/relationships/slideLayout" Target="../slideLayouts/slideLayout7.xml"/><Relationship Id="rId6" Type="http://schemas.openxmlformats.org/officeDocument/2006/relationships/image" Target="../media/image154.svg"/><Relationship Id="rId11" Type="http://schemas.openxmlformats.org/officeDocument/2006/relationships/image" Target="../media/image159.png"/><Relationship Id="rId5" Type="http://schemas.openxmlformats.org/officeDocument/2006/relationships/image" Target="../media/image153.png"/><Relationship Id="rId15" Type="http://schemas.openxmlformats.org/officeDocument/2006/relationships/image" Target="../media/image163.png"/><Relationship Id="rId10" Type="http://schemas.openxmlformats.org/officeDocument/2006/relationships/image" Target="../media/image158.svg"/><Relationship Id="rId4" Type="http://schemas.openxmlformats.org/officeDocument/2006/relationships/image" Target="../media/image152.png"/><Relationship Id="rId9" Type="http://schemas.openxmlformats.org/officeDocument/2006/relationships/image" Target="../media/image157.png"/><Relationship Id="rId14" Type="http://schemas.openxmlformats.org/officeDocument/2006/relationships/image" Target="../media/image162.svg"/></Relationships>
</file>

<file path=ppt/slides/_rels/slide24.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6.svg"/><Relationship Id="rId7" Type="http://schemas.openxmlformats.org/officeDocument/2006/relationships/image" Target="../media/image158.svg"/><Relationship Id="rId2" Type="http://schemas.openxmlformats.org/officeDocument/2006/relationships/image" Target="../media/image155.png"/><Relationship Id="rId1" Type="http://schemas.openxmlformats.org/officeDocument/2006/relationships/slideLayout" Target="../slideLayouts/slideLayout7.xml"/><Relationship Id="rId6" Type="http://schemas.openxmlformats.org/officeDocument/2006/relationships/image" Target="../media/image157.png"/><Relationship Id="rId11" Type="http://schemas.openxmlformats.org/officeDocument/2006/relationships/image" Target="../media/image162.svg"/><Relationship Id="rId5" Type="http://schemas.openxmlformats.org/officeDocument/2006/relationships/image" Target="../media/image154.svg"/><Relationship Id="rId10" Type="http://schemas.openxmlformats.org/officeDocument/2006/relationships/image" Target="../media/image161.png"/><Relationship Id="rId4" Type="http://schemas.openxmlformats.org/officeDocument/2006/relationships/image" Target="../media/image153.png"/><Relationship Id="rId9" Type="http://schemas.openxmlformats.org/officeDocument/2006/relationships/image" Target="../media/image160.svg"/></Relationships>
</file>

<file path=ppt/slides/_rels/slide25.xml.rels><?xml version="1.0" encoding="UTF-8" standalone="yes"?>
<Relationships xmlns="http://schemas.openxmlformats.org/package/2006/relationships"><Relationship Id="rId8" Type="http://schemas.openxmlformats.org/officeDocument/2006/relationships/image" Target="../media/image171.png"/><Relationship Id="rId13" Type="http://schemas.openxmlformats.org/officeDocument/2006/relationships/image" Target="../media/image176.svg"/><Relationship Id="rId3" Type="http://schemas.openxmlformats.org/officeDocument/2006/relationships/image" Target="../media/image166.svg"/><Relationship Id="rId7" Type="http://schemas.openxmlformats.org/officeDocument/2006/relationships/image" Target="../media/image170.svg"/><Relationship Id="rId12" Type="http://schemas.openxmlformats.org/officeDocument/2006/relationships/image" Target="../media/image175.png"/><Relationship Id="rId17" Type="http://schemas.openxmlformats.org/officeDocument/2006/relationships/image" Target="../media/image125.svg"/><Relationship Id="rId2" Type="http://schemas.openxmlformats.org/officeDocument/2006/relationships/image" Target="../media/image165.png"/><Relationship Id="rId16"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69.png"/><Relationship Id="rId11" Type="http://schemas.openxmlformats.org/officeDocument/2006/relationships/image" Target="../media/image174.svg"/><Relationship Id="rId5" Type="http://schemas.openxmlformats.org/officeDocument/2006/relationships/image" Target="../media/image168.svg"/><Relationship Id="rId15" Type="http://schemas.openxmlformats.org/officeDocument/2006/relationships/image" Target="../media/image127.svg"/><Relationship Id="rId10" Type="http://schemas.openxmlformats.org/officeDocument/2006/relationships/image" Target="../media/image173.png"/><Relationship Id="rId4" Type="http://schemas.openxmlformats.org/officeDocument/2006/relationships/image" Target="../media/image167.png"/><Relationship Id="rId9" Type="http://schemas.openxmlformats.org/officeDocument/2006/relationships/image" Target="../media/image172.svg"/><Relationship Id="rId14" Type="http://schemas.openxmlformats.org/officeDocument/2006/relationships/image" Target="../media/image126.png"/></Relationships>
</file>

<file path=ppt/slides/_rels/slide26.xml.rels><?xml version="1.0" encoding="UTF-8" standalone="yes"?>
<Relationships xmlns="http://schemas.openxmlformats.org/package/2006/relationships"><Relationship Id="rId8" Type="http://schemas.openxmlformats.org/officeDocument/2006/relationships/image" Target="../media/image183.png"/><Relationship Id="rId13" Type="http://schemas.openxmlformats.org/officeDocument/2006/relationships/image" Target="../media/image188.svg"/><Relationship Id="rId3" Type="http://schemas.openxmlformats.org/officeDocument/2006/relationships/image" Target="../media/image178.svg"/><Relationship Id="rId7" Type="http://schemas.openxmlformats.org/officeDocument/2006/relationships/image" Target="../media/image182.svg"/><Relationship Id="rId12" Type="http://schemas.openxmlformats.org/officeDocument/2006/relationships/image" Target="../media/image187.png"/><Relationship Id="rId17" Type="http://schemas.openxmlformats.org/officeDocument/2006/relationships/image" Target="../media/image125.svg"/><Relationship Id="rId2" Type="http://schemas.openxmlformats.org/officeDocument/2006/relationships/image" Target="../media/image177.png"/><Relationship Id="rId16"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81.png"/><Relationship Id="rId11" Type="http://schemas.openxmlformats.org/officeDocument/2006/relationships/image" Target="../media/image186.svg"/><Relationship Id="rId5" Type="http://schemas.openxmlformats.org/officeDocument/2006/relationships/image" Target="../media/image180.svg"/><Relationship Id="rId15" Type="http://schemas.openxmlformats.org/officeDocument/2006/relationships/image" Target="../media/image127.svg"/><Relationship Id="rId10" Type="http://schemas.openxmlformats.org/officeDocument/2006/relationships/image" Target="../media/image185.png"/><Relationship Id="rId4" Type="http://schemas.openxmlformats.org/officeDocument/2006/relationships/image" Target="../media/image179.png"/><Relationship Id="rId9" Type="http://schemas.openxmlformats.org/officeDocument/2006/relationships/image" Target="../media/image184.svg"/><Relationship Id="rId14" Type="http://schemas.openxmlformats.org/officeDocument/2006/relationships/image" Target="../media/image126.png"/></Relationships>
</file>

<file path=ppt/slides/_rels/slide2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7.xml"/><Relationship Id="rId6" Type="http://schemas.openxmlformats.org/officeDocument/2006/relationships/image" Target="../media/image193.svg"/><Relationship Id="rId5" Type="http://schemas.openxmlformats.org/officeDocument/2006/relationships/image" Target="../media/image192.png"/><Relationship Id="rId4" Type="http://schemas.openxmlformats.org/officeDocument/2006/relationships/image" Target="../media/image191.svg"/></Relationships>
</file>

<file path=ppt/slides/_rels/slide28.xml.rels><?xml version="1.0" encoding="UTF-8" standalone="yes"?>
<Relationships xmlns="http://schemas.openxmlformats.org/package/2006/relationships"><Relationship Id="rId3" Type="http://schemas.openxmlformats.org/officeDocument/2006/relationships/image" Target="../media/image195.svg"/><Relationship Id="rId2" Type="http://schemas.openxmlformats.org/officeDocument/2006/relationships/image" Target="../media/image194.png"/><Relationship Id="rId1" Type="http://schemas.openxmlformats.org/officeDocument/2006/relationships/slideLayout" Target="../slideLayouts/slideLayout7.xml"/><Relationship Id="rId5" Type="http://schemas.openxmlformats.org/officeDocument/2006/relationships/image" Target="../media/image197.svg"/><Relationship Id="rId4" Type="http://schemas.openxmlformats.org/officeDocument/2006/relationships/image" Target="../media/image196.png"/></Relationships>
</file>

<file path=ppt/slides/_rels/slide29.xml.rels><?xml version="1.0" encoding="UTF-8" standalone="yes"?>
<Relationships xmlns="http://schemas.openxmlformats.org/package/2006/relationships"><Relationship Id="rId3" Type="http://schemas.openxmlformats.org/officeDocument/2006/relationships/image" Target="../media/image189.png"/><Relationship Id="rId7" Type="http://schemas.openxmlformats.org/officeDocument/2006/relationships/image" Target="../media/image125.svg"/><Relationship Id="rId2" Type="http://schemas.openxmlformats.org/officeDocument/2006/relationships/image" Target="../media/image198.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7.svg"/><Relationship Id="rId4" Type="http://schemas.openxmlformats.org/officeDocument/2006/relationships/image" Target="../media/image126.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0.svg"/><Relationship Id="rId2" Type="http://schemas.openxmlformats.org/officeDocument/2006/relationships/image" Target="../media/image199.png"/><Relationship Id="rId1" Type="http://schemas.openxmlformats.org/officeDocument/2006/relationships/slideLayout" Target="../slideLayouts/slideLayout7.xml"/><Relationship Id="rId5" Type="http://schemas.openxmlformats.org/officeDocument/2006/relationships/image" Target="../media/image202.svg"/><Relationship Id="rId4" Type="http://schemas.openxmlformats.org/officeDocument/2006/relationships/image" Target="../media/image201.png"/></Relationships>
</file>

<file path=ppt/slides/_rels/slide31.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204.png"/><Relationship Id="rId7" Type="http://schemas.openxmlformats.org/officeDocument/2006/relationships/image" Target="../media/image124.png"/><Relationship Id="rId2" Type="http://schemas.openxmlformats.org/officeDocument/2006/relationships/image" Target="../media/image203.png"/><Relationship Id="rId1" Type="http://schemas.openxmlformats.org/officeDocument/2006/relationships/slideLayout" Target="../slideLayouts/slideLayout7.xml"/><Relationship Id="rId6" Type="http://schemas.openxmlformats.org/officeDocument/2006/relationships/image" Target="../media/image127.svg"/><Relationship Id="rId5" Type="http://schemas.openxmlformats.org/officeDocument/2006/relationships/image" Target="../media/image126.png"/><Relationship Id="rId4" Type="http://schemas.openxmlformats.org/officeDocument/2006/relationships/image" Target="../media/image205.svg"/></Relationships>
</file>

<file path=ppt/slides/_rels/slide32.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206.png"/><Relationship Id="rId7" Type="http://schemas.openxmlformats.org/officeDocument/2006/relationships/image" Target="../media/image124.png"/><Relationship Id="rId2" Type="http://schemas.openxmlformats.org/officeDocument/2006/relationships/image" Target="../media/image189.png"/><Relationship Id="rId1" Type="http://schemas.openxmlformats.org/officeDocument/2006/relationships/slideLayout" Target="../slideLayouts/slideLayout7.xml"/><Relationship Id="rId6" Type="http://schemas.openxmlformats.org/officeDocument/2006/relationships/image" Target="../media/image127.svg"/><Relationship Id="rId5" Type="http://schemas.openxmlformats.org/officeDocument/2006/relationships/image" Target="../media/image126.png"/><Relationship Id="rId4" Type="http://schemas.openxmlformats.org/officeDocument/2006/relationships/image" Target="../media/image207.png"/></Relationships>
</file>

<file path=ppt/slides/_rels/slide33.xml.rels><?xml version="1.0" encoding="UTF-8" standalone="yes"?>
<Relationships xmlns="http://schemas.openxmlformats.org/package/2006/relationships"><Relationship Id="rId3" Type="http://schemas.openxmlformats.org/officeDocument/2006/relationships/image" Target="../media/image200.svg"/><Relationship Id="rId2" Type="http://schemas.openxmlformats.org/officeDocument/2006/relationships/image" Target="../media/image199.png"/><Relationship Id="rId1" Type="http://schemas.openxmlformats.org/officeDocument/2006/relationships/slideLayout" Target="../slideLayouts/slideLayout7.xml"/><Relationship Id="rId5" Type="http://schemas.openxmlformats.org/officeDocument/2006/relationships/image" Target="../media/image202.svg"/><Relationship Id="rId4" Type="http://schemas.openxmlformats.org/officeDocument/2006/relationships/image" Target="../media/image201.png"/></Relationships>
</file>

<file path=ppt/slides/_rels/slide34.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203.png"/><Relationship Id="rId7" Type="http://schemas.openxmlformats.org/officeDocument/2006/relationships/image" Target="../media/image127.svg"/><Relationship Id="rId2" Type="http://schemas.openxmlformats.org/officeDocument/2006/relationships/image" Target="../media/image208.png"/><Relationship Id="rId1"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210.png"/><Relationship Id="rId4" Type="http://schemas.openxmlformats.org/officeDocument/2006/relationships/image" Target="../media/image209.png"/><Relationship Id="rId9" Type="http://schemas.openxmlformats.org/officeDocument/2006/relationships/image" Target="../media/image125.svg"/></Relationships>
</file>

<file path=ppt/slides/_rels/slide35.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image" Target="../media/image211.png"/><Relationship Id="rId7" Type="http://schemas.openxmlformats.org/officeDocument/2006/relationships/image" Target="../media/image125.svg"/><Relationship Id="rId2" Type="http://schemas.openxmlformats.org/officeDocument/2006/relationships/image" Target="../media/image189.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7.svg"/><Relationship Id="rId4" Type="http://schemas.openxmlformats.org/officeDocument/2006/relationships/image" Target="../media/image126.png"/><Relationship Id="rId9" Type="http://schemas.openxmlformats.org/officeDocument/2006/relationships/image" Target="../media/image213.svg"/></Relationships>
</file>

<file path=ppt/slides/_rels/slide36.xml.rels><?xml version="1.0" encoding="UTF-8" standalone="yes"?>
<Relationships xmlns="http://schemas.openxmlformats.org/package/2006/relationships"><Relationship Id="rId8" Type="http://schemas.openxmlformats.org/officeDocument/2006/relationships/image" Target="../media/image127.svg"/><Relationship Id="rId3" Type="http://schemas.openxmlformats.org/officeDocument/2006/relationships/image" Target="../media/image199.png"/><Relationship Id="rId7" Type="http://schemas.openxmlformats.org/officeDocument/2006/relationships/image" Target="../media/image126.png"/><Relationship Id="rId12" Type="http://schemas.openxmlformats.org/officeDocument/2006/relationships/image" Target="../media/image216.svg"/><Relationship Id="rId2" Type="http://schemas.openxmlformats.org/officeDocument/2006/relationships/image" Target="../media/image214.png"/><Relationship Id="rId1" Type="http://schemas.openxmlformats.org/officeDocument/2006/relationships/slideLayout" Target="../slideLayouts/slideLayout7.xml"/><Relationship Id="rId6" Type="http://schemas.openxmlformats.org/officeDocument/2006/relationships/image" Target="../media/image202.svg"/><Relationship Id="rId11" Type="http://schemas.openxmlformats.org/officeDocument/2006/relationships/image" Target="../media/image215.png"/><Relationship Id="rId5" Type="http://schemas.openxmlformats.org/officeDocument/2006/relationships/image" Target="../media/image201.png"/><Relationship Id="rId10" Type="http://schemas.openxmlformats.org/officeDocument/2006/relationships/image" Target="../media/image125.svg"/><Relationship Id="rId4" Type="http://schemas.openxmlformats.org/officeDocument/2006/relationships/image" Target="../media/image200.svg"/><Relationship Id="rId9" Type="http://schemas.openxmlformats.org/officeDocument/2006/relationships/image" Target="../media/image124.png"/></Relationships>
</file>

<file path=ppt/slides/_rels/slide37.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217.png"/><Relationship Id="rId7" Type="http://schemas.openxmlformats.org/officeDocument/2006/relationships/image" Target="../media/image127.svg"/><Relationship Id="rId2" Type="http://schemas.openxmlformats.org/officeDocument/2006/relationships/image" Target="../media/image203.png"/><Relationship Id="rId1"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218.png"/><Relationship Id="rId4" Type="http://schemas.openxmlformats.org/officeDocument/2006/relationships/image" Target="../media/image210.png"/><Relationship Id="rId9" Type="http://schemas.openxmlformats.org/officeDocument/2006/relationships/image" Target="../media/image125.svg"/></Relationships>
</file>

<file path=ppt/slides/_rels/slide38.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219.png"/><Relationship Id="rId7" Type="http://schemas.openxmlformats.org/officeDocument/2006/relationships/image" Target="../media/image127.svg"/><Relationship Id="rId2" Type="http://schemas.openxmlformats.org/officeDocument/2006/relationships/image" Target="../media/image189.png"/><Relationship Id="rId1"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221.png"/><Relationship Id="rId4" Type="http://schemas.openxmlformats.org/officeDocument/2006/relationships/image" Target="../media/image220.png"/><Relationship Id="rId9" Type="http://schemas.openxmlformats.org/officeDocument/2006/relationships/image" Target="../media/image125.svg"/></Relationships>
</file>

<file path=ppt/slides/_rels/slide39.xml.rels><?xml version="1.0" encoding="UTF-8" standalone="yes"?>
<Relationships xmlns="http://schemas.openxmlformats.org/package/2006/relationships"><Relationship Id="rId8" Type="http://schemas.openxmlformats.org/officeDocument/2006/relationships/image" Target="../media/image228.png"/><Relationship Id="rId3" Type="http://schemas.openxmlformats.org/officeDocument/2006/relationships/image" Target="../media/image223.svg"/><Relationship Id="rId7" Type="http://schemas.openxmlformats.org/officeDocument/2006/relationships/image" Target="../media/image227.svg"/><Relationship Id="rId2" Type="http://schemas.openxmlformats.org/officeDocument/2006/relationships/image" Target="../media/image222.png"/><Relationship Id="rId1" Type="http://schemas.openxmlformats.org/officeDocument/2006/relationships/slideLayout" Target="../slideLayouts/slideLayout7.xml"/><Relationship Id="rId6" Type="http://schemas.openxmlformats.org/officeDocument/2006/relationships/image" Target="../media/image226.png"/><Relationship Id="rId5" Type="http://schemas.openxmlformats.org/officeDocument/2006/relationships/image" Target="../media/image225.svg"/><Relationship Id="rId4" Type="http://schemas.openxmlformats.org/officeDocument/2006/relationships/image" Target="../media/image224.png"/><Relationship Id="rId9" Type="http://schemas.openxmlformats.org/officeDocument/2006/relationships/image" Target="../media/image229.sv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sv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236.png"/><Relationship Id="rId13" Type="http://schemas.openxmlformats.org/officeDocument/2006/relationships/image" Target="../media/image241.png"/><Relationship Id="rId3" Type="http://schemas.openxmlformats.org/officeDocument/2006/relationships/image" Target="../media/image231.png"/><Relationship Id="rId7" Type="http://schemas.openxmlformats.org/officeDocument/2006/relationships/image" Target="../media/image235.jpeg"/><Relationship Id="rId12" Type="http://schemas.openxmlformats.org/officeDocument/2006/relationships/image" Target="../media/image240.png"/><Relationship Id="rId2" Type="http://schemas.openxmlformats.org/officeDocument/2006/relationships/image" Target="../media/image230.jpeg"/><Relationship Id="rId1" Type="http://schemas.openxmlformats.org/officeDocument/2006/relationships/slideLayout" Target="../slideLayouts/slideLayout7.xml"/><Relationship Id="rId6" Type="http://schemas.openxmlformats.org/officeDocument/2006/relationships/image" Target="../media/image234.png"/><Relationship Id="rId11" Type="http://schemas.openxmlformats.org/officeDocument/2006/relationships/image" Target="../media/image239.png"/><Relationship Id="rId5" Type="http://schemas.openxmlformats.org/officeDocument/2006/relationships/image" Target="../media/image233.png"/><Relationship Id="rId10" Type="http://schemas.openxmlformats.org/officeDocument/2006/relationships/image" Target="../media/image238.png"/><Relationship Id="rId4" Type="http://schemas.openxmlformats.org/officeDocument/2006/relationships/image" Target="../media/image232.png"/><Relationship Id="rId9" Type="http://schemas.openxmlformats.org/officeDocument/2006/relationships/image" Target="../media/image237.jpe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277908" y="8389408"/>
            <a:ext cx="7732183" cy="726017"/>
            <a:chOff x="0" y="0"/>
            <a:chExt cx="2615578" cy="245591"/>
          </a:xfrm>
        </p:grpSpPr>
        <p:sp>
          <p:nvSpPr>
            <p:cNvPr id="3" name="Freeform 3"/>
            <p:cNvSpPr/>
            <p:nvPr/>
          </p:nvSpPr>
          <p:spPr>
            <a:xfrm>
              <a:off x="0" y="0"/>
              <a:ext cx="2615578" cy="245591"/>
            </a:xfrm>
            <a:custGeom>
              <a:avLst/>
              <a:gdLst/>
              <a:ahLst/>
              <a:cxnLst/>
              <a:rect l="l" t="t" r="r" b="b"/>
              <a:pathLst>
                <a:path w="2615578" h="245591">
                  <a:moveTo>
                    <a:pt x="0" y="0"/>
                  </a:moveTo>
                  <a:lnTo>
                    <a:pt x="2615578" y="0"/>
                  </a:lnTo>
                  <a:lnTo>
                    <a:pt x="2615578" y="245591"/>
                  </a:lnTo>
                  <a:lnTo>
                    <a:pt x="0" y="245591"/>
                  </a:lnTo>
                  <a:close/>
                </a:path>
              </a:pathLst>
            </a:custGeom>
            <a:solidFill>
              <a:srgbClr val="FFFFFF"/>
            </a:solidFill>
          </p:spPr>
        </p:sp>
      </p:grpSp>
      <p:sp>
        <p:nvSpPr>
          <p:cNvPr id="4" name="TextBox 4"/>
          <p:cNvSpPr txBox="1"/>
          <p:nvPr/>
        </p:nvSpPr>
        <p:spPr>
          <a:xfrm>
            <a:off x="5277908" y="8439997"/>
            <a:ext cx="7732183" cy="548640"/>
          </a:xfrm>
          <a:prstGeom prst="rect">
            <a:avLst/>
          </a:prstGeom>
        </p:spPr>
        <p:txBody>
          <a:bodyPr lIns="0" tIns="0" rIns="0" bIns="0" rtlCol="0" anchor="t">
            <a:spAutoFit/>
          </a:bodyPr>
          <a:lstStyle/>
          <a:p>
            <a:pPr algn="ctr">
              <a:lnSpc>
                <a:spcPts val="4409"/>
              </a:lnSpc>
            </a:pPr>
            <a:r>
              <a:rPr lang="en-US" sz="3150">
                <a:solidFill>
                  <a:srgbClr val="004F6B"/>
                </a:solidFill>
                <a:latin typeface="Trebuchet MS 1 Bold"/>
              </a:rPr>
              <a:t>North East London July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6315075" y="3394075"/>
            <a:ext cx="5657850" cy="2398183"/>
            <a:chOff x="0" y="0"/>
            <a:chExt cx="1913890" cy="811237"/>
          </a:xfrm>
        </p:grpSpPr>
        <p:sp>
          <p:nvSpPr>
            <p:cNvPr id="3" name="Freeform 3"/>
            <p:cNvSpPr/>
            <p:nvPr/>
          </p:nvSpPr>
          <p:spPr>
            <a:xfrm>
              <a:off x="0" y="0"/>
              <a:ext cx="1913890" cy="811237"/>
            </a:xfrm>
            <a:custGeom>
              <a:avLst/>
              <a:gdLst/>
              <a:ahLst/>
              <a:cxnLst/>
              <a:rect l="l" t="t" r="r" b="b"/>
              <a:pathLst>
                <a:path w="1913890" h="811237">
                  <a:moveTo>
                    <a:pt x="0" y="0"/>
                  </a:moveTo>
                  <a:lnTo>
                    <a:pt x="1913890" y="0"/>
                  </a:lnTo>
                  <a:lnTo>
                    <a:pt x="1913890" y="811237"/>
                  </a:lnTo>
                  <a:lnTo>
                    <a:pt x="0" y="811237"/>
                  </a:lnTo>
                  <a:close/>
                </a:path>
              </a:pathLst>
            </a:custGeom>
            <a:solidFill>
              <a:srgbClr val="FEFEFE"/>
            </a:solidFill>
          </p:spPr>
        </p:sp>
      </p:grpSp>
      <p:sp>
        <p:nvSpPr>
          <p:cNvPr id="4" name="TextBox 4"/>
          <p:cNvSpPr txBox="1"/>
          <p:nvPr/>
        </p:nvSpPr>
        <p:spPr>
          <a:xfrm>
            <a:off x="6315075" y="3614843"/>
            <a:ext cx="5657850" cy="1333500"/>
          </a:xfrm>
          <a:prstGeom prst="rect">
            <a:avLst/>
          </a:prstGeom>
        </p:spPr>
        <p:txBody>
          <a:bodyPr lIns="0" tIns="0" rIns="0" bIns="0" rtlCol="0" anchor="t">
            <a:spAutoFit/>
          </a:bodyPr>
          <a:lstStyle/>
          <a:p>
            <a:pPr algn="ctr">
              <a:lnSpc>
                <a:spcPts val="5220"/>
              </a:lnSpc>
            </a:pPr>
            <a:r>
              <a:rPr lang="en-US" sz="4350">
                <a:solidFill>
                  <a:srgbClr val="004F6B"/>
                </a:solidFill>
                <a:latin typeface="Trebuchet MS 1 Bold"/>
              </a:rPr>
              <a:t>Voices of disabled residents findings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68890" y="283670"/>
            <a:ext cx="13619110" cy="1490059"/>
            <a:chOff x="0" y="0"/>
            <a:chExt cx="7612421" cy="812690"/>
          </a:xfrm>
        </p:grpSpPr>
        <p:sp>
          <p:nvSpPr>
            <p:cNvPr id="3" name="Freeform 3"/>
            <p:cNvSpPr/>
            <p:nvPr/>
          </p:nvSpPr>
          <p:spPr>
            <a:xfrm>
              <a:off x="0" y="0"/>
              <a:ext cx="7612421" cy="812690"/>
            </a:xfrm>
            <a:custGeom>
              <a:avLst/>
              <a:gdLst/>
              <a:ahLst/>
              <a:cxnLst/>
              <a:rect l="l" t="t" r="r" b="b"/>
              <a:pathLst>
                <a:path w="7612421" h="812690">
                  <a:moveTo>
                    <a:pt x="0" y="0"/>
                  </a:moveTo>
                  <a:lnTo>
                    <a:pt x="7612421" y="0"/>
                  </a:lnTo>
                  <a:lnTo>
                    <a:pt x="7612421" y="812690"/>
                  </a:lnTo>
                  <a:lnTo>
                    <a:pt x="0" y="812690"/>
                  </a:lnTo>
                  <a:close/>
                </a:path>
              </a:pathLst>
            </a:custGeom>
            <a:solidFill>
              <a:srgbClr val="004F6B"/>
            </a:solidFill>
          </p:spPr>
        </p:sp>
      </p:grpSp>
      <p:grpSp>
        <p:nvGrpSpPr>
          <p:cNvPr id="4" name="Group 4"/>
          <p:cNvGrpSpPr/>
          <p:nvPr/>
        </p:nvGrpSpPr>
        <p:grpSpPr>
          <a:xfrm>
            <a:off x="7889197" y="8419819"/>
            <a:ext cx="10282327" cy="1168778"/>
            <a:chOff x="0" y="0"/>
            <a:chExt cx="5809868" cy="660400"/>
          </a:xfrm>
        </p:grpSpPr>
        <p:sp>
          <p:nvSpPr>
            <p:cNvPr id="5" name="Freeform 5"/>
            <p:cNvSpPr/>
            <p:nvPr/>
          </p:nvSpPr>
          <p:spPr>
            <a:xfrm>
              <a:off x="0" y="0"/>
              <a:ext cx="5809868" cy="660400"/>
            </a:xfrm>
            <a:custGeom>
              <a:avLst/>
              <a:gdLst/>
              <a:ahLst/>
              <a:cxnLst/>
              <a:rect l="l" t="t" r="r" b="b"/>
              <a:pathLst>
                <a:path w="5809868" h="660400">
                  <a:moveTo>
                    <a:pt x="5685408" y="660400"/>
                  </a:moveTo>
                  <a:lnTo>
                    <a:pt x="124460" y="660400"/>
                  </a:lnTo>
                  <a:cubicBezTo>
                    <a:pt x="55880" y="660400"/>
                    <a:pt x="0" y="604520"/>
                    <a:pt x="0" y="535940"/>
                  </a:cubicBezTo>
                  <a:lnTo>
                    <a:pt x="0" y="124460"/>
                  </a:lnTo>
                  <a:cubicBezTo>
                    <a:pt x="0" y="55880"/>
                    <a:pt x="55880" y="0"/>
                    <a:pt x="124460" y="0"/>
                  </a:cubicBezTo>
                  <a:lnTo>
                    <a:pt x="5685408" y="0"/>
                  </a:lnTo>
                  <a:cubicBezTo>
                    <a:pt x="5753988" y="0"/>
                    <a:pt x="5809868" y="55880"/>
                    <a:pt x="5809868" y="124460"/>
                  </a:cubicBezTo>
                  <a:lnTo>
                    <a:pt x="5809868" y="535940"/>
                  </a:lnTo>
                  <a:cubicBezTo>
                    <a:pt x="5809868" y="604520"/>
                    <a:pt x="5753988" y="660400"/>
                    <a:pt x="5685408" y="660400"/>
                  </a:cubicBezTo>
                  <a:close/>
                </a:path>
              </a:pathLst>
            </a:custGeom>
            <a:solidFill>
              <a:srgbClr val="E4C1D2">
                <a:alpha val="26667"/>
              </a:srgbClr>
            </a:solidFill>
          </p:spPr>
        </p:sp>
      </p:grpSp>
      <p:grpSp>
        <p:nvGrpSpPr>
          <p:cNvPr id="6" name="Group 6"/>
          <p:cNvGrpSpPr/>
          <p:nvPr/>
        </p:nvGrpSpPr>
        <p:grpSpPr>
          <a:xfrm>
            <a:off x="7958018" y="8595807"/>
            <a:ext cx="912404" cy="912404"/>
            <a:chOff x="0" y="0"/>
            <a:chExt cx="1216539" cy="1216539"/>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976" y="215032"/>
              <a:ext cx="912587" cy="69242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1216539" cy="1216539"/>
            </a:xfrm>
            <a:prstGeom prst="rect">
              <a:avLst/>
            </a:prstGeom>
          </p:spPr>
        </p:pic>
      </p:grpSp>
      <p:grpSp>
        <p:nvGrpSpPr>
          <p:cNvPr id="9" name="Group 9"/>
          <p:cNvGrpSpPr/>
          <p:nvPr/>
        </p:nvGrpSpPr>
        <p:grpSpPr>
          <a:xfrm>
            <a:off x="1595129" y="2976871"/>
            <a:ext cx="4956725" cy="6490983"/>
            <a:chOff x="1700358" y="303950"/>
            <a:chExt cx="6608967" cy="8654644"/>
          </a:xfrm>
        </p:grpSpPr>
        <p:pic>
          <p:nvPicPr>
            <p:cNvPr id="10" name="Picture 10"/>
            <p:cNvPicPr>
              <a:picLocks noChangeAspect="1"/>
            </p:cNvPicPr>
            <p:nvPr/>
          </p:nvPicPr>
          <p:blipFill rotWithShape="1">
            <a:blip r:embed="rId6"/>
            <a:srcRect l="6274" t="4011" r="15155" b="-4011"/>
            <a:stretch/>
          </p:blipFill>
          <p:spPr>
            <a:xfrm rot="14540982">
              <a:off x="677520" y="1326788"/>
              <a:ext cx="8654644" cy="6608967"/>
            </a:xfrm>
            <a:prstGeom prst="rect">
              <a:avLst/>
            </a:prstGeom>
          </p:spPr>
        </p:pic>
        <p:sp>
          <p:nvSpPr>
            <p:cNvPr id="11" name="TextBox 11"/>
            <p:cNvSpPr txBox="1"/>
            <p:nvPr/>
          </p:nvSpPr>
          <p:spPr>
            <a:xfrm>
              <a:off x="2661950" y="2224111"/>
              <a:ext cx="1885460" cy="936907"/>
            </a:xfrm>
            <a:prstGeom prst="rect">
              <a:avLst/>
            </a:prstGeom>
          </p:spPr>
          <p:txBody>
            <a:bodyPr lIns="0" tIns="0" rIns="0" bIns="0" rtlCol="0" anchor="t">
              <a:spAutoFit/>
            </a:bodyPr>
            <a:lstStyle/>
            <a:p>
              <a:pPr marL="0" lvl="0" indent="0" algn="ctr">
                <a:lnSpc>
                  <a:spcPts val="5880"/>
                </a:lnSpc>
                <a:spcBef>
                  <a:spcPct val="0"/>
                </a:spcBef>
              </a:pPr>
              <a:r>
                <a:rPr lang="en-US" sz="4200" u="none">
                  <a:solidFill>
                    <a:srgbClr val="FFFFFF"/>
                  </a:solidFill>
                  <a:latin typeface="Trebuchet MS 1 Bold"/>
                </a:rPr>
                <a:t>37%</a:t>
              </a:r>
            </a:p>
          </p:txBody>
        </p:sp>
        <p:sp>
          <p:nvSpPr>
            <p:cNvPr id="12" name="TextBox 12"/>
            <p:cNvSpPr txBox="1"/>
            <p:nvPr/>
          </p:nvSpPr>
          <p:spPr>
            <a:xfrm>
              <a:off x="1830740" y="3303018"/>
              <a:ext cx="2982020" cy="1298622"/>
            </a:xfrm>
            <a:prstGeom prst="rect">
              <a:avLst/>
            </a:prstGeom>
          </p:spPr>
          <p:txBody>
            <a:bodyPr lIns="0" tIns="0" rIns="0" bIns="0" rtlCol="0" anchor="t">
              <a:spAutoFit/>
            </a:bodyPr>
            <a:lstStyle/>
            <a:p>
              <a:pPr algn="ctr">
                <a:lnSpc>
                  <a:spcPts val="2470"/>
                </a:lnSpc>
              </a:pPr>
              <a:r>
                <a:rPr lang="en-US" sz="2470">
                  <a:solidFill>
                    <a:srgbClr val="FFFFFF"/>
                  </a:solidFill>
                  <a:latin typeface="Trebuchet MS 1 Bold"/>
                </a:rPr>
                <a:t>were shielding during the pandemic</a:t>
              </a:r>
            </a:p>
          </p:txBody>
        </p:sp>
        <p:sp>
          <p:nvSpPr>
            <p:cNvPr id="13" name="TextBox 13"/>
            <p:cNvSpPr txBox="1"/>
            <p:nvPr/>
          </p:nvSpPr>
          <p:spPr>
            <a:xfrm>
              <a:off x="5539137" y="2511272"/>
              <a:ext cx="1569691" cy="936907"/>
            </a:xfrm>
            <a:prstGeom prst="rect">
              <a:avLst/>
            </a:prstGeom>
          </p:spPr>
          <p:txBody>
            <a:bodyPr lIns="0" tIns="0" rIns="0" bIns="0" rtlCol="0" anchor="t">
              <a:spAutoFit/>
            </a:bodyPr>
            <a:lstStyle/>
            <a:p>
              <a:pPr marL="0" lvl="0" indent="0" algn="ctr">
                <a:lnSpc>
                  <a:spcPts val="5880"/>
                </a:lnSpc>
                <a:spcBef>
                  <a:spcPct val="0"/>
                </a:spcBef>
              </a:pPr>
              <a:r>
                <a:rPr lang="en-US" sz="4200" u="none">
                  <a:solidFill>
                    <a:srgbClr val="FFFFFF"/>
                  </a:solidFill>
                  <a:latin typeface="Trebuchet MS 1 Bold"/>
                </a:rPr>
                <a:t>28%</a:t>
              </a:r>
            </a:p>
          </p:txBody>
        </p:sp>
        <p:sp>
          <p:nvSpPr>
            <p:cNvPr id="14" name="TextBox 14"/>
            <p:cNvSpPr txBox="1"/>
            <p:nvPr/>
          </p:nvSpPr>
          <p:spPr>
            <a:xfrm>
              <a:off x="5066407" y="3522837"/>
              <a:ext cx="2386233" cy="1758166"/>
            </a:xfrm>
            <a:prstGeom prst="rect">
              <a:avLst/>
            </a:prstGeom>
          </p:spPr>
          <p:txBody>
            <a:bodyPr lIns="0" tIns="0" rIns="0" bIns="0" rtlCol="0" anchor="t">
              <a:spAutoFit/>
            </a:bodyPr>
            <a:lstStyle/>
            <a:p>
              <a:pPr algn="ctr">
                <a:lnSpc>
                  <a:spcPts val="2053"/>
                </a:lnSpc>
              </a:pPr>
              <a:r>
                <a:rPr lang="en-US" sz="2053">
                  <a:solidFill>
                    <a:srgbClr val="FFFFFF"/>
                  </a:solidFill>
                  <a:latin typeface="Trebuchet MS 1 Bold"/>
                </a:rPr>
                <a:t>rarely or never left home because of their disability</a:t>
              </a:r>
            </a:p>
          </p:txBody>
        </p:sp>
        <p:sp>
          <p:nvSpPr>
            <p:cNvPr id="15" name="TextBox 15"/>
            <p:cNvSpPr txBox="1"/>
            <p:nvPr/>
          </p:nvSpPr>
          <p:spPr>
            <a:xfrm>
              <a:off x="3600544" y="4899793"/>
              <a:ext cx="1569691" cy="936907"/>
            </a:xfrm>
            <a:prstGeom prst="rect">
              <a:avLst/>
            </a:prstGeom>
          </p:spPr>
          <p:txBody>
            <a:bodyPr lIns="0" tIns="0" rIns="0" bIns="0" rtlCol="0" anchor="t">
              <a:spAutoFit/>
            </a:bodyPr>
            <a:lstStyle/>
            <a:p>
              <a:pPr algn="ctr">
                <a:lnSpc>
                  <a:spcPts val="5880"/>
                </a:lnSpc>
              </a:pPr>
              <a:r>
                <a:rPr lang="en-US" sz="4200">
                  <a:solidFill>
                    <a:srgbClr val="FFFFFF"/>
                  </a:solidFill>
                  <a:latin typeface="Trebuchet MS 1 Bold"/>
                </a:rPr>
                <a:t>35%</a:t>
              </a:r>
            </a:p>
          </p:txBody>
        </p:sp>
        <p:sp>
          <p:nvSpPr>
            <p:cNvPr id="16" name="TextBox 16"/>
            <p:cNvSpPr txBox="1"/>
            <p:nvPr/>
          </p:nvSpPr>
          <p:spPr>
            <a:xfrm>
              <a:off x="2511257" y="5814266"/>
              <a:ext cx="3748266" cy="1071288"/>
            </a:xfrm>
            <a:prstGeom prst="rect">
              <a:avLst/>
            </a:prstGeom>
          </p:spPr>
          <p:txBody>
            <a:bodyPr lIns="0" tIns="0" rIns="0" bIns="0" rtlCol="0" anchor="t">
              <a:spAutoFit/>
            </a:bodyPr>
            <a:lstStyle/>
            <a:p>
              <a:pPr algn="ctr">
                <a:lnSpc>
                  <a:spcPts val="2053"/>
                </a:lnSpc>
              </a:pPr>
              <a:r>
                <a:rPr lang="en-US" sz="2053">
                  <a:solidFill>
                    <a:srgbClr val="FFFFFF"/>
                  </a:solidFill>
                  <a:latin typeface="Trebuchet MS 1 Bold"/>
                </a:rPr>
                <a:t>were able to leave home on a reasonably regular basis</a:t>
              </a:r>
            </a:p>
          </p:txBody>
        </p:sp>
      </p:grpSp>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19860" y="2627234"/>
            <a:ext cx="6677340" cy="6084726"/>
          </a:xfrm>
          <a:prstGeom prst="rect">
            <a:avLst/>
          </a:prstGeom>
        </p:spPr>
      </p:pic>
      <p:pic>
        <p:nvPicPr>
          <p:cNvPr id="18" name="Picture 18"/>
          <p:cNvPicPr>
            <a:picLocks noChangeAspect="1"/>
          </p:cNvPicPr>
          <p:nvPr/>
        </p:nvPicPr>
        <p:blipFill>
          <a:blip r:embed="rId9"/>
          <a:srcRect/>
          <a:stretch>
            <a:fillRect/>
          </a:stretch>
        </p:blipFill>
        <p:spPr>
          <a:xfrm>
            <a:off x="8178348" y="3360808"/>
            <a:ext cx="2380470" cy="2380470"/>
          </a:xfrm>
          <a:prstGeom prst="rect">
            <a:avLst/>
          </a:prstGeom>
        </p:spPr>
      </p:pic>
      <p:sp>
        <p:nvSpPr>
          <p:cNvPr id="19" name="TextBox 19"/>
          <p:cNvSpPr txBox="1"/>
          <p:nvPr/>
        </p:nvSpPr>
        <p:spPr>
          <a:xfrm>
            <a:off x="7889197" y="5841426"/>
            <a:ext cx="1128322" cy="690574"/>
          </a:xfrm>
          <a:prstGeom prst="rect">
            <a:avLst/>
          </a:prstGeom>
        </p:spPr>
        <p:txBody>
          <a:bodyPr wrap="square" lIns="0" tIns="0" rIns="0" bIns="0" rtlCol="0" anchor="t">
            <a:spAutoFit/>
          </a:bodyPr>
          <a:lstStyle/>
          <a:p>
            <a:pPr algn="ctr">
              <a:lnSpc>
                <a:spcPts val="5854"/>
              </a:lnSpc>
            </a:pPr>
            <a:r>
              <a:rPr lang="en-US" sz="4181" dirty="0">
                <a:solidFill>
                  <a:srgbClr val="E73E97"/>
                </a:solidFill>
                <a:latin typeface="Trebuchet MS 1 Bold"/>
              </a:rPr>
              <a:t>73%</a:t>
            </a:r>
          </a:p>
        </p:txBody>
      </p:sp>
      <p:sp>
        <p:nvSpPr>
          <p:cNvPr id="20" name="TextBox 20"/>
          <p:cNvSpPr txBox="1"/>
          <p:nvPr/>
        </p:nvSpPr>
        <p:spPr>
          <a:xfrm>
            <a:off x="9017519" y="5979669"/>
            <a:ext cx="1991601" cy="709233"/>
          </a:xfrm>
          <a:prstGeom prst="rect">
            <a:avLst/>
          </a:prstGeom>
        </p:spPr>
        <p:txBody>
          <a:bodyPr lIns="0" tIns="0" rIns="0" bIns="0" rtlCol="0" anchor="t">
            <a:spAutoFit/>
          </a:bodyPr>
          <a:lstStyle/>
          <a:p>
            <a:pPr>
              <a:lnSpc>
                <a:spcPts val="2774"/>
              </a:lnSpc>
            </a:pPr>
            <a:r>
              <a:rPr lang="en-US" sz="2774">
                <a:solidFill>
                  <a:srgbClr val="004F6B"/>
                </a:solidFill>
                <a:latin typeface="Trebuchet MS 1 Bold"/>
              </a:rPr>
              <a:t>from family</a:t>
            </a:r>
          </a:p>
          <a:p>
            <a:pPr>
              <a:lnSpc>
                <a:spcPts val="2774"/>
              </a:lnSpc>
            </a:pPr>
            <a:r>
              <a:rPr lang="en-US" sz="2774">
                <a:solidFill>
                  <a:srgbClr val="004F6B"/>
                </a:solidFill>
                <a:latin typeface="Trebuchet MS 1 Bold"/>
              </a:rPr>
              <a:t>members</a:t>
            </a:r>
          </a:p>
        </p:txBody>
      </p:sp>
      <p:sp>
        <p:nvSpPr>
          <p:cNvPr id="21" name="TextBox 21"/>
          <p:cNvSpPr txBox="1"/>
          <p:nvPr/>
        </p:nvSpPr>
        <p:spPr>
          <a:xfrm>
            <a:off x="7889197" y="6771214"/>
            <a:ext cx="1128322" cy="690574"/>
          </a:xfrm>
          <a:prstGeom prst="rect">
            <a:avLst/>
          </a:prstGeom>
        </p:spPr>
        <p:txBody>
          <a:bodyPr wrap="square" lIns="0" tIns="0" rIns="0" bIns="0" rtlCol="0" anchor="t">
            <a:spAutoFit/>
          </a:bodyPr>
          <a:lstStyle/>
          <a:p>
            <a:pPr algn="ctr">
              <a:lnSpc>
                <a:spcPts val="5854"/>
              </a:lnSpc>
            </a:pPr>
            <a:r>
              <a:rPr lang="en-US" sz="4181" dirty="0">
                <a:solidFill>
                  <a:srgbClr val="E73E97"/>
                </a:solidFill>
                <a:latin typeface="Trebuchet MS 1 Bold"/>
              </a:rPr>
              <a:t>34%</a:t>
            </a:r>
          </a:p>
        </p:txBody>
      </p:sp>
      <p:sp>
        <p:nvSpPr>
          <p:cNvPr id="22" name="TextBox 22"/>
          <p:cNvSpPr txBox="1"/>
          <p:nvPr/>
        </p:nvSpPr>
        <p:spPr>
          <a:xfrm>
            <a:off x="9017519" y="6847775"/>
            <a:ext cx="1991601" cy="709233"/>
          </a:xfrm>
          <a:prstGeom prst="rect">
            <a:avLst/>
          </a:prstGeom>
        </p:spPr>
        <p:txBody>
          <a:bodyPr lIns="0" tIns="0" rIns="0" bIns="0" rtlCol="0" anchor="t">
            <a:spAutoFit/>
          </a:bodyPr>
          <a:lstStyle/>
          <a:p>
            <a:pPr>
              <a:lnSpc>
                <a:spcPts val="2774"/>
              </a:lnSpc>
            </a:pPr>
            <a:r>
              <a:rPr lang="en-US" sz="2774">
                <a:solidFill>
                  <a:srgbClr val="004F6B"/>
                </a:solidFill>
                <a:latin typeface="Trebuchet MS 1 Bold"/>
              </a:rPr>
              <a:t>from paid carers</a:t>
            </a:r>
          </a:p>
        </p:txBody>
      </p:sp>
      <p:grpSp>
        <p:nvGrpSpPr>
          <p:cNvPr id="23" name="Group 23"/>
          <p:cNvGrpSpPr/>
          <p:nvPr/>
        </p:nvGrpSpPr>
        <p:grpSpPr>
          <a:xfrm>
            <a:off x="7594811" y="5741279"/>
            <a:ext cx="3894960" cy="1995148"/>
            <a:chOff x="0" y="0"/>
            <a:chExt cx="2154591" cy="1103664"/>
          </a:xfrm>
        </p:grpSpPr>
        <p:sp>
          <p:nvSpPr>
            <p:cNvPr id="24" name="Freeform 24"/>
            <p:cNvSpPr/>
            <p:nvPr/>
          </p:nvSpPr>
          <p:spPr>
            <a:xfrm>
              <a:off x="0" y="0"/>
              <a:ext cx="2154591" cy="1103664"/>
            </a:xfrm>
            <a:custGeom>
              <a:avLst/>
              <a:gdLst/>
              <a:ahLst/>
              <a:cxnLst/>
              <a:rect l="l" t="t" r="r" b="b"/>
              <a:pathLst>
                <a:path w="2154591" h="1103664">
                  <a:moveTo>
                    <a:pt x="2030131" y="59690"/>
                  </a:moveTo>
                  <a:cubicBezTo>
                    <a:pt x="2065691" y="59690"/>
                    <a:pt x="2094901" y="88900"/>
                    <a:pt x="2094901" y="124460"/>
                  </a:cubicBezTo>
                  <a:lnTo>
                    <a:pt x="2094901" y="979204"/>
                  </a:lnTo>
                  <a:cubicBezTo>
                    <a:pt x="2094901" y="1014764"/>
                    <a:pt x="2065691" y="1043974"/>
                    <a:pt x="2030131" y="1043974"/>
                  </a:cubicBezTo>
                  <a:lnTo>
                    <a:pt x="124460" y="1043974"/>
                  </a:lnTo>
                  <a:cubicBezTo>
                    <a:pt x="88900" y="1043974"/>
                    <a:pt x="59690" y="1014764"/>
                    <a:pt x="59690" y="979204"/>
                  </a:cubicBezTo>
                  <a:lnTo>
                    <a:pt x="59690" y="124460"/>
                  </a:lnTo>
                  <a:cubicBezTo>
                    <a:pt x="59690" y="88900"/>
                    <a:pt x="88900" y="59690"/>
                    <a:pt x="124460" y="59690"/>
                  </a:cubicBezTo>
                  <a:lnTo>
                    <a:pt x="2030131" y="59690"/>
                  </a:lnTo>
                  <a:moveTo>
                    <a:pt x="2030131" y="0"/>
                  </a:moveTo>
                  <a:lnTo>
                    <a:pt x="124460" y="0"/>
                  </a:lnTo>
                  <a:cubicBezTo>
                    <a:pt x="55880" y="0"/>
                    <a:pt x="0" y="55880"/>
                    <a:pt x="0" y="124460"/>
                  </a:cubicBezTo>
                  <a:lnTo>
                    <a:pt x="0" y="979204"/>
                  </a:lnTo>
                  <a:cubicBezTo>
                    <a:pt x="0" y="1047784"/>
                    <a:pt x="55880" y="1103664"/>
                    <a:pt x="124460" y="1103664"/>
                  </a:cubicBezTo>
                  <a:lnTo>
                    <a:pt x="2030131" y="1103664"/>
                  </a:lnTo>
                  <a:cubicBezTo>
                    <a:pt x="2098711" y="1103664"/>
                    <a:pt x="2154591" y="1047784"/>
                    <a:pt x="2154591" y="979204"/>
                  </a:cubicBezTo>
                  <a:lnTo>
                    <a:pt x="2154591" y="124460"/>
                  </a:lnTo>
                  <a:cubicBezTo>
                    <a:pt x="2154591" y="55880"/>
                    <a:pt x="2098711" y="0"/>
                    <a:pt x="2030131" y="0"/>
                  </a:cubicBezTo>
                  <a:close/>
                </a:path>
              </a:pathLst>
            </a:custGeom>
            <a:solidFill>
              <a:srgbClr val="004F6B"/>
            </a:solidFill>
          </p:spPr>
        </p:sp>
      </p:grpSp>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90244" y="2627234"/>
            <a:ext cx="1436378" cy="1305309"/>
          </a:xfrm>
          <a:prstGeom prst="rect">
            <a:avLst/>
          </a:prstGeom>
        </p:spPr>
      </p:pic>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386935" y="2605947"/>
            <a:ext cx="1801120" cy="1499432"/>
          </a:xfrm>
          <a:prstGeom prst="rect">
            <a:avLst/>
          </a:prstGeom>
        </p:spPr>
      </p:pic>
      <p:sp>
        <p:nvSpPr>
          <p:cNvPr id="27" name="TextBox 27"/>
          <p:cNvSpPr txBox="1"/>
          <p:nvPr/>
        </p:nvSpPr>
        <p:spPr>
          <a:xfrm>
            <a:off x="9628396" y="8576206"/>
            <a:ext cx="1239274" cy="675440"/>
          </a:xfrm>
          <a:prstGeom prst="rect">
            <a:avLst/>
          </a:prstGeom>
        </p:spPr>
        <p:txBody>
          <a:bodyPr lIns="0" tIns="0" rIns="0" bIns="0" rtlCol="0" anchor="t">
            <a:spAutoFit/>
          </a:bodyPr>
          <a:lstStyle/>
          <a:p>
            <a:pPr algn="ctr">
              <a:lnSpc>
                <a:spcPts val="5431"/>
              </a:lnSpc>
            </a:pPr>
            <a:r>
              <a:rPr lang="en-US" sz="3879">
                <a:solidFill>
                  <a:srgbClr val="004F6B"/>
                </a:solidFill>
                <a:latin typeface="Trebuchet MS 1 Bold"/>
              </a:rPr>
              <a:t>32%</a:t>
            </a:r>
          </a:p>
        </p:txBody>
      </p:sp>
      <p:sp>
        <p:nvSpPr>
          <p:cNvPr id="28" name="TextBox 28"/>
          <p:cNvSpPr txBox="1"/>
          <p:nvPr/>
        </p:nvSpPr>
        <p:spPr>
          <a:xfrm>
            <a:off x="10971768" y="8769110"/>
            <a:ext cx="4495861" cy="432506"/>
          </a:xfrm>
          <a:prstGeom prst="rect">
            <a:avLst/>
          </a:prstGeom>
        </p:spPr>
        <p:txBody>
          <a:bodyPr lIns="0" tIns="0" rIns="0" bIns="0" rtlCol="0" anchor="t">
            <a:spAutoFit/>
          </a:bodyPr>
          <a:lstStyle/>
          <a:p>
            <a:pPr algn="ctr">
              <a:lnSpc>
                <a:spcPts val="3227"/>
              </a:lnSpc>
            </a:pPr>
            <a:r>
              <a:rPr lang="en-US" sz="3227">
                <a:solidFill>
                  <a:srgbClr val="004F6B"/>
                </a:solidFill>
                <a:latin typeface="Trebuchet MS 1 Bold"/>
              </a:rPr>
              <a:t>were digitally excluded</a:t>
            </a:r>
          </a:p>
        </p:txBody>
      </p:sp>
      <p:sp>
        <p:nvSpPr>
          <p:cNvPr id="29" name="TextBox 29"/>
          <p:cNvSpPr txBox="1"/>
          <p:nvPr/>
        </p:nvSpPr>
        <p:spPr>
          <a:xfrm>
            <a:off x="5020658" y="466803"/>
            <a:ext cx="12938227"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Living circumstances and wider context</a:t>
            </a:r>
          </a:p>
        </p:txBody>
      </p:sp>
      <p:sp>
        <p:nvSpPr>
          <p:cNvPr id="30" name="TextBox 30"/>
          <p:cNvSpPr txBox="1"/>
          <p:nvPr/>
        </p:nvSpPr>
        <p:spPr>
          <a:xfrm>
            <a:off x="8686800" y="2188988"/>
            <a:ext cx="1338460" cy="691151"/>
          </a:xfrm>
          <a:prstGeom prst="rect">
            <a:avLst/>
          </a:prstGeom>
        </p:spPr>
        <p:txBody>
          <a:bodyPr wrap="square" lIns="0" tIns="0" rIns="0" bIns="0" rtlCol="0" anchor="t">
            <a:spAutoFit/>
          </a:bodyPr>
          <a:lstStyle/>
          <a:p>
            <a:pPr algn="ctr">
              <a:lnSpc>
                <a:spcPts val="5880"/>
              </a:lnSpc>
            </a:pPr>
            <a:r>
              <a:rPr lang="en-US" sz="4200" dirty="0">
                <a:solidFill>
                  <a:srgbClr val="004F6B"/>
                </a:solidFill>
                <a:latin typeface="Trebuchet MS 1 Bold"/>
              </a:rPr>
              <a:t>42%</a:t>
            </a:r>
          </a:p>
        </p:txBody>
      </p:sp>
      <p:sp>
        <p:nvSpPr>
          <p:cNvPr id="31" name="TextBox 31"/>
          <p:cNvSpPr txBox="1"/>
          <p:nvPr/>
        </p:nvSpPr>
        <p:spPr>
          <a:xfrm>
            <a:off x="8175932" y="2872868"/>
            <a:ext cx="2382886" cy="693688"/>
          </a:xfrm>
          <a:prstGeom prst="rect">
            <a:avLst/>
          </a:prstGeom>
        </p:spPr>
        <p:txBody>
          <a:bodyPr lIns="0" tIns="0" rIns="0" bIns="0" rtlCol="0" anchor="t">
            <a:spAutoFit/>
          </a:bodyPr>
          <a:lstStyle/>
          <a:p>
            <a:pPr algn="ctr">
              <a:lnSpc>
                <a:spcPts val="2631"/>
              </a:lnSpc>
            </a:pPr>
            <a:r>
              <a:rPr lang="en-US" sz="2631">
                <a:solidFill>
                  <a:srgbClr val="004F6B"/>
                </a:solidFill>
                <a:latin typeface="Trebuchet MS 1 Bold"/>
              </a:rPr>
              <a:t>received personal care</a:t>
            </a:r>
          </a:p>
        </p:txBody>
      </p:sp>
      <p:sp>
        <p:nvSpPr>
          <p:cNvPr id="32" name="TextBox 32"/>
          <p:cNvSpPr txBox="1"/>
          <p:nvPr/>
        </p:nvSpPr>
        <p:spPr>
          <a:xfrm>
            <a:off x="12649200" y="4019654"/>
            <a:ext cx="1358507" cy="691151"/>
          </a:xfrm>
          <a:prstGeom prst="rect">
            <a:avLst/>
          </a:prstGeom>
        </p:spPr>
        <p:txBody>
          <a:bodyPr wrap="square" lIns="0" tIns="0" rIns="0" bIns="0" rtlCol="0" anchor="t">
            <a:spAutoFit/>
          </a:bodyPr>
          <a:lstStyle/>
          <a:p>
            <a:pPr algn="ctr">
              <a:lnSpc>
                <a:spcPts val="5880"/>
              </a:lnSpc>
            </a:pPr>
            <a:r>
              <a:rPr lang="en-US" sz="4200" dirty="0">
                <a:solidFill>
                  <a:srgbClr val="004F6B"/>
                </a:solidFill>
                <a:latin typeface="Trebuchet MS 1 Bold"/>
              </a:rPr>
              <a:t>17%</a:t>
            </a:r>
          </a:p>
        </p:txBody>
      </p:sp>
      <p:sp>
        <p:nvSpPr>
          <p:cNvPr id="33" name="TextBox 33"/>
          <p:cNvSpPr txBox="1"/>
          <p:nvPr/>
        </p:nvSpPr>
        <p:spPr>
          <a:xfrm>
            <a:off x="12037216" y="4630046"/>
            <a:ext cx="2567881" cy="1091212"/>
          </a:xfrm>
          <a:prstGeom prst="rect">
            <a:avLst/>
          </a:prstGeom>
        </p:spPr>
        <p:txBody>
          <a:bodyPr lIns="0" tIns="0" rIns="0" bIns="0" rtlCol="0" anchor="t">
            <a:spAutoFit/>
          </a:bodyPr>
          <a:lstStyle/>
          <a:p>
            <a:pPr algn="ctr">
              <a:lnSpc>
                <a:spcPts val="2836"/>
              </a:lnSpc>
            </a:pPr>
            <a:r>
              <a:rPr lang="en-US" sz="2836">
                <a:solidFill>
                  <a:srgbClr val="004F6B"/>
                </a:solidFill>
                <a:latin typeface="Trebuchet MS 1 Bold"/>
              </a:rPr>
              <a:t>were working full-time or part-time</a:t>
            </a:r>
          </a:p>
        </p:txBody>
      </p:sp>
      <p:sp>
        <p:nvSpPr>
          <p:cNvPr id="34" name="TextBox 34"/>
          <p:cNvSpPr txBox="1"/>
          <p:nvPr/>
        </p:nvSpPr>
        <p:spPr>
          <a:xfrm>
            <a:off x="12257946" y="6886428"/>
            <a:ext cx="1104937" cy="691151"/>
          </a:xfrm>
          <a:prstGeom prst="rect">
            <a:avLst/>
          </a:prstGeom>
        </p:spPr>
        <p:txBody>
          <a:bodyPr wrap="square" lIns="0" tIns="0" rIns="0" bIns="0" rtlCol="0" anchor="t">
            <a:spAutoFit/>
          </a:bodyPr>
          <a:lstStyle/>
          <a:p>
            <a:pPr marL="0" lvl="0" indent="0" algn="ctr">
              <a:lnSpc>
                <a:spcPts val="5879"/>
              </a:lnSpc>
              <a:spcBef>
                <a:spcPct val="0"/>
              </a:spcBef>
            </a:pPr>
            <a:r>
              <a:rPr lang="en-US" sz="4199" u="none" dirty="0">
                <a:solidFill>
                  <a:srgbClr val="E73E97"/>
                </a:solidFill>
                <a:latin typeface="Trebuchet MS 1 Bold"/>
              </a:rPr>
              <a:t>30%</a:t>
            </a:r>
          </a:p>
        </p:txBody>
      </p:sp>
      <p:sp>
        <p:nvSpPr>
          <p:cNvPr id="35" name="TextBox 35"/>
          <p:cNvSpPr txBox="1"/>
          <p:nvPr/>
        </p:nvSpPr>
        <p:spPr>
          <a:xfrm>
            <a:off x="13334564" y="6150963"/>
            <a:ext cx="4695481" cy="740975"/>
          </a:xfrm>
          <a:prstGeom prst="rect">
            <a:avLst/>
          </a:prstGeom>
        </p:spPr>
        <p:txBody>
          <a:bodyPr lIns="0" tIns="0" rIns="0" bIns="0" rtlCol="0" anchor="t">
            <a:spAutoFit/>
          </a:bodyPr>
          <a:lstStyle/>
          <a:p>
            <a:pPr>
              <a:lnSpc>
                <a:spcPts val="2836"/>
              </a:lnSpc>
            </a:pPr>
            <a:r>
              <a:rPr lang="en-US" sz="2836">
                <a:solidFill>
                  <a:srgbClr val="004F6B"/>
                </a:solidFill>
                <a:latin typeface="Trebuchet MS 1 Bold"/>
              </a:rPr>
              <a:t>were unable to work because of their disability</a:t>
            </a:r>
          </a:p>
        </p:txBody>
      </p:sp>
      <p:sp>
        <p:nvSpPr>
          <p:cNvPr id="36" name="TextBox 36"/>
          <p:cNvSpPr txBox="1"/>
          <p:nvPr/>
        </p:nvSpPr>
        <p:spPr>
          <a:xfrm>
            <a:off x="15925800" y="3968492"/>
            <a:ext cx="1051578" cy="691151"/>
          </a:xfrm>
          <a:prstGeom prst="rect">
            <a:avLst/>
          </a:prstGeom>
        </p:spPr>
        <p:txBody>
          <a:bodyPr wrap="square" lIns="0" tIns="0" rIns="0" bIns="0" rtlCol="0" anchor="t">
            <a:spAutoFit/>
          </a:bodyPr>
          <a:lstStyle/>
          <a:p>
            <a:pPr marL="0" lvl="0" indent="0" algn="ctr">
              <a:lnSpc>
                <a:spcPts val="5880"/>
              </a:lnSpc>
              <a:spcBef>
                <a:spcPct val="0"/>
              </a:spcBef>
            </a:pPr>
            <a:r>
              <a:rPr lang="en-US" sz="4200" u="none" dirty="0">
                <a:solidFill>
                  <a:srgbClr val="004F6B"/>
                </a:solidFill>
                <a:latin typeface="Trebuchet MS 1 Bold"/>
              </a:rPr>
              <a:t>9%</a:t>
            </a:r>
          </a:p>
        </p:txBody>
      </p:sp>
      <p:sp>
        <p:nvSpPr>
          <p:cNvPr id="37" name="TextBox 37"/>
          <p:cNvSpPr txBox="1"/>
          <p:nvPr/>
        </p:nvSpPr>
        <p:spPr>
          <a:xfrm>
            <a:off x="15129836" y="4630046"/>
            <a:ext cx="2567881" cy="1091212"/>
          </a:xfrm>
          <a:prstGeom prst="rect">
            <a:avLst/>
          </a:prstGeom>
        </p:spPr>
        <p:txBody>
          <a:bodyPr lIns="0" tIns="0" rIns="0" bIns="0" rtlCol="0" anchor="t">
            <a:spAutoFit/>
          </a:bodyPr>
          <a:lstStyle/>
          <a:p>
            <a:pPr algn="ctr">
              <a:lnSpc>
                <a:spcPts val="2836"/>
              </a:lnSpc>
            </a:pPr>
            <a:r>
              <a:rPr lang="en-US" sz="2836">
                <a:solidFill>
                  <a:srgbClr val="004F6B"/>
                </a:solidFill>
                <a:latin typeface="Trebuchet MS 1 Bold"/>
              </a:rPr>
              <a:t>were studying, jobseeking or volunteering</a:t>
            </a:r>
          </a:p>
        </p:txBody>
      </p:sp>
      <p:sp>
        <p:nvSpPr>
          <p:cNvPr id="38" name="TextBox 38"/>
          <p:cNvSpPr txBox="1"/>
          <p:nvPr/>
        </p:nvSpPr>
        <p:spPr>
          <a:xfrm>
            <a:off x="4824176" y="1026198"/>
            <a:ext cx="13134709" cy="685800"/>
          </a:xfrm>
          <a:prstGeom prst="rect">
            <a:avLst/>
          </a:prstGeom>
        </p:spPr>
        <p:txBody>
          <a:bodyPr lIns="0" tIns="0" rIns="0" bIns="0" rtlCol="0" anchor="t">
            <a:spAutoFit/>
          </a:bodyPr>
          <a:lstStyle/>
          <a:p>
            <a:pPr marL="479525" lvl="1" indent="-239763">
              <a:lnSpc>
                <a:spcPts val="2665"/>
              </a:lnSpc>
              <a:buFont typeface="Arial"/>
              <a:buChar char="•"/>
            </a:pPr>
            <a:r>
              <a:rPr lang="en-US" sz="2221">
                <a:solidFill>
                  <a:srgbClr val="FFFFFF"/>
                </a:solidFill>
                <a:latin typeface="Trebuchet MS 2 Bold"/>
              </a:rPr>
              <a:t>Respondents were diverse in terms of care needs and living circumstances, ability to work, leave the house and use online services.</a:t>
            </a:r>
          </a:p>
        </p:txBody>
      </p:sp>
      <p:sp>
        <p:nvSpPr>
          <p:cNvPr id="39" name="TextBox 39"/>
          <p:cNvSpPr txBox="1"/>
          <p:nvPr/>
        </p:nvSpPr>
        <p:spPr>
          <a:xfrm>
            <a:off x="12229627" y="6033710"/>
            <a:ext cx="1104937" cy="691151"/>
          </a:xfrm>
          <a:prstGeom prst="rect">
            <a:avLst/>
          </a:prstGeom>
        </p:spPr>
        <p:txBody>
          <a:bodyPr wrap="square" lIns="0" tIns="0" rIns="0" bIns="0" rtlCol="0" anchor="t">
            <a:spAutoFit/>
          </a:bodyPr>
          <a:lstStyle/>
          <a:p>
            <a:pPr algn="ctr">
              <a:lnSpc>
                <a:spcPts val="5880"/>
              </a:lnSpc>
            </a:pPr>
            <a:r>
              <a:rPr lang="en-US" sz="4200" dirty="0">
                <a:solidFill>
                  <a:srgbClr val="E73E97"/>
                </a:solidFill>
                <a:latin typeface="Trebuchet MS 1 Bold"/>
              </a:rPr>
              <a:t>20%</a:t>
            </a:r>
          </a:p>
        </p:txBody>
      </p:sp>
      <p:sp>
        <p:nvSpPr>
          <p:cNvPr id="40" name="TextBox 40"/>
          <p:cNvSpPr txBox="1"/>
          <p:nvPr/>
        </p:nvSpPr>
        <p:spPr>
          <a:xfrm>
            <a:off x="13334564" y="7123812"/>
            <a:ext cx="2902117" cy="382694"/>
          </a:xfrm>
          <a:prstGeom prst="rect">
            <a:avLst/>
          </a:prstGeom>
        </p:spPr>
        <p:txBody>
          <a:bodyPr lIns="0" tIns="0" rIns="0" bIns="0" rtlCol="0" anchor="t">
            <a:spAutoFit/>
          </a:bodyPr>
          <a:lstStyle/>
          <a:p>
            <a:pPr>
              <a:lnSpc>
                <a:spcPts val="2836"/>
              </a:lnSpc>
            </a:pPr>
            <a:r>
              <a:rPr lang="en-US" sz="2836">
                <a:solidFill>
                  <a:srgbClr val="004F6B"/>
                </a:solidFill>
                <a:latin typeface="Trebuchet MS 1 Bold"/>
              </a:rPr>
              <a:t>were retired.</a:t>
            </a:r>
          </a:p>
        </p:txBody>
      </p:sp>
      <p:grpSp>
        <p:nvGrpSpPr>
          <p:cNvPr id="41" name="Group 41"/>
          <p:cNvGrpSpPr/>
          <p:nvPr/>
        </p:nvGrpSpPr>
        <p:grpSpPr>
          <a:xfrm>
            <a:off x="-10932" y="283670"/>
            <a:ext cx="4122204" cy="1094242"/>
            <a:chOff x="0" y="0"/>
            <a:chExt cx="2294798" cy="609156"/>
          </a:xfrm>
        </p:grpSpPr>
        <p:sp>
          <p:nvSpPr>
            <p:cNvPr id="42" name="Freeform 42"/>
            <p:cNvSpPr/>
            <p:nvPr/>
          </p:nvSpPr>
          <p:spPr>
            <a:xfrm>
              <a:off x="0" y="0"/>
              <a:ext cx="2294798" cy="609156"/>
            </a:xfrm>
            <a:custGeom>
              <a:avLst/>
              <a:gdLst/>
              <a:ahLst/>
              <a:cxnLst/>
              <a:rect l="l" t="t" r="r" b="b"/>
              <a:pathLst>
                <a:path w="2294798" h="609156">
                  <a:moveTo>
                    <a:pt x="0" y="0"/>
                  </a:moveTo>
                  <a:lnTo>
                    <a:pt x="2294798" y="0"/>
                  </a:lnTo>
                  <a:lnTo>
                    <a:pt x="2294798" y="609156"/>
                  </a:lnTo>
                  <a:lnTo>
                    <a:pt x="0" y="609156"/>
                  </a:lnTo>
                  <a:close/>
                </a:path>
              </a:pathLst>
            </a:custGeom>
            <a:solidFill>
              <a:srgbClr val="E73E97"/>
            </a:solidFill>
          </p:spPr>
        </p:sp>
      </p:grpSp>
      <p:sp>
        <p:nvSpPr>
          <p:cNvPr id="43" name="TextBox 43"/>
          <p:cNvSpPr txBox="1"/>
          <p:nvPr/>
        </p:nvSpPr>
        <p:spPr>
          <a:xfrm>
            <a:off x="216835" y="597073"/>
            <a:ext cx="3902830" cy="491490"/>
          </a:xfrm>
          <a:prstGeom prst="rect">
            <a:avLst/>
          </a:prstGeom>
        </p:spPr>
        <p:txBody>
          <a:bodyPr lIns="0" tIns="0" rIns="0" bIns="0" rtlCol="0" anchor="t">
            <a:spAutoFit/>
          </a:bodyPr>
          <a:lstStyle/>
          <a:p>
            <a:pPr>
              <a:lnSpc>
                <a:spcPts val="3599"/>
              </a:lnSpc>
            </a:pPr>
            <a:r>
              <a:rPr lang="en-US" sz="3599">
                <a:solidFill>
                  <a:srgbClr val="FFFFFF"/>
                </a:solidFill>
                <a:latin typeface="Trebuchet MS 2 Bold"/>
              </a:rPr>
              <a:t>Our respondents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256567"/>
            <a:ext cx="15041644" cy="797653"/>
            <a:chOff x="126163" y="0"/>
            <a:chExt cx="12452085" cy="660400"/>
          </a:xfrm>
        </p:grpSpPr>
        <p:sp>
          <p:nvSpPr>
            <p:cNvPr id="3" name="Freeform 3"/>
            <p:cNvSpPr/>
            <p:nvPr/>
          </p:nvSpPr>
          <p:spPr>
            <a:xfrm>
              <a:off x="126163" y="0"/>
              <a:ext cx="12452085" cy="660400"/>
            </a:xfrm>
            <a:custGeom>
              <a:avLst/>
              <a:gdLst/>
              <a:ahLst/>
              <a:cxnLst/>
              <a:rect l="l" t="t" r="r" b="b"/>
              <a:pathLst>
                <a:path w="12578248" h="660400">
                  <a:moveTo>
                    <a:pt x="12453787" y="660400"/>
                  </a:moveTo>
                  <a:lnTo>
                    <a:pt x="124460" y="660400"/>
                  </a:lnTo>
                  <a:cubicBezTo>
                    <a:pt x="55880" y="660400"/>
                    <a:pt x="0" y="604520"/>
                    <a:pt x="0" y="535940"/>
                  </a:cubicBezTo>
                  <a:lnTo>
                    <a:pt x="0" y="124460"/>
                  </a:lnTo>
                  <a:cubicBezTo>
                    <a:pt x="0" y="55880"/>
                    <a:pt x="55880" y="0"/>
                    <a:pt x="124460" y="0"/>
                  </a:cubicBezTo>
                  <a:lnTo>
                    <a:pt x="12453788" y="0"/>
                  </a:lnTo>
                  <a:cubicBezTo>
                    <a:pt x="12522367" y="0"/>
                    <a:pt x="12578248" y="55880"/>
                    <a:pt x="12578248" y="124460"/>
                  </a:cubicBezTo>
                  <a:lnTo>
                    <a:pt x="12578248" y="535940"/>
                  </a:lnTo>
                  <a:cubicBezTo>
                    <a:pt x="12578248" y="604520"/>
                    <a:pt x="12522367" y="660400"/>
                    <a:pt x="12453788" y="660400"/>
                  </a:cubicBezTo>
                  <a:close/>
                </a:path>
              </a:pathLst>
            </a:custGeom>
            <a:solidFill>
              <a:srgbClr val="004F6B"/>
            </a:solidFill>
          </p:spPr>
        </p:sp>
      </p:grpSp>
      <p:sp>
        <p:nvSpPr>
          <p:cNvPr id="4" name="TextBox 4"/>
          <p:cNvSpPr txBox="1"/>
          <p:nvPr/>
        </p:nvSpPr>
        <p:spPr>
          <a:xfrm>
            <a:off x="251413" y="2472136"/>
            <a:ext cx="11678236" cy="423665"/>
          </a:xfrm>
          <a:prstGeom prst="rect">
            <a:avLst/>
          </a:prstGeom>
        </p:spPr>
        <p:txBody>
          <a:bodyPr lIns="0" tIns="0" rIns="0" bIns="0" rtlCol="0" anchor="t">
            <a:spAutoFit/>
          </a:bodyPr>
          <a:lstStyle/>
          <a:p>
            <a:pPr marL="0" lvl="0" indent="0">
              <a:lnSpc>
                <a:spcPts val="3179"/>
              </a:lnSpc>
              <a:spcBef>
                <a:spcPct val="0"/>
              </a:spcBef>
            </a:pPr>
            <a:r>
              <a:rPr lang="en-US" sz="3179">
                <a:solidFill>
                  <a:srgbClr val="FFFFFF"/>
                </a:solidFill>
                <a:latin typeface="Trebuchet MS 1 Bold"/>
              </a:rPr>
              <a:t>Most affected by disruptions in healthcare/ social care:</a:t>
            </a:r>
          </a:p>
        </p:txBody>
      </p:sp>
      <p:sp>
        <p:nvSpPr>
          <p:cNvPr id="5" name="TextBox 5"/>
          <p:cNvSpPr txBox="1"/>
          <p:nvPr/>
        </p:nvSpPr>
        <p:spPr>
          <a:xfrm>
            <a:off x="32543" y="3087456"/>
            <a:ext cx="9112538" cy="476250"/>
          </a:xfrm>
          <a:prstGeom prst="rect">
            <a:avLst/>
          </a:prstGeom>
        </p:spPr>
        <p:txBody>
          <a:bodyPr lIns="0" tIns="0" rIns="0" bIns="0" rtlCol="0" anchor="t">
            <a:spAutoFit/>
          </a:bodyPr>
          <a:lstStyle/>
          <a:p>
            <a:pPr marL="668408" lvl="1" indent="-334204">
              <a:lnSpc>
                <a:spcPts val="3715"/>
              </a:lnSpc>
              <a:buFont typeface="Arial"/>
              <a:buChar char="•"/>
            </a:pPr>
            <a:r>
              <a:rPr lang="en-US" sz="3095">
                <a:solidFill>
                  <a:srgbClr val="05455F"/>
                </a:solidFill>
                <a:latin typeface="Trebuchet MS 2 Bold"/>
              </a:rPr>
              <a:t>People living with chronic pain</a:t>
            </a:r>
          </a:p>
        </p:txBody>
      </p:sp>
      <p:sp>
        <p:nvSpPr>
          <p:cNvPr id="6" name="TextBox 6"/>
          <p:cNvSpPr txBox="1"/>
          <p:nvPr/>
        </p:nvSpPr>
        <p:spPr>
          <a:xfrm>
            <a:off x="6972506" y="4365419"/>
            <a:ext cx="7885813" cy="942975"/>
          </a:xfrm>
          <a:prstGeom prst="rect">
            <a:avLst/>
          </a:prstGeom>
        </p:spPr>
        <p:txBody>
          <a:bodyPr lIns="0" tIns="0" rIns="0" bIns="0" rtlCol="0" anchor="t">
            <a:spAutoFit/>
          </a:bodyPr>
          <a:lstStyle/>
          <a:p>
            <a:pPr marL="668408" lvl="1" indent="-334204">
              <a:lnSpc>
                <a:spcPts val="3715"/>
              </a:lnSpc>
              <a:buFont typeface="Arial"/>
              <a:buChar char="•"/>
            </a:pPr>
            <a:r>
              <a:rPr lang="en-US" sz="3095">
                <a:solidFill>
                  <a:srgbClr val="05455F"/>
                </a:solidFill>
                <a:latin typeface="Trebuchet MS 2 Bold"/>
              </a:rPr>
              <a:t>People with more severe disabilities (unable to work or leave home)</a:t>
            </a:r>
          </a:p>
        </p:txBody>
      </p:sp>
      <p:sp>
        <p:nvSpPr>
          <p:cNvPr id="7" name="TextBox 7"/>
          <p:cNvSpPr txBox="1"/>
          <p:nvPr/>
        </p:nvSpPr>
        <p:spPr>
          <a:xfrm>
            <a:off x="50474" y="4408179"/>
            <a:ext cx="7657183" cy="942975"/>
          </a:xfrm>
          <a:prstGeom prst="rect">
            <a:avLst/>
          </a:prstGeom>
        </p:spPr>
        <p:txBody>
          <a:bodyPr lIns="0" tIns="0" rIns="0" bIns="0" rtlCol="0" anchor="t">
            <a:spAutoFit/>
          </a:bodyPr>
          <a:lstStyle/>
          <a:p>
            <a:pPr marL="668408" lvl="1" indent="-334204">
              <a:lnSpc>
                <a:spcPts val="3715"/>
              </a:lnSpc>
              <a:buFont typeface="Arial"/>
              <a:buChar char="•"/>
            </a:pPr>
            <a:r>
              <a:rPr lang="en-US" sz="3095">
                <a:solidFill>
                  <a:srgbClr val="05455F"/>
                </a:solidFill>
                <a:latin typeface="Trebuchet MS 2 Bold"/>
              </a:rPr>
              <a:t>People aged under 65, particularly children under 18. </a:t>
            </a:r>
          </a:p>
        </p:txBody>
      </p:sp>
      <p:sp>
        <p:nvSpPr>
          <p:cNvPr id="8" name="TextBox 8"/>
          <p:cNvSpPr txBox="1"/>
          <p:nvPr/>
        </p:nvSpPr>
        <p:spPr>
          <a:xfrm>
            <a:off x="50474" y="3790578"/>
            <a:ext cx="6572367" cy="476250"/>
          </a:xfrm>
          <a:prstGeom prst="rect">
            <a:avLst/>
          </a:prstGeom>
        </p:spPr>
        <p:txBody>
          <a:bodyPr lIns="0" tIns="0" rIns="0" bIns="0" rtlCol="0" anchor="t">
            <a:spAutoFit/>
          </a:bodyPr>
          <a:lstStyle/>
          <a:p>
            <a:pPr marL="668408" lvl="1" indent="-334204">
              <a:lnSpc>
                <a:spcPts val="3715"/>
              </a:lnSpc>
              <a:buFont typeface="Arial"/>
              <a:buChar char="•"/>
            </a:pPr>
            <a:r>
              <a:rPr lang="en-US" sz="3095">
                <a:solidFill>
                  <a:srgbClr val="05455F"/>
                </a:solidFill>
                <a:latin typeface="Trebuchet MS 2 Bold"/>
              </a:rPr>
              <a:t>People from BAME backgrounds  </a:t>
            </a:r>
          </a:p>
        </p:txBody>
      </p:sp>
      <p:sp>
        <p:nvSpPr>
          <p:cNvPr id="9" name="TextBox 9"/>
          <p:cNvSpPr txBox="1"/>
          <p:nvPr/>
        </p:nvSpPr>
        <p:spPr>
          <a:xfrm>
            <a:off x="6972506" y="3747818"/>
            <a:ext cx="5557645" cy="476250"/>
          </a:xfrm>
          <a:prstGeom prst="rect">
            <a:avLst/>
          </a:prstGeom>
        </p:spPr>
        <p:txBody>
          <a:bodyPr lIns="0" tIns="0" rIns="0" bIns="0" rtlCol="0" anchor="t">
            <a:spAutoFit/>
          </a:bodyPr>
          <a:lstStyle/>
          <a:p>
            <a:pPr marL="668408" lvl="1" indent="-334204">
              <a:lnSpc>
                <a:spcPts val="3715"/>
              </a:lnSpc>
              <a:buFont typeface="Arial"/>
              <a:buChar char="•"/>
            </a:pPr>
            <a:r>
              <a:rPr lang="en-US" sz="3095">
                <a:solidFill>
                  <a:srgbClr val="05455F"/>
                </a:solidFill>
                <a:latin typeface="Trebuchet MS 2 Bold"/>
              </a:rPr>
              <a:t>Digitally excluded people  </a:t>
            </a:r>
          </a:p>
        </p:txBody>
      </p:sp>
      <p:grpSp>
        <p:nvGrpSpPr>
          <p:cNvPr id="10" name="Group 10"/>
          <p:cNvGrpSpPr/>
          <p:nvPr/>
        </p:nvGrpSpPr>
        <p:grpSpPr>
          <a:xfrm>
            <a:off x="554242" y="5618154"/>
            <a:ext cx="6461528" cy="4482447"/>
            <a:chOff x="0" y="0"/>
            <a:chExt cx="8615370" cy="5976596"/>
          </a:xfrm>
        </p:grpSpPr>
        <p:grpSp>
          <p:nvGrpSpPr>
            <p:cNvPr id="11" name="Group 11"/>
            <p:cNvGrpSpPr/>
            <p:nvPr/>
          </p:nvGrpSpPr>
          <p:grpSpPr>
            <a:xfrm>
              <a:off x="1260786" y="502967"/>
              <a:ext cx="2824981" cy="2824981"/>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F6B"/>
              </a:solidFill>
            </p:spPr>
          </p:sp>
        </p:grpSp>
        <p:grpSp>
          <p:nvGrpSpPr>
            <p:cNvPr id="13" name="Group 13"/>
            <p:cNvGrpSpPr/>
            <p:nvPr/>
          </p:nvGrpSpPr>
          <p:grpSpPr>
            <a:xfrm>
              <a:off x="4730470" y="0"/>
              <a:ext cx="3884900" cy="3884900"/>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73E97"/>
              </a:solidFill>
            </p:spPr>
          </p:sp>
        </p:grpSp>
        <p:sp>
          <p:nvSpPr>
            <p:cNvPr id="15" name="TextBox 15"/>
            <p:cNvSpPr txBox="1"/>
            <p:nvPr/>
          </p:nvSpPr>
          <p:spPr>
            <a:xfrm>
              <a:off x="5244149" y="341629"/>
              <a:ext cx="2905297" cy="1415963"/>
            </a:xfrm>
            <a:prstGeom prst="rect">
              <a:avLst/>
            </a:prstGeom>
          </p:spPr>
          <p:txBody>
            <a:bodyPr lIns="0" tIns="0" rIns="0" bIns="0" rtlCol="0" anchor="t">
              <a:spAutoFit/>
            </a:bodyPr>
            <a:lstStyle/>
            <a:p>
              <a:pPr marL="0" lvl="0" indent="0" algn="ctr">
                <a:lnSpc>
                  <a:spcPts val="7641"/>
                </a:lnSpc>
                <a:spcBef>
                  <a:spcPct val="0"/>
                </a:spcBef>
              </a:pPr>
              <a:r>
                <a:rPr lang="en-US" sz="7641">
                  <a:solidFill>
                    <a:srgbClr val="FFFFFF"/>
                  </a:solidFill>
                  <a:latin typeface="Trebuchet MS 1 Bold"/>
                </a:rPr>
                <a:t>53%</a:t>
              </a:r>
            </a:p>
          </p:txBody>
        </p:sp>
        <p:sp>
          <p:nvSpPr>
            <p:cNvPr id="16" name="TextBox 16"/>
            <p:cNvSpPr txBox="1"/>
            <p:nvPr/>
          </p:nvSpPr>
          <p:spPr>
            <a:xfrm>
              <a:off x="4939068" y="1589307"/>
              <a:ext cx="3467704" cy="1699400"/>
            </a:xfrm>
            <a:prstGeom prst="rect">
              <a:avLst/>
            </a:prstGeom>
          </p:spPr>
          <p:txBody>
            <a:bodyPr lIns="0" tIns="0" rIns="0" bIns="0" rtlCol="0" anchor="t">
              <a:spAutoFit/>
            </a:bodyPr>
            <a:lstStyle/>
            <a:p>
              <a:pPr marL="0" lvl="0" indent="0" algn="ctr">
                <a:lnSpc>
                  <a:spcPts val="2433"/>
                </a:lnSpc>
                <a:spcBef>
                  <a:spcPct val="0"/>
                </a:spcBef>
              </a:pPr>
              <a:r>
                <a:rPr lang="en-US" sz="2433">
                  <a:solidFill>
                    <a:srgbClr val="FFFFFF"/>
                  </a:solidFill>
                  <a:latin typeface="Trebuchet MS 1 Bold"/>
                </a:rPr>
                <a:t>experienced disruption in their healthcare or social care.</a:t>
              </a:r>
            </a:p>
          </p:txBody>
        </p:sp>
        <p:grpSp>
          <p:nvGrpSpPr>
            <p:cNvPr id="17" name="Group 17"/>
            <p:cNvGrpSpPr/>
            <p:nvPr/>
          </p:nvGrpSpPr>
          <p:grpSpPr>
            <a:xfrm>
              <a:off x="0" y="3188993"/>
              <a:ext cx="2473772" cy="2473772"/>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BD00"/>
              </a:solidFill>
            </p:spPr>
          </p:sp>
        </p:grpSp>
        <p:grpSp>
          <p:nvGrpSpPr>
            <p:cNvPr id="19" name="Group 19"/>
            <p:cNvGrpSpPr/>
            <p:nvPr/>
          </p:nvGrpSpPr>
          <p:grpSpPr>
            <a:xfrm>
              <a:off x="2673277" y="3865008"/>
              <a:ext cx="2111588" cy="2111588"/>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030A0"/>
              </a:solidFill>
            </p:spPr>
          </p:sp>
        </p:grpSp>
        <p:grpSp>
          <p:nvGrpSpPr>
            <p:cNvPr id="21" name="Group 21"/>
            <p:cNvGrpSpPr/>
            <p:nvPr/>
          </p:nvGrpSpPr>
          <p:grpSpPr>
            <a:xfrm>
              <a:off x="5291217" y="4093403"/>
              <a:ext cx="1765062" cy="1765062"/>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89B85"/>
              </a:solidFill>
            </p:spPr>
          </p:sp>
        </p:grpSp>
        <p:sp>
          <p:nvSpPr>
            <p:cNvPr id="23" name="TextBox 23"/>
            <p:cNvSpPr txBox="1"/>
            <p:nvPr/>
          </p:nvSpPr>
          <p:spPr>
            <a:xfrm>
              <a:off x="1576355" y="717597"/>
              <a:ext cx="2149937" cy="994366"/>
            </a:xfrm>
            <a:prstGeom prst="rect">
              <a:avLst/>
            </a:prstGeom>
          </p:spPr>
          <p:txBody>
            <a:bodyPr lIns="0" tIns="0" rIns="0" bIns="0" rtlCol="0" anchor="t">
              <a:spAutoFit/>
            </a:bodyPr>
            <a:lstStyle/>
            <a:p>
              <a:pPr marL="0" lvl="0" indent="0" algn="ctr">
                <a:lnSpc>
                  <a:spcPts val="5454"/>
                </a:lnSpc>
                <a:spcBef>
                  <a:spcPct val="0"/>
                </a:spcBef>
              </a:pPr>
              <a:r>
                <a:rPr lang="en-US" sz="5454">
                  <a:solidFill>
                    <a:srgbClr val="FFFFFF"/>
                  </a:solidFill>
                  <a:latin typeface="Trebuchet MS 1 Bold"/>
                </a:rPr>
                <a:t>17%</a:t>
              </a:r>
            </a:p>
          </p:txBody>
        </p:sp>
        <p:sp>
          <p:nvSpPr>
            <p:cNvPr id="24" name="TextBox 24"/>
            <p:cNvSpPr txBox="1"/>
            <p:nvPr/>
          </p:nvSpPr>
          <p:spPr>
            <a:xfrm>
              <a:off x="1260786" y="1610891"/>
              <a:ext cx="2824981" cy="1379128"/>
            </a:xfrm>
            <a:prstGeom prst="rect">
              <a:avLst/>
            </a:prstGeom>
          </p:spPr>
          <p:txBody>
            <a:bodyPr lIns="0" tIns="0" rIns="0" bIns="0" rtlCol="0" anchor="t">
              <a:spAutoFit/>
            </a:bodyPr>
            <a:lstStyle/>
            <a:p>
              <a:pPr marL="0" lvl="0" indent="0" algn="ctr">
                <a:lnSpc>
                  <a:spcPts val="1982"/>
                </a:lnSpc>
                <a:spcBef>
                  <a:spcPct val="0"/>
                </a:spcBef>
              </a:pPr>
              <a:r>
                <a:rPr lang="en-US" sz="1982">
                  <a:solidFill>
                    <a:srgbClr val="FFFFFF"/>
                  </a:solidFill>
                  <a:latin typeface="Trebuchet MS 1 Bold"/>
                </a:rPr>
                <a:t>said they can no longer travel or engage in their hobbies</a:t>
              </a:r>
            </a:p>
          </p:txBody>
        </p:sp>
        <p:sp>
          <p:nvSpPr>
            <p:cNvPr id="25" name="TextBox 25"/>
            <p:cNvSpPr txBox="1"/>
            <p:nvPr/>
          </p:nvSpPr>
          <p:spPr>
            <a:xfrm>
              <a:off x="286040" y="3513812"/>
              <a:ext cx="1882651" cy="912067"/>
            </a:xfrm>
            <a:prstGeom prst="rect">
              <a:avLst/>
            </a:prstGeom>
          </p:spPr>
          <p:txBody>
            <a:bodyPr lIns="0" tIns="0" rIns="0" bIns="0" rtlCol="0" anchor="t">
              <a:spAutoFit/>
            </a:bodyPr>
            <a:lstStyle/>
            <a:p>
              <a:pPr marL="0" lvl="0" indent="0" algn="ctr">
                <a:lnSpc>
                  <a:spcPts val="4951"/>
                </a:lnSpc>
                <a:spcBef>
                  <a:spcPct val="0"/>
                </a:spcBef>
              </a:pPr>
              <a:r>
                <a:rPr lang="en-US" sz="4951">
                  <a:solidFill>
                    <a:srgbClr val="FFFFFF"/>
                  </a:solidFill>
                  <a:latin typeface="Trebuchet MS 1 Bold"/>
                </a:rPr>
                <a:t>12%</a:t>
              </a:r>
            </a:p>
          </p:txBody>
        </p:sp>
        <p:sp>
          <p:nvSpPr>
            <p:cNvPr id="26" name="TextBox 26"/>
            <p:cNvSpPr txBox="1"/>
            <p:nvPr/>
          </p:nvSpPr>
          <p:spPr>
            <a:xfrm>
              <a:off x="138168" y="4267962"/>
              <a:ext cx="2197435" cy="920170"/>
            </a:xfrm>
            <a:prstGeom prst="rect">
              <a:avLst/>
            </a:prstGeom>
          </p:spPr>
          <p:txBody>
            <a:bodyPr lIns="0" tIns="0" rIns="0" bIns="0" rtlCol="0" anchor="t">
              <a:spAutoFit/>
            </a:bodyPr>
            <a:lstStyle/>
            <a:p>
              <a:pPr marL="0" lvl="0" indent="0" algn="ctr">
                <a:lnSpc>
                  <a:spcPts val="1736"/>
                </a:lnSpc>
                <a:spcBef>
                  <a:spcPct val="0"/>
                </a:spcBef>
              </a:pPr>
              <a:r>
                <a:rPr lang="en-US" sz="1736">
                  <a:solidFill>
                    <a:srgbClr val="FFFFFF"/>
                  </a:solidFill>
                  <a:latin typeface="Trebuchet MS 1 Bold"/>
                </a:rPr>
                <a:t>became unable to see friends or loved ones</a:t>
              </a:r>
            </a:p>
          </p:txBody>
        </p:sp>
        <p:sp>
          <p:nvSpPr>
            <p:cNvPr id="27" name="TextBox 27"/>
            <p:cNvSpPr txBox="1"/>
            <p:nvPr/>
          </p:nvSpPr>
          <p:spPr>
            <a:xfrm>
              <a:off x="2925564" y="3984714"/>
              <a:ext cx="1607013" cy="785031"/>
            </a:xfrm>
            <a:prstGeom prst="rect">
              <a:avLst/>
            </a:prstGeom>
          </p:spPr>
          <p:txBody>
            <a:bodyPr lIns="0" tIns="0" rIns="0" bIns="0" rtlCol="0" anchor="t">
              <a:spAutoFit/>
            </a:bodyPr>
            <a:lstStyle/>
            <a:p>
              <a:pPr marL="0" lvl="0" indent="0" algn="ctr">
                <a:lnSpc>
                  <a:spcPts val="4226"/>
                </a:lnSpc>
                <a:spcBef>
                  <a:spcPct val="0"/>
                </a:spcBef>
              </a:pPr>
              <a:r>
                <a:rPr lang="en-US" sz="4226">
                  <a:solidFill>
                    <a:srgbClr val="FFFFFF"/>
                  </a:solidFill>
                  <a:latin typeface="Trebuchet MS 1 Bold"/>
                </a:rPr>
                <a:t>9%</a:t>
              </a:r>
            </a:p>
          </p:txBody>
        </p:sp>
        <p:sp>
          <p:nvSpPr>
            <p:cNvPr id="28" name="TextBox 28"/>
            <p:cNvSpPr txBox="1"/>
            <p:nvPr/>
          </p:nvSpPr>
          <p:spPr>
            <a:xfrm>
              <a:off x="2673277" y="4669680"/>
              <a:ext cx="2111588" cy="883478"/>
            </a:xfrm>
            <a:prstGeom prst="rect">
              <a:avLst/>
            </a:prstGeom>
          </p:spPr>
          <p:txBody>
            <a:bodyPr lIns="0" tIns="0" rIns="0" bIns="0" rtlCol="0" anchor="t">
              <a:spAutoFit/>
            </a:bodyPr>
            <a:lstStyle/>
            <a:p>
              <a:pPr marL="0" lvl="0" indent="0" algn="ctr">
                <a:lnSpc>
                  <a:spcPts val="1668"/>
                </a:lnSpc>
                <a:spcBef>
                  <a:spcPct val="0"/>
                </a:spcBef>
              </a:pPr>
              <a:r>
                <a:rPr lang="en-US" sz="1668">
                  <a:solidFill>
                    <a:srgbClr val="FFFFFF"/>
                  </a:solidFill>
                  <a:latin typeface="Trebuchet MS 1 Bold"/>
                </a:rPr>
                <a:t>experienced poorer mental health</a:t>
              </a:r>
            </a:p>
          </p:txBody>
        </p:sp>
        <p:sp>
          <p:nvSpPr>
            <p:cNvPr id="29" name="TextBox 29"/>
            <p:cNvSpPr txBox="1"/>
            <p:nvPr/>
          </p:nvSpPr>
          <p:spPr>
            <a:xfrm>
              <a:off x="5502102" y="4254056"/>
              <a:ext cx="1343291" cy="654785"/>
            </a:xfrm>
            <a:prstGeom prst="rect">
              <a:avLst/>
            </a:prstGeom>
          </p:spPr>
          <p:txBody>
            <a:bodyPr lIns="0" tIns="0" rIns="0" bIns="0" rtlCol="0" anchor="t">
              <a:spAutoFit/>
            </a:bodyPr>
            <a:lstStyle/>
            <a:p>
              <a:pPr marL="0" lvl="0" indent="0" algn="ctr">
                <a:lnSpc>
                  <a:spcPts val="3533"/>
                </a:lnSpc>
                <a:spcBef>
                  <a:spcPct val="0"/>
                </a:spcBef>
              </a:pPr>
              <a:r>
                <a:rPr lang="en-US" sz="3533">
                  <a:solidFill>
                    <a:srgbClr val="FFFFFF"/>
                  </a:solidFill>
                  <a:latin typeface="Trebuchet MS 1 Bold"/>
                </a:rPr>
                <a:t>5%</a:t>
              </a:r>
            </a:p>
          </p:txBody>
        </p:sp>
        <p:sp>
          <p:nvSpPr>
            <p:cNvPr id="30" name="TextBox 30"/>
            <p:cNvSpPr txBox="1"/>
            <p:nvPr/>
          </p:nvSpPr>
          <p:spPr>
            <a:xfrm>
              <a:off x="5291217" y="4868716"/>
              <a:ext cx="1874372" cy="782088"/>
            </a:xfrm>
            <a:prstGeom prst="rect">
              <a:avLst/>
            </a:prstGeom>
          </p:spPr>
          <p:txBody>
            <a:bodyPr lIns="0" tIns="0" rIns="0" bIns="0" rtlCol="0" anchor="t">
              <a:spAutoFit/>
            </a:bodyPr>
            <a:lstStyle/>
            <a:p>
              <a:pPr marL="0" lvl="0" indent="0" algn="ctr">
                <a:lnSpc>
                  <a:spcPts val="1480"/>
                </a:lnSpc>
                <a:spcBef>
                  <a:spcPct val="0"/>
                </a:spcBef>
              </a:pPr>
              <a:r>
                <a:rPr lang="en-US" sz="1480">
                  <a:solidFill>
                    <a:srgbClr val="FFFFFF"/>
                  </a:solidFill>
                  <a:latin typeface="Trebuchet MS 1 Bold"/>
                </a:rPr>
                <a:t>became less physically active</a:t>
              </a:r>
            </a:p>
          </p:txBody>
        </p:sp>
      </p:grpSp>
      <p:grpSp>
        <p:nvGrpSpPr>
          <p:cNvPr id="31" name="Group 31"/>
          <p:cNvGrpSpPr/>
          <p:nvPr/>
        </p:nvGrpSpPr>
        <p:grpSpPr>
          <a:xfrm>
            <a:off x="7329154" y="6236781"/>
            <a:ext cx="10992141" cy="784253"/>
            <a:chOff x="0" y="0"/>
            <a:chExt cx="9256205" cy="660400"/>
          </a:xfrm>
        </p:grpSpPr>
        <p:sp>
          <p:nvSpPr>
            <p:cNvPr id="32" name="Freeform 32"/>
            <p:cNvSpPr/>
            <p:nvPr/>
          </p:nvSpPr>
          <p:spPr>
            <a:xfrm>
              <a:off x="0" y="0"/>
              <a:ext cx="9256206" cy="660400"/>
            </a:xfrm>
            <a:custGeom>
              <a:avLst/>
              <a:gdLst/>
              <a:ahLst/>
              <a:cxnLst/>
              <a:rect l="l" t="t" r="r" b="b"/>
              <a:pathLst>
                <a:path w="9256206" h="660400">
                  <a:moveTo>
                    <a:pt x="9131745" y="660400"/>
                  </a:moveTo>
                  <a:lnTo>
                    <a:pt x="124460" y="660400"/>
                  </a:lnTo>
                  <a:cubicBezTo>
                    <a:pt x="55880" y="660400"/>
                    <a:pt x="0" y="604520"/>
                    <a:pt x="0" y="535940"/>
                  </a:cubicBezTo>
                  <a:lnTo>
                    <a:pt x="0" y="124460"/>
                  </a:lnTo>
                  <a:cubicBezTo>
                    <a:pt x="0" y="55880"/>
                    <a:pt x="55880" y="0"/>
                    <a:pt x="124460" y="0"/>
                  </a:cubicBezTo>
                  <a:lnTo>
                    <a:pt x="9131745" y="0"/>
                  </a:lnTo>
                  <a:cubicBezTo>
                    <a:pt x="9200325" y="0"/>
                    <a:pt x="9256206" y="55880"/>
                    <a:pt x="9256206" y="124460"/>
                  </a:cubicBezTo>
                  <a:lnTo>
                    <a:pt x="9256206" y="535940"/>
                  </a:lnTo>
                  <a:cubicBezTo>
                    <a:pt x="9256206" y="604520"/>
                    <a:pt x="9200325" y="660400"/>
                    <a:pt x="9131745" y="660400"/>
                  </a:cubicBezTo>
                  <a:close/>
                </a:path>
              </a:pathLst>
            </a:custGeom>
            <a:solidFill>
              <a:srgbClr val="004F6B"/>
            </a:solidFill>
          </p:spPr>
        </p:sp>
      </p:grpSp>
      <p:pic>
        <p:nvPicPr>
          <p:cNvPr id="33" name="Picture 3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792020" y="8178644"/>
            <a:ext cx="1239152" cy="1511161"/>
          </a:xfrm>
          <a:prstGeom prst="rect">
            <a:avLst/>
          </a:prstGeom>
        </p:spPr>
      </p:pic>
      <p:pic>
        <p:nvPicPr>
          <p:cNvPr id="34" name="Picture 3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528970" y="8178644"/>
            <a:ext cx="1239152" cy="1511161"/>
          </a:xfrm>
          <a:prstGeom prst="rect">
            <a:avLst/>
          </a:prstGeom>
        </p:spPr>
      </p:pic>
      <p:pic>
        <p:nvPicPr>
          <p:cNvPr id="35" name="Picture 3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89821">
            <a:off x="12167501" y="7886167"/>
            <a:ext cx="1552940" cy="1615542"/>
          </a:xfrm>
          <a:prstGeom prst="rect">
            <a:avLst/>
          </a:prstGeom>
        </p:spPr>
      </p:pic>
      <p:pic>
        <p:nvPicPr>
          <p:cNvPr id="36" name="Picture 3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049884">
            <a:off x="9634545" y="7866825"/>
            <a:ext cx="217256" cy="2119570"/>
          </a:xfrm>
          <a:prstGeom prst="rect">
            <a:avLst/>
          </a:prstGeom>
        </p:spPr>
      </p:pic>
      <p:sp>
        <p:nvSpPr>
          <p:cNvPr id="37" name="TextBox 37"/>
          <p:cNvSpPr txBox="1"/>
          <p:nvPr/>
        </p:nvSpPr>
        <p:spPr>
          <a:xfrm>
            <a:off x="7701713" y="6445647"/>
            <a:ext cx="10066409" cy="423672"/>
          </a:xfrm>
          <a:prstGeom prst="rect">
            <a:avLst/>
          </a:prstGeom>
        </p:spPr>
        <p:txBody>
          <a:bodyPr lIns="0" tIns="0" rIns="0" bIns="0" rtlCol="0" anchor="t">
            <a:spAutoFit/>
          </a:bodyPr>
          <a:lstStyle/>
          <a:p>
            <a:pPr marL="0" lvl="0" indent="0">
              <a:lnSpc>
                <a:spcPts val="3179"/>
              </a:lnSpc>
              <a:spcBef>
                <a:spcPct val="0"/>
              </a:spcBef>
            </a:pPr>
            <a:r>
              <a:rPr lang="en-US" sz="3179">
                <a:solidFill>
                  <a:srgbClr val="FFFFFF"/>
                </a:solidFill>
                <a:latin typeface="Trebuchet MS 1 Bold"/>
              </a:rPr>
              <a:t>Most affected by social isolation:</a:t>
            </a:r>
          </a:p>
        </p:txBody>
      </p:sp>
      <p:sp>
        <p:nvSpPr>
          <p:cNvPr id="38" name="TextBox 38"/>
          <p:cNvSpPr txBox="1"/>
          <p:nvPr/>
        </p:nvSpPr>
        <p:spPr>
          <a:xfrm>
            <a:off x="7792020" y="7153128"/>
            <a:ext cx="4489400" cy="476250"/>
          </a:xfrm>
          <a:prstGeom prst="rect">
            <a:avLst/>
          </a:prstGeom>
        </p:spPr>
        <p:txBody>
          <a:bodyPr lIns="0" tIns="0" rIns="0" bIns="0" rtlCol="0" anchor="t">
            <a:spAutoFit/>
          </a:bodyPr>
          <a:lstStyle/>
          <a:p>
            <a:pPr marL="669290" lvl="1" indent="-334645">
              <a:lnSpc>
                <a:spcPts val="3719"/>
              </a:lnSpc>
              <a:buFont typeface="Arial"/>
              <a:buChar char="•"/>
            </a:pPr>
            <a:r>
              <a:rPr lang="en-US" sz="3100">
                <a:solidFill>
                  <a:srgbClr val="004F6B"/>
                </a:solidFill>
                <a:latin typeface="Trebuchet MS 2 Bold"/>
              </a:rPr>
              <a:t>People aged under 25</a:t>
            </a:r>
          </a:p>
        </p:txBody>
      </p:sp>
      <p:sp>
        <p:nvSpPr>
          <p:cNvPr id="39" name="TextBox 39"/>
          <p:cNvSpPr txBox="1"/>
          <p:nvPr/>
        </p:nvSpPr>
        <p:spPr>
          <a:xfrm>
            <a:off x="12413023" y="7153128"/>
            <a:ext cx="5702538" cy="942975"/>
          </a:xfrm>
          <a:prstGeom prst="rect">
            <a:avLst/>
          </a:prstGeom>
        </p:spPr>
        <p:txBody>
          <a:bodyPr lIns="0" tIns="0" rIns="0" bIns="0" rtlCol="0" anchor="t">
            <a:spAutoFit/>
          </a:bodyPr>
          <a:lstStyle/>
          <a:p>
            <a:pPr marL="669290" lvl="1" indent="-334645">
              <a:lnSpc>
                <a:spcPts val="3719"/>
              </a:lnSpc>
              <a:buFont typeface="Arial"/>
              <a:buChar char="•"/>
            </a:pPr>
            <a:r>
              <a:rPr lang="en-US" sz="3099">
                <a:solidFill>
                  <a:srgbClr val="004F6B"/>
                </a:solidFill>
                <a:latin typeface="Trebuchet MS 2 Bold"/>
              </a:rPr>
              <a:t>People of White non-British ethnicities</a:t>
            </a:r>
          </a:p>
        </p:txBody>
      </p:sp>
      <p:pic>
        <p:nvPicPr>
          <p:cNvPr id="40" name="Picture 4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50944"/>
          <a:stretch>
            <a:fillRect/>
          </a:stretch>
        </p:blipFill>
        <p:spPr>
          <a:xfrm rot="5400000">
            <a:off x="11228463" y="8101678"/>
            <a:ext cx="254550" cy="1218241"/>
          </a:xfrm>
          <a:prstGeom prst="rect">
            <a:avLst/>
          </a:prstGeom>
        </p:spPr>
      </p:pic>
      <p:pic>
        <p:nvPicPr>
          <p:cNvPr id="41" name="Picture 4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50944"/>
          <a:stretch>
            <a:fillRect/>
          </a:stretch>
        </p:blipFill>
        <p:spPr>
          <a:xfrm rot="-4278763">
            <a:off x="14538390" y="7966773"/>
            <a:ext cx="337420" cy="1614845"/>
          </a:xfrm>
          <a:prstGeom prst="rect">
            <a:avLst/>
          </a:prstGeom>
        </p:spPr>
      </p:pic>
      <p:pic>
        <p:nvPicPr>
          <p:cNvPr id="42" name="Picture 4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50944"/>
          <a:stretch>
            <a:fillRect/>
          </a:stretch>
        </p:blipFill>
        <p:spPr>
          <a:xfrm rot="-4278763">
            <a:off x="15968030" y="8341658"/>
            <a:ext cx="320271" cy="1532771"/>
          </a:xfrm>
          <a:prstGeom prst="rect">
            <a:avLst/>
          </a:prstGeom>
        </p:spPr>
      </p:pic>
      <p:grpSp>
        <p:nvGrpSpPr>
          <p:cNvPr id="43" name="Group 43"/>
          <p:cNvGrpSpPr/>
          <p:nvPr/>
        </p:nvGrpSpPr>
        <p:grpSpPr>
          <a:xfrm>
            <a:off x="0" y="394270"/>
            <a:ext cx="4122204" cy="1103129"/>
            <a:chOff x="0" y="0"/>
            <a:chExt cx="2294798" cy="614103"/>
          </a:xfrm>
        </p:grpSpPr>
        <p:sp>
          <p:nvSpPr>
            <p:cNvPr id="44" name="Freeform 44"/>
            <p:cNvSpPr/>
            <p:nvPr/>
          </p:nvSpPr>
          <p:spPr>
            <a:xfrm>
              <a:off x="0" y="0"/>
              <a:ext cx="2294798" cy="614103"/>
            </a:xfrm>
            <a:custGeom>
              <a:avLst/>
              <a:gdLst/>
              <a:ahLst/>
              <a:cxnLst/>
              <a:rect l="l" t="t" r="r" b="b"/>
              <a:pathLst>
                <a:path w="2294798" h="614103">
                  <a:moveTo>
                    <a:pt x="0" y="0"/>
                  </a:moveTo>
                  <a:lnTo>
                    <a:pt x="2294798" y="0"/>
                  </a:lnTo>
                  <a:lnTo>
                    <a:pt x="2294798" y="614103"/>
                  </a:lnTo>
                  <a:lnTo>
                    <a:pt x="0" y="614103"/>
                  </a:lnTo>
                  <a:close/>
                </a:path>
              </a:pathLst>
            </a:custGeom>
            <a:solidFill>
              <a:srgbClr val="E73E97"/>
            </a:solidFill>
          </p:spPr>
        </p:sp>
      </p:grpSp>
      <p:grpSp>
        <p:nvGrpSpPr>
          <p:cNvPr id="45" name="Group 45"/>
          <p:cNvGrpSpPr/>
          <p:nvPr/>
        </p:nvGrpSpPr>
        <p:grpSpPr>
          <a:xfrm>
            <a:off x="4560335" y="499382"/>
            <a:ext cx="13760961" cy="1443718"/>
            <a:chOff x="0" y="0"/>
            <a:chExt cx="7612421" cy="787415"/>
          </a:xfrm>
        </p:grpSpPr>
        <p:sp>
          <p:nvSpPr>
            <p:cNvPr id="46" name="Freeform 46"/>
            <p:cNvSpPr/>
            <p:nvPr/>
          </p:nvSpPr>
          <p:spPr>
            <a:xfrm>
              <a:off x="0" y="0"/>
              <a:ext cx="7612421" cy="787415"/>
            </a:xfrm>
            <a:custGeom>
              <a:avLst/>
              <a:gdLst/>
              <a:ahLst/>
              <a:cxnLst/>
              <a:rect l="l" t="t" r="r" b="b"/>
              <a:pathLst>
                <a:path w="7612421" h="787415">
                  <a:moveTo>
                    <a:pt x="0" y="0"/>
                  </a:moveTo>
                  <a:lnTo>
                    <a:pt x="7612421" y="0"/>
                  </a:lnTo>
                  <a:lnTo>
                    <a:pt x="7612421" y="787415"/>
                  </a:lnTo>
                  <a:lnTo>
                    <a:pt x="0" y="787415"/>
                  </a:lnTo>
                  <a:close/>
                </a:path>
              </a:pathLst>
            </a:custGeom>
            <a:solidFill>
              <a:srgbClr val="004F6B"/>
            </a:solidFill>
          </p:spPr>
        </p:sp>
      </p:grpSp>
      <p:sp>
        <p:nvSpPr>
          <p:cNvPr id="47" name="TextBox 47"/>
          <p:cNvSpPr txBox="1"/>
          <p:nvPr/>
        </p:nvSpPr>
        <p:spPr>
          <a:xfrm>
            <a:off x="4550810" y="466725"/>
            <a:ext cx="13555226" cy="1104900"/>
          </a:xfrm>
          <a:prstGeom prst="rect">
            <a:avLst/>
          </a:prstGeom>
        </p:spPr>
        <p:txBody>
          <a:bodyPr lIns="0" tIns="0" rIns="0" bIns="0" rtlCol="0" anchor="t">
            <a:spAutoFit/>
          </a:bodyPr>
          <a:lstStyle/>
          <a:p>
            <a:pPr marL="522705" lvl="1" indent="-261353" algn="l">
              <a:lnSpc>
                <a:spcPts val="2905"/>
              </a:lnSpc>
              <a:spcBef>
                <a:spcPct val="0"/>
              </a:spcBef>
              <a:buFont typeface="Arial"/>
              <a:buChar char="•"/>
            </a:pPr>
            <a:r>
              <a:rPr lang="en-US" sz="2421" u="none" dirty="0">
                <a:solidFill>
                  <a:srgbClr val="FFFFFF"/>
                </a:solidFill>
                <a:latin typeface="Trebuchet MS 2 Bold"/>
              </a:rPr>
              <a:t>Disruptions to health and social care were an issue for most respondents, but they disproportionately affected the most vulnerable and those with the more severe disabilities.</a:t>
            </a:r>
          </a:p>
          <a:p>
            <a:pPr marL="522705" lvl="1" indent="-261353" algn="l">
              <a:lnSpc>
                <a:spcPts val="2905"/>
              </a:lnSpc>
              <a:spcBef>
                <a:spcPct val="0"/>
              </a:spcBef>
              <a:buFont typeface="Arial"/>
              <a:buChar char="•"/>
            </a:pPr>
            <a:r>
              <a:rPr lang="en-US" sz="2421" u="none" dirty="0">
                <a:solidFill>
                  <a:srgbClr val="FFFFFF"/>
                </a:solidFill>
                <a:latin typeface="Trebuchet MS 2 Bold"/>
              </a:rPr>
              <a:t>Young people with disabilities were at risk of social isolation.</a:t>
            </a:r>
          </a:p>
        </p:txBody>
      </p:sp>
      <p:sp>
        <p:nvSpPr>
          <p:cNvPr id="48" name="TextBox 48"/>
          <p:cNvSpPr txBox="1"/>
          <p:nvPr/>
        </p:nvSpPr>
        <p:spPr>
          <a:xfrm>
            <a:off x="109687" y="640121"/>
            <a:ext cx="3902830"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Impact of Covid</a:t>
            </a:r>
          </a:p>
        </p:txBody>
      </p:sp>
      <p:sp>
        <p:nvSpPr>
          <p:cNvPr id="49" name="TextBox 49"/>
          <p:cNvSpPr txBox="1"/>
          <p:nvPr/>
        </p:nvSpPr>
        <p:spPr>
          <a:xfrm>
            <a:off x="6972506" y="3044695"/>
            <a:ext cx="7026831" cy="476250"/>
          </a:xfrm>
          <a:prstGeom prst="rect">
            <a:avLst/>
          </a:prstGeom>
        </p:spPr>
        <p:txBody>
          <a:bodyPr lIns="0" tIns="0" rIns="0" bIns="0" rtlCol="0" anchor="t">
            <a:spAutoFit/>
          </a:bodyPr>
          <a:lstStyle/>
          <a:p>
            <a:pPr marL="668408" lvl="1" indent="-334204">
              <a:lnSpc>
                <a:spcPts val="3715"/>
              </a:lnSpc>
              <a:buFont typeface="Arial"/>
              <a:buChar char="•"/>
            </a:pPr>
            <a:r>
              <a:rPr lang="en-US" sz="3095">
                <a:solidFill>
                  <a:srgbClr val="05455F"/>
                </a:solidFill>
                <a:latin typeface="Trebuchet MS 2 Bold"/>
              </a:rPr>
              <a:t>people with learning disabilities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09061"/>
            <a:ext cx="4122204" cy="1056280"/>
            <a:chOff x="0" y="0"/>
            <a:chExt cx="2294798" cy="588023"/>
          </a:xfrm>
        </p:grpSpPr>
        <p:sp>
          <p:nvSpPr>
            <p:cNvPr id="3" name="Freeform 3"/>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pic>
        <p:nvPicPr>
          <p:cNvPr id="4" name="Picture 4"/>
          <p:cNvPicPr>
            <a:picLocks noChangeAspect="1"/>
          </p:cNvPicPr>
          <p:nvPr/>
        </p:nvPicPr>
        <p:blipFill rotWithShape="1">
          <a:blip r:embed="rId2"/>
          <a:srcRect l="7687" t="17061" r="-7687"/>
          <a:stretch/>
        </p:blipFill>
        <p:spPr>
          <a:xfrm>
            <a:off x="0" y="2322418"/>
            <a:ext cx="7024392" cy="3480305"/>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57402" y="5023094"/>
            <a:ext cx="677730" cy="564542"/>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58519" y="4290003"/>
            <a:ext cx="676613" cy="645320"/>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57402" y="3818269"/>
            <a:ext cx="677730" cy="434594"/>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738136" y="5150834"/>
            <a:ext cx="671285" cy="528892"/>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073779" y="4727420"/>
            <a:ext cx="335643" cy="335643"/>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738136" y="4846893"/>
            <a:ext cx="306968" cy="216170"/>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740156" y="4393798"/>
            <a:ext cx="333622" cy="333622"/>
          </a:xfrm>
          <a:prstGeom prst="rect">
            <a:avLst/>
          </a:prstGeom>
        </p:spPr>
      </p:pic>
      <p:pic>
        <p:nvPicPr>
          <p:cNvPr id="12" name="Picture 12"/>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143908" y="4295096"/>
            <a:ext cx="265513" cy="265513"/>
          </a:xfrm>
          <a:prstGeom prst="rect">
            <a:avLst/>
          </a:prstGeom>
        </p:spPr>
      </p:pic>
      <p:pic>
        <p:nvPicPr>
          <p:cNvPr id="13" name="Picture 13"/>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765475" y="4008912"/>
            <a:ext cx="390567" cy="392497"/>
          </a:xfrm>
          <a:prstGeom prst="rect">
            <a:avLst/>
          </a:prstGeom>
        </p:spPr>
      </p:pic>
      <p:pic>
        <p:nvPicPr>
          <p:cNvPr id="14" name="Picture 14"/>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2143908" y="3924244"/>
            <a:ext cx="222643" cy="222643"/>
          </a:xfrm>
          <a:prstGeom prst="rect">
            <a:avLst/>
          </a:prstGeom>
        </p:spPr>
      </p:pic>
      <p:pic>
        <p:nvPicPr>
          <p:cNvPr id="15"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2636580" y="4776569"/>
            <a:ext cx="911128" cy="903156"/>
          </a:xfrm>
          <a:prstGeom prst="rect">
            <a:avLst/>
          </a:prstGeom>
        </p:spPr>
      </p:pic>
      <p:pic>
        <p:nvPicPr>
          <p:cNvPr id="16" name="Picture 16"/>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3732125" y="4895241"/>
            <a:ext cx="730028" cy="807777"/>
          </a:xfrm>
          <a:prstGeom prst="rect">
            <a:avLst/>
          </a:prstGeom>
        </p:spPr>
      </p:pic>
      <p:pic>
        <p:nvPicPr>
          <p:cNvPr id="17" name="Picture 17"/>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p:blipFill>
        <p:spPr>
          <a:xfrm>
            <a:off x="4751369" y="4854940"/>
            <a:ext cx="626377" cy="843606"/>
          </a:xfrm>
          <a:prstGeom prst="rect">
            <a:avLst/>
          </a:prstGeom>
        </p:spPr>
      </p:pic>
      <p:grpSp>
        <p:nvGrpSpPr>
          <p:cNvPr id="18" name="Group 18"/>
          <p:cNvGrpSpPr/>
          <p:nvPr/>
        </p:nvGrpSpPr>
        <p:grpSpPr>
          <a:xfrm>
            <a:off x="436134" y="7239710"/>
            <a:ext cx="2872212" cy="1980680"/>
            <a:chOff x="0" y="0"/>
            <a:chExt cx="1611017" cy="1110959"/>
          </a:xfrm>
        </p:grpSpPr>
        <p:sp>
          <p:nvSpPr>
            <p:cNvPr id="19" name="Freeform 19"/>
            <p:cNvSpPr/>
            <p:nvPr/>
          </p:nvSpPr>
          <p:spPr>
            <a:xfrm>
              <a:off x="0" y="0"/>
              <a:ext cx="1611017" cy="1110959"/>
            </a:xfrm>
            <a:custGeom>
              <a:avLst/>
              <a:gdLst/>
              <a:ahLst/>
              <a:cxnLst/>
              <a:rect l="l" t="t" r="r" b="b"/>
              <a:pathLst>
                <a:path w="1611017" h="1110959">
                  <a:moveTo>
                    <a:pt x="1486557" y="1110959"/>
                  </a:moveTo>
                  <a:lnTo>
                    <a:pt x="124460" y="1110959"/>
                  </a:lnTo>
                  <a:cubicBezTo>
                    <a:pt x="55880" y="1110959"/>
                    <a:pt x="0" y="1055079"/>
                    <a:pt x="0" y="986499"/>
                  </a:cubicBezTo>
                  <a:lnTo>
                    <a:pt x="0" y="124460"/>
                  </a:lnTo>
                  <a:cubicBezTo>
                    <a:pt x="0" y="55880"/>
                    <a:pt x="55880" y="0"/>
                    <a:pt x="124460" y="0"/>
                  </a:cubicBezTo>
                  <a:lnTo>
                    <a:pt x="1486557" y="0"/>
                  </a:lnTo>
                  <a:cubicBezTo>
                    <a:pt x="1555137" y="0"/>
                    <a:pt x="1611017" y="55880"/>
                    <a:pt x="1611017" y="124460"/>
                  </a:cubicBezTo>
                  <a:lnTo>
                    <a:pt x="1611017" y="986499"/>
                  </a:lnTo>
                  <a:cubicBezTo>
                    <a:pt x="1611017" y="1055079"/>
                    <a:pt x="1555137" y="1110959"/>
                    <a:pt x="1486557" y="1110959"/>
                  </a:cubicBezTo>
                  <a:close/>
                </a:path>
              </a:pathLst>
            </a:custGeom>
            <a:solidFill>
              <a:srgbClr val="004F6B"/>
            </a:solidFill>
          </p:spPr>
        </p:sp>
      </p:grpSp>
      <p:grpSp>
        <p:nvGrpSpPr>
          <p:cNvPr id="20" name="Group 20"/>
          <p:cNvGrpSpPr/>
          <p:nvPr/>
        </p:nvGrpSpPr>
        <p:grpSpPr>
          <a:xfrm>
            <a:off x="622760" y="7363416"/>
            <a:ext cx="2343721" cy="1764791"/>
            <a:chOff x="0" y="0"/>
            <a:chExt cx="1314588" cy="989867"/>
          </a:xfrm>
        </p:grpSpPr>
        <p:sp>
          <p:nvSpPr>
            <p:cNvPr id="21" name="Freeform 21"/>
            <p:cNvSpPr/>
            <p:nvPr/>
          </p:nvSpPr>
          <p:spPr>
            <a:xfrm>
              <a:off x="0" y="0"/>
              <a:ext cx="1314588" cy="989867"/>
            </a:xfrm>
            <a:custGeom>
              <a:avLst/>
              <a:gdLst/>
              <a:ahLst/>
              <a:cxnLst/>
              <a:rect l="l" t="t" r="r" b="b"/>
              <a:pathLst>
                <a:path w="1314588" h="989867">
                  <a:moveTo>
                    <a:pt x="1190127" y="989867"/>
                  </a:moveTo>
                  <a:lnTo>
                    <a:pt x="124460" y="989867"/>
                  </a:lnTo>
                  <a:cubicBezTo>
                    <a:pt x="55880" y="989867"/>
                    <a:pt x="0" y="933987"/>
                    <a:pt x="0" y="865407"/>
                  </a:cubicBezTo>
                  <a:lnTo>
                    <a:pt x="0" y="124460"/>
                  </a:lnTo>
                  <a:cubicBezTo>
                    <a:pt x="0" y="55880"/>
                    <a:pt x="55880" y="0"/>
                    <a:pt x="124460" y="0"/>
                  </a:cubicBezTo>
                  <a:lnTo>
                    <a:pt x="1190128" y="0"/>
                  </a:lnTo>
                  <a:cubicBezTo>
                    <a:pt x="1258708" y="0"/>
                    <a:pt x="1314588" y="55880"/>
                    <a:pt x="1314588" y="124460"/>
                  </a:cubicBezTo>
                  <a:lnTo>
                    <a:pt x="1314588" y="865407"/>
                  </a:lnTo>
                  <a:cubicBezTo>
                    <a:pt x="1314588" y="933987"/>
                    <a:pt x="1258708" y="989867"/>
                    <a:pt x="1190128" y="989867"/>
                  </a:cubicBezTo>
                  <a:close/>
                </a:path>
              </a:pathLst>
            </a:custGeom>
            <a:solidFill>
              <a:srgbClr val="FFFFFF"/>
            </a:solidFill>
          </p:spPr>
        </p:sp>
      </p:grpSp>
      <p:grpSp>
        <p:nvGrpSpPr>
          <p:cNvPr id="22" name="Group 22"/>
          <p:cNvGrpSpPr/>
          <p:nvPr/>
        </p:nvGrpSpPr>
        <p:grpSpPr>
          <a:xfrm>
            <a:off x="3610009" y="7239710"/>
            <a:ext cx="2872212" cy="1980680"/>
            <a:chOff x="0" y="0"/>
            <a:chExt cx="1611017" cy="1110959"/>
          </a:xfrm>
        </p:grpSpPr>
        <p:sp>
          <p:nvSpPr>
            <p:cNvPr id="23" name="Freeform 23"/>
            <p:cNvSpPr/>
            <p:nvPr/>
          </p:nvSpPr>
          <p:spPr>
            <a:xfrm>
              <a:off x="0" y="0"/>
              <a:ext cx="1611017" cy="1110959"/>
            </a:xfrm>
            <a:custGeom>
              <a:avLst/>
              <a:gdLst/>
              <a:ahLst/>
              <a:cxnLst/>
              <a:rect l="l" t="t" r="r" b="b"/>
              <a:pathLst>
                <a:path w="1611017" h="1110959">
                  <a:moveTo>
                    <a:pt x="1486557" y="1110959"/>
                  </a:moveTo>
                  <a:lnTo>
                    <a:pt x="124460" y="1110959"/>
                  </a:lnTo>
                  <a:cubicBezTo>
                    <a:pt x="55880" y="1110959"/>
                    <a:pt x="0" y="1055079"/>
                    <a:pt x="0" y="986499"/>
                  </a:cubicBezTo>
                  <a:lnTo>
                    <a:pt x="0" y="124460"/>
                  </a:lnTo>
                  <a:cubicBezTo>
                    <a:pt x="0" y="55880"/>
                    <a:pt x="55880" y="0"/>
                    <a:pt x="124460" y="0"/>
                  </a:cubicBezTo>
                  <a:lnTo>
                    <a:pt x="1486557" y="0"/>
                  </a:lnTo>
                  <a:cubicBezTo>
                    <a:pt x="1555137" y="0"/>
                    <a:pt x="1611017" y="55880"/>
                    <a:pt x="1611017" y="124460"/>
                  </a:cubicBezTo>
                  <a:lnTo>
                    <a:pt x="1611017" y="986499"/>
                  </a:lnTo>
                  <a:cubicBezTo>
                    <a:pt x="1611017" y="1055079"/>
                    <a:pt x="1555137" y="1110959"/>
                    <a:pt x="1486557" y="1110959"/>
                  </a:cubicBezTo>
                  <a:close/>
                </a:path>
              </a:pathLst>
            </a:custGeom>
            <a:solidFill>
              <a:srgbClr val="004F6B"/>
            </a:solidFill>
          </p:spPr>
        </p:sp>
      </p:grpSp>
      <p:grpSp>
        <p:nvGrpSpPr>
          <p:cNvPr id="24" name="Group 24"/>
          <p:cNvGrpSpPr/>
          <p:nvPr/>
        </p:nvGrpSpPr>
        <p:grpSpPr>
          <a:xfrm>
            <a:off x="3650787" y="7403457"/>
            <a:ext cx="2768607" cy="1664672"/>
            <a:chOff x="0" y="0"/>
            <a:chExt cx="1533121" cy="921815"/>
          </a:xfrm>
        </p:grpSpPr>
        <p:sp>
          <p:nvSpPr>
            <p:cNvPr id="25" name="Freeform 25"/>
            <p:cNvSpPr/>
            <p:nvPr/>
          </p:nvSpPr>
          <p:spPr>
            <a:xfrm>
              <a:off x="0" y="0"/>
              <a:ext cx="1533121" cy="921815"/>
            </a:xfrm>
            <a:custGeom>
              <a:avLst/>
              <a:gdLst/>
              <a:ahLst/>
              <a:cxnLst/>
              <a:rect l="l" t="t" r="r" b="b"/>
              <a:pathLst>
                <a:path w="1533121" h="921815">
                  <a:moveTo>
                    <a:pt x="1408661" y="921815"/>
                  </a:moveTo>
                  <a:lnTo>
                    <a:pt x="124460" y="921815"/>
                  </a:lnTo>
                  <a:cubicBezTo>
                    <a:pt x="55880" y="921815"/>
                    <a:pt x="0" y="865935"/>
                    <a:pt x="0" y="797355"/>
                  </a:cubicBezTo>
                  <a:lnTo>
                    <a:pt x="0" y="124460"/>
                  </a:lnTo>
                  <a:cubicBezTo>
                    <a:pt x="0" y="55880"/>
                    <a:pt x="55880" y="0"/>
                    <a:pt x="124460" y="0"/>
                  </a:cubicBezTo>
                  <a:lnTo>
                    <a:pt x="1408661" y="0"/>
                  </a:lnTo>
                  <a:cubicBezTo>
                    <a:pt x="1477241" y="0"/>
                    <a:pt x="1533121" y="55880"/>
                    <a:pt x="1533121" y="124460"/>
                  </a:cubicBezTo>
                  <a:lnTo>
                    <a:pt x="1533121" y="797355"/>
                  </a:lnTo>
                  <a:cubicBezTo>
                    <a:pt x="1533121" y="865935"/>
                    <a:pt x="1477241" y="921815"/>
                    <a:pt x="1408661" y="921815"/>
                  </a:cubicBezTo>
                  <a:close/>
                </a:path>
              </a:pathLst>
            </a:custGeom>
            <a:solidFill>
              <a:srgbClr val="FFFFFF"/>
            </a:solidFill>
          </p:spPr>
        </p:sp>
      </p:grpSp>
      <p:grpSp>
        <p:nvGrpSpPr>
          <p:cNvPr id="26" name="Group 26"/>
          <p:cNvGrpSpPr/>
          <p:nvPr/>
        </p:nvGrpSpPr>
        <p:grpSpPr>
          <a:xfrm>
            <a:off x="3041652" y="8429025"/>
            <a:ext cx="220635" cy="220635"/>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8" name="Group 28"/>
          <p:cNvGrpSpPr/>
          <p:nvPr/>
        </p:nvGrpSpPr>
        <p:grpSpPr>
          <a:xfrm>
            <a:off x="3041652" y="8057955"/>
            <a:ext cx="220635" cy="220635"/>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30" name="Group 30"/>
          <p:cNvGrpSpPr/>
          <p:nvPr/>
        </p:nvGrpSpPr>
        <p:grpSpPr>
          <a:xfrm>
            <a:off x="3041652" y="7684369"/>
            <a:ext cx="220635" cy="220635"/>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32" name="AutoShape 32"/>
          <p:cNvSpPr/>
          <p:nvPr/>
        </p:nvSpPr>
        <p:spPr>
          <a:xfrm rot="-2068384">
            <a:off x="1698255" y="7115856"/>
            <a:ext cx="543438" cy="0"/>
          </a:xfrm>
          <a:prstGeom prst="line">
            <a:avLst/>
          </a:prstGeom>
          <a:ln w="104775" cap="rnd">
            <a:solidFill>
              <a:srgbClr val="004F6B"/>
            </a:solidFill>
            <a:prstDash val="solid"/>
            <a:headEnd type="none" w="sm" len="sm"/>
            <a:tailEnd type="none" w="sm" len="sm"/>
          </a:ln>
        </p:spPr>
      </p:sp>
      <p:sp>
        <p:nvSpPr>
          <p:cNvPr id="33" name="AutoShape 33"/>
          <p:cNvSpPr/>
          <p:nvPr/>
        </p:nvSpPr>
        <p:spPr>
          <a:xfrm rot="-8212746">
            <a:off x="1323109" y="7096925"/>
            <a:ext cx="502002" cy="0"/>
          </a:xfrm>
          <a:prstGeom prst="line">
            <a:avLst/>
          </a:prstGeom>
          <a:ln w="104775" cap="rnd">
            <a:solidFill>
              <a:srgbClr val="004F6B"/>
            </a:solidFill>
            <a:prstDash val="solid"/>
            <a:headEnd type="none" w="sm" len="sm"/>
            <a:tailEnd type="none" w="sm" len="sm"/>
          </a:ln>
        </p:spPr>
      </p:sp>
      <p:pic>
        <p:nvPicPr>
          <p:cNvPr id="34" name="Picture 34"/>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p:blipFill>
        <p:spPr>
          <a:xfrm>
            <a:off x="1620437" y="8033413"/>
            <a:ext cx="1142662" cy="357082"/>
          </a:xfrm>
          <a:prstGeom prst="rect">
            <a:avLst/>
          </a:prstGeom>
        </p:spPr>
      </p:pic>
      <p:grpSp>
        <p:nvGrpSpPr>
          <p:cNvPr id="35" name="Group 35"/>
          <p:cNvGrpSpPr/>
          <p:nvPr/>
        </p:nvGrpSpPr>
        <p:grpSpPr>
          <a:xfrm>
            <a:off x="4987651" y="7273429"/>
            <a:ext cx="116929" cy="116929"/>
            <a:chOff x="0" y="0"/>
            <a:chExt cx="6350000" cy="6350000"/>
          </a:xfrm>
        </p:grpSpPr>
        <p:sp>
          <p:nvSpPr>
            <p:cNvPr id="36" name="Freeform 3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37" name="Group 37"/>
          <p:cNvGrpSpPr/>
          <p:nvPr/>
        </p:nvGrpSpPr>
        <p:grpSpPr>
          <a:xfrm>
            <a:off x="4920138" y="9110680"/>
            <a:ext cx="265178" cy="55297"/>
            <a:chOff x="0" y="0"/>
            <a:chExt cx="3166946" cy="660400"/>
          </a:xfrm>
        </p:grpSpPr>
        <p:sp>
          <p:nvSpPr>
            <p:cNvPr id="38" name="Freeform 38"/>
            <p:cNvSpPr/>
            <p:nvPr/>
          </p:nvSpPr>
          <p:spPr>
            <a:xfrm>
              <a:off x="0" y="0"/>
              <a:ext cx="3166946" cy="660400"/>
            </a:xfrm>
            <a:custGeom>
              <a:avLst/>
              <a:gdLst/>
              <a:ahLst/>
              <a:cxnLst/>
              <a:rect l="l" t="t" r="r" b="b"/>
              <a:pathLst>
                <a:path w="3166946" h="660400">
                  <a:moveTo>
                    <a:pt x="3042486" y="660400"/>
                  </a:moveTo>
                  <a:lnTo>
                    <a:pt x="124460" y="660400"/>
                  </a:lnTo>
                  <a:cubicBezTo>
                    <a:pt x="55880" y="660400"/>
                    <a:pt x="0" y="604520"/>
                    <a:pt x="0" y="535940"/>
                  </a:cubicBezTo>
                  <a:lnTo>
                    <a:pt x="0" y="124460"/>
                  </a:lnTo>
                  <a:cubicBezTo>
                    <a:pt x="0" y="55880"/>
                    <a:pt x="55880" y="0"/>
                    <a:pt x="124460" y="0"/>
                  </a:cubicBezTo>
                  <a:lnTo>
                    <a:pt x="3042486" y="0"/>
                  </a:lnTo>
                  <a:cubicBezTo>
                    <a:pt x="3111066" y="0"/>
                    <a:pt x="3166946" y="55880"/>
                    <a:pt x="3166946" y="124460"/>
                  </a:cubicBezTo>
                  <a:lnTo>
                    <a:pt x="3166946" y="535940"/>
                  </a:lnTo>
                  <a:cubicBezTo>
                    <a:pt x="3166946" y="604520"/>
                    <a:pt x="3111066" y="660400"/>
                    <a:pt x="3042486" y="660400"/>
                  </a:cubicBezTo>
                  <a:close/>
                </a:path>
              </a:pathLst>
            </a:custGeom>
            <a:solidFill>
              <a:srgbClr val="FFFFFF"/>
            </a:solidFill>
          </p:spPr>
        </p:sp>
      </p:grpSp>
      <p:pic>
        <p:nvPicPr>
          <p:cNvPr id="39" name="Picture 39"/>
          <p:cNvPicPr>
            <a:picLocks noChangeAspect="1"/>
          </p:cNvPicPr>
          <p:nvPr/>
        </p:nvPicPr>
        <p:blipFill>
          <a:blip r:embed="rId31"/>
          <a:srcRect l="23055" t="12953" r="22434" b="5143"/>
          <a:stretch>
            <a:fillRect/>
          </a:stretch>
        </p:blipFill>
        <p:spPr>
          <a:xfrm>
            <a:off x="709173" y="7631737"/>
            <a:ext cx="2183948" cy="1434056"/>
          </a:xfrm>
          <a:prstGeom prst="rect">
            <a:avLst/>
          </a:prstGeom>
        </p:spPr>
      </p:pic>
      <p:pic>
        <p:nvPicPr>
          <p:cNvPr id="40" name="Picture 40"/>
          <p:cNvPicPr>
            <a:picLocks noChangeAspect="1"/>
          </p:cNvPicPr>
          <p:nvPr/>
        </p:nvPicPr>
        <p:blipFill>
          <a:blip r:embed="rId32"/>
          <a:srcRect l="17197" t="15815" r="12551"/>
          <a:stretch>
            <a:fillRect/>
          </a:stretch>
        </p:blipFill>
        <p:spPr>
          <a:xfrm>
            <a:off x="3866535" y="7849076"/>
            <a:ext cx="2298604" cy="1216716"/>
          </a:xfrm>
          <a:prstGeom prst="rect">
            <a:avLst/>
          </a:prstGeom>
        </p:spPr>
      </p:pic>
      <p:pic>
        <p:nvPicPr>
          <p:cNvPr id="41" name="Picture 41"/>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p:blipFill>
        <p:spPr>
          <a:xfrm>
            <a:off x="6054856" y="7517013"/>
            <a:ext cx="220567" cy="167355"/>
          </a:xfrm>
          <a:prstGeom prst="rect">
            <a:avLst/>
          </a:prstGeom>
        </p:spPr>
      </p:pic>
      <p:sp>
        <p:nvSpPr>
          <p:cNvPr id="42" name="TextBox 42"/>
          <p:cNvSpPr txBox="1"/>
          <p:nvPr/>
        </p:nvSpPr>
        <p:spPr>
          <a:xfrm>
            <a:off x="5518081" y="8162501"/>
            <a:ext cx="504882" cy="372285"/>
          </a:xfrm>
          <a:prstGeom prst="rect">
            <a:avLst/>
          </a:prstGeom>
        </p:spPr>
        <p:txBody>
          <a:bodyPr lIns="0" tIns="0" rIns="0" bIns="0" rtlCol="0" anchor="t">
            <a:spAutoFit/>
          </a:bodyPr>
          <a:lstStyle/>
          <a:p>
            <a:pPr algn="ctr">
              <a:lnSpc>
                <a:spcPts val="2999"/>
              </a:lnSpc>
            </a:pPr>
            <a:r>
              <a:rPr lang="en-US" sz="2142">
                <a:solidFill>
                  <a:srgbClr val="FFFFFF"/>
                </a:solidFill>
                <a:latin typeface="Trebuchet MS 1 Bold"/>
              </a:rPr>
              <a:t>33%</a:t>
            </a:r>
          </a:p>
        </p:txBody>
      </p:sp>
      <p:pic>
        <p:nvPicPr>
          <p:cNvPr id="43" name="Picture 43"/>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a:fillRect/>
          </a:stretch>
        </p:blipFill>
        <p:spPr>
          <a:xfrm rot="-1632668">
            <a:off x="5902781" y="7786264"/>
            <a:ext cx="370724" cy="494298"/>
          </a:xfrm>
          <a:prstGeom prst="rect">
            <a:avLst/>
          </a:prstGeom>
        </p:spPr>
      </p:pic>
      <p:grpSp>
        <p:nvGrpSpPr>
          <p:cNvPr id="44" name="Group 44"/>
          <p:cNvGrpSpPr/>
          <p:nvPr/>
        </p:nvGrpSpPr>
        <p:grpSpPr>
          <a:xfrm>
            <a:off x="6901492" y="3497394"/>
            <a:ext cx="11145831" cy="2348496"/>
            <a:chOff x="0" y="0"/>
            <a:chExt cx="8955850" cy="1887053"/>
          </a:xfrm>
        </p:grpSpPr>
        <p:sp>
          <p:nvSpPr>
            <p:cNvPr id="45" name="Freeform 45"/>
            <p:cNvSpPr/>
            <p:nvPr/>
          </p:nvSpPr>
          <p:spPr>
            <a:xfrm>
              <a:off x="0" y="0"/>
              <a:ext cx="8955850" cy="1887053"/>
            </a:xfrm>
            <a:custGeom>
              <a:avLst/>
              <a:gdLst/>
              <a:ahLst/>
              <a:cxnLst/>
              <a:rect l="l" t="t" r="r" b="b"/>
              <a:pathLst>
                <a:path w="8955850" h="1887053">
                  <a:moveTo>
                    <a:pt x="8831390" y="1887053"/>
                  </a:moveTo>
                  <a:lnTo>
                    <a:pt x="124460" y="1887053"/>
                  </a:lnTo>
                  <a:cubicBezTo>
                    <a:pt x="55880" y="1887053"/>
                    <a:pt x="0" y="1831173"/>
                    <a:pt x="0" y="1762593"/>
                  </a:cubicBezTo>
                  <a:lnTo>
                    <a:pt x="0" y="124460"/>
                  </a:lnTo>
                  <a:cubicBezTo>
                    <a:pt x="0" y="55880"/>
                    <a:pt x="55880" y="0"/>
                    <a:pt x="124460" y="0"/>
                  </a:cubicBezTo>
                  <a:lnTo>
                    <a:pt x="8831390" y="0"/>
                  </a:lnTo>
                  <a:cubicBezTo>
                    <a:pt x="8899970" y="0"/>
                    <a:pt x="8955850" y="55880"/>
                    <a:pt x="8955850" y="124460"/>
                  </a:cubicBezTo>
                  <a:lnTo>
                    <a:pt x="8955850" y="1762593"/>
                  </a:lnTo>
                  <a:cubicBezTo>
                    <a:pt x="8955850" y="1831173"/>
                    <a:pt x="8899970" y="1887053"/>
                    <a:pt x="8831390" y="1887053"/>
                  </a:cubicBezTo>
                  <a:close/>
                </a:path>
              </a:pathLst>
            </a:custGeom>
            <a:solidFill>
              <a:srgbClr val="004F6B">
                <a:alpha val="13725"/>
              </a:srgbClr>
            </a:solidFill>
          </p:spPr>
        </p:sp>
      </p:grpSp>
      <p:pic>
        <p:nvPicPr>
          <p:cNvPr id="46" name="Picture 46"/>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a:fillRect/>
          </a:stretch>
        </p:blipFill>
        <p:spPr>
          <a:xfrm>
            <a:off x="13242958" y="4790814"/>
            <a:ext cx="539003" cy="408969"/>
          </a:xfrm>
          <a:prstGeom prst="rect">
            <a:avLst/>
          </a:prstGeom>
        </p:spPr>
      </p:pic>
      <p:pic>
        <p:nvPicPr>
          <p:cNvPr id="47" name="Picture 47"/>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rcRect/>
          <a:stretch>
            <a:fillRect/>
          </a:stretch>
        </p:blipFill>
        <p:spPr>
          <a:xfrm>
            <a:off x="13153197" y="4635002"/>
            <a:ext cx="718527" cy="718527"/>
          </a:xfrm>
          <a:prstGeom prst="rect">
            <a:avLst/>
          </a:prstGeom>
        </p:spPr>
      </p:pic>
      <p:grpSp>
        <p:nvGrpSpPr>
          <p:cNvPr id="48" name="Group 48"/>
          <p:cNvGrpSpPr/>
          <p:nvPr/>
        </p:nvGrpSpPr>
        <p:grpSpPr>
          <a:xfrm>
            <a:off x="6924754" y="6083891"/>
            <a:ext cx="5302063" cy="3408863"/>
            <a:chOff x="0" y="0"/>
            <a:chExt cx="4260290" cy="2739074"/>
          </a:xfrm>
        </p:grpSpPr>
        <p:sp>
          <p:nvSpPr>
            <p:cNvPr id="49" name="Freeform 49"/>
            <p:cNvSpPr/>
            <p:nvPr/>
          </p:nvSpPr>
          <p:spPr>
            <a:xfrm>
              <a:off x="0" y="0"/>
              <a:ext cx="4260290" cy="2739074"/>
            </a:xfrm>
            <a:custGeom>
              <a:avLst/>
              <a:gdLst/>
              <a:ahLst/>
              <a:cxnLst/>
              <a:rect l="l" t="t" r="r" b="b"/>
              <a:pathLst>
                <a:path w="4260290" h="2739074">
                  <a:moveTo>
                    <a:pt x="4135830" y="2739074"/>
                  </a:moveTo>
                  <a:lnTo>
                    <a:pt x="124460" y="2739074"/>
                  </a:lnTo>
                  <a:cubicBezTo>
                    <a:pt x="55880" y="2739074"/>
                    <a:pt x="0" y="2683194"/>
                    <a:pt x="0" y="2614614"/>
                  </a:cubicBezTo>
                  <a:lnTo>
                    <a:pt x="0" y="124460"/>
                  </a:lnTo>
                  <a:cubicBezTo>
                    <a:pt x="0" y="55880"/>
                    <a:pt x="55880" y="0"/>
                    <a:pt x="124460" y="0"/>
                  </a:cubicBezTo>
                  <a:lnTo>
                    <a:pt x="4135830" y="0"/>
                  </a:lnTo>
                  <a:cubicBezTo>
                    <a:pt x="4204410" y="0"/>
                    <a:pt x="4260290" y="55880"/>
                    <a:pt x="4260290" y="124460"/>
                  </a:cubicBezTo>
                  <a:lnTo>
                    <a:pt x="4260290" y="2614614"/>
                  </a:lnTo>
                  <a:cubicBezTo>
                    <a:pt x="4260290" y="2683195"/>
                    <a:pt x="4204410" y="2739074"/>
                    <a:pt x="4135830" y="2739074"/>
                  </a:cubicBezTo>
                  <a:close/>
                </a:path>
              </a:pathLst>
            </a:custGeom>
            <a:solidFill>
              <a:srgbClr val="004F6B">
                <a:alpha val="13725"/>
              </a:srgbClr>
            </a:solidFill>
          </p:spPr>
        </p:sp>
      </p:grpSp>
      <p:sp>
        <p:nvSpPr>
          <p:cNvPr id="50" name="TextBox 50"/>
          <p:cNvSpPr txBox="1"/>
          <p:nvPr/>
        </p:nvSpPr>
        <p:spPr>
          <a:xfrm>
            <a:off x="7057031" y="6237320"/>
            <a:ext cx="5454710" cy="448348"/>
          </a:xfrm>
          <a:prstGeom prst="rect">
            <a:avLst/>
          </a:prstGeom>
        </p:spPr>
        <p:txBody>
          <a:bodyPr lIns="0" tIns="0" rIns="0" bIns="0" rtlCol="0" anchor="t">
            <a:spAutoFit/>
          </a:bodyPr>
          <a:lstStyle/>
          <a:p>
            <a:pPr>
              <a:lnSpc>
                <a:spcPts val="3637"/>
              </a:lnSpc>
            </a:pPr>
            <a:r>
              <a:rPr lang="en-US" sz="2598">
                <a:solidFill>
                  <a:srgbClr val="84BD00"/>
                </a:solidFill>
                <a:latin typeface="Trebuchet MS 1 Bold"/>
              </a:rPr>
              <a:t>Most likely to use online sources</a:t>
            </a:r>
          </a:p>
        </p:txBody>
      </p:sp>
      <p:grpSp>
        <p:nvGrpSpPr>
          <p:cNvPr id="51" name="Group 51"/>
          <p:cNvGrpSpPr/>
          <p:nvPr/>
        </p:nvGrpSpPr>
        <p:grpSpPr>
          <a:xfrm>
            <a:off x="12390375" y="6120743"/>
            <a:ext cx="5612305" cy="3372010"/>
            <a:chOff x="0" y="0"/>
            <a:chExt cx="4301419" cy="2584398"/>
          </a:xfrm>
        </p:grpSpPr>
        <p:sp>
          <p:nvSpPr>
            <p:cNvPr id="52" name="Freeform 52"/>
            <p:cNvSpPr/>
            <p:nvPr/>
          </p:nvSpPr>
          <p:spPr>
            <a:xfrm>
              <a:off x="0" y="0"/>
              <a:ext cx="4301420" cy="2584398"/>
            </a:xfrm>
            <a:custGeom>
              <a:avLst/>
              <a:gdLst/>
              <a:ahLst/>
              <a:cxnLst/>
              <a:rect l="l" t="t" r="r" b="b"/>
              <a:pathLst>
                <a:path w="4301420" h="2584398">
                  <a:moveTo>
                    <a:pt x="4176959" y="2584398"/>
                  </a:moveTo>
                  <a:lnTo>
                    <a:pt x="124460" y="2584398"/>
                  </a:lnTo>
                  <a:cubicBezTo>
                    <a:pt x="55880" y="2584398"/>
                    <a:pt x="0" y="2528518"/>
                    <a:pt x="0" y="2459938"/>
                  </a:cubicBezTo>
                  <a:lnTo>
                    <a:pt x="0" y="124460"/>
                  </a:lnTo>
                  <a:cubicBezTo>
                    <a:pt x="0" y="55880"/>
                    <a:pt x="55880" y="0"/>
                    <a:pt x="124460" y="0"/>
                  </a:cubicBezTo>
                  <a:lnTo>
                    <a:pt x="4176959" y="0"/>
                  </a:lnTo>
                  <a:cubicBezTo>
                    <a:pt x="4245539" y="0"/>
                    <a:pt x="4301420" y="55880"/>
                    <a:pt x="4301420" y="124460"/>
                  </a:cubicBezTo>
                  <a:lnTo>
                    <a:pt x="4301420" y="2459938"/>
                  </a:lnTo>
                  <a:cubicBezTo>
                    <a:pt x="4301420" y="2528518"/>
                    <a:pt x="4245539" y="2584398"/>
                    <a:pt x="4176959" y="2584398"/>
                  </a:cubicBezTo>
                  <a:close/>
                </a:path>
              </a:pathLst>
            </a:custGeom>
            <a:solidFill>
              <a:srgbClr val="004F6B">
                <a:alpha val="13725"/>
              </a:srgbClr>
            </a:solidFill>
          </p:spPr>
        </p:sp>
      </p:grpSp>
      <p:sp>
        <p:nvSpPr>
          <p:cNvPr id="53" name="TextBox 53"/>
          <p:cNvSpPr txBox="1"/>
          <p:nvPr/>
        </p:nvSpPr>
        <p:spPr>
          <a:xfrm>
            <a:off x="12056129" y="3839361"/>
            <a:ext cx="2194134" cy="352472"/>
          </a:xfrm>
          <a:prstGeom prst="rect">
            <a:avLst/>
          </a:prstGeom>
        </p:spPr>
        <p:txBody>
          <a:bodyPr lIns="0" tIns="0" rIns="0" bIns="0" rtlCol="0" anchor="t">
            <a:spAutoFit/>
          </a:bodyPr>
          <a:lstStyle/>
          <a:p>
            <a:pPr>
              <a:lnSpc>
                <a:spcPts val="2526"/>
              </a:lnSpc>
            </a:pPr>
            <a:r>
              <a:rPr lang="en-US" sz="2526">
                <a:solidFill>
                  <a:srgbClr val="004F6B"/>
                </a:solidFill>
                <a:latin typeface="Trebuchet MS 1 Bold"/>
              </a:rPr>
              <a:t>Sight impaired</a:t>
            </a:r>
          </a:p>
        </p:txBody>
      </p:sp>
      <p:pic>
        <p:nvPicPr>
          <p:cNvPr id="54" name="Picture 54"/>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rcRect/>
          <a:stretch>
            <a:fillRect/>
          </a:stretch>
        </p:blipFill>
        <p:spPr>
          <a:xfrm>
            <a:off x="6984164" y="3573644"/>
            <a:ext cx="582237" cy="793508"/>
          </a:xfrm>
          <a:prstGeom prst="rect">
            <a:avLst/>
          </a:prstGeom>
        </p:spPr>
      </p:pic>
      <p:pic>
        <p:nvPicPr>
          <p:cNvPr id="55" name="Picture 55"/>
          <p:cNvPicPr>
            <a:picLocks noChangeAspect="1"/>
          </p:cNvPicPr>
          <p:nvPr/>
        </p:nvPicPr>
        <p:blipFill>
          <a:blip r:embed="rId43" cstate="print">
            <a:extLst>
              <a:ext uri="{28A0092B-C50C-407E-A947-70E740481C1C}">
                <a14:useLocalDpi xmlns:a14="http://schemas.microsoft.com/office/drawing/2010/main" val="0"/>
              </a:ext>
              <a:ext uri="{96DAC541-7B7A-43D3-8B79-37D633B846F1}">
                <asvg:svgBlip xmlns:asvg="http://schemas.microsoft.com/office/drawing/2016/SVG/main" r:embed="rId44"/>
              </a:ext>
            </a:extLst>
          </a:blip>
          <a:srcRect r="16052" b="31194"/>
          <a:stretch>
            <a:fillRect/>
          </a:stretch>
        </p:blipFill>
        <p:spPr>
          <a:xfrm>
            <a:off x="6924754" y="4486214"/>
            <a:ext cx="732982" cy="1101422"/>
          </a:xfrm>
          <a:prstGeom prst="rect">
            <a:avLst/>
          </a:prstGeom>
        </p:spPr>
      </p:pic>
      <p:pic>
        <p:nvPicPr>
          <p:cNvPr id="56" name="Picture 56"/>
          <p:cNvPicPr>
            <a:picLocks noChangeAspect="1"/>
          </p:cNvPicPr>
          <p:nvPr/>
        </p:nvPicPr>
        <p:blipFill>
          <a:blip r:embed="rId45"/>
          <a:srcRect/>
          <a:stretch>
            <a:fillRect/>
          </a:stretch>
        </p:blipFill>
        <p:spPr>
          <a:xfrm>
            <a:off x="10997515" y="3353030"/>
            <a:ext cx="1389283" cy="1389283"/>
          </a:xfrm>
          <a:prstGeom prst="rect">
            <a:avLst/>
          </a:prstGeom>
        </p:spPr>
      </p:pic>
      <p:pic>
        <p:nvPicPr>
          <p:cNvPr id="57" name="Picture 57"/>
          <p:cNvPicPr>
            <a:picLocks noChangeAspect="1"/>
          </p:cNvPicPr>
          <p:nvPr/>
        </p:nvPicPr>
        <p:blipFill>
          <a:blip r:embed="rId46" cstate="print">
            <a:extLst>
              <a:ext uri="{28A0092B-C50C-407E-A947-70E740481C1C}">
                <a14:useLocalDpi xmlns:a14="http://schemas.microsoft.com/office/drawing/2010/main" val="0"/>
              </a:ext>
              <a:ext uri="{96DAC541-7B7A-43D3-8B79-37D633B846F1}">
                <asvg:svgBlip xmlns:asvg="http://schemas.microsoft.com/office/drawing/2016/SVG/main" r:embed="rId47"/>
              </a:ext>
            </a:extLst>
          </a:blip>
          <a:srcRect/>
          <a:stretch>
            <a:fillRect/>
          </a:stretch>
        </p:blipFill>
        <p:spPr>
          <a:xfrm>
            <a:off x="14903612" y="3571895"/>
            <a:ext cx="457962" cy="1006511"/>
          </a:xfrm>
          <a:prstGeom prst="rect">
            <a:avLst/>
          </a:prstGeom>
        </p:spPr>
      </p:pic>
      <p:grpSp>
        <p:nvGrpSpPr>
          <p:cNvPr id="58" name="Group 58"/>
          <p:cNvGrpSpPr/>
          <p:nvPr/>
        </p:nvGrpSpPr>
        <p:grpSpPr>
          <a:xfrm>
            <a:off x="2630041" y="2322418"/>
            <a:ext cx="3050768" cy="1005139"/>
            <a:chOff x="0" y="0"/>
            <a:chExt cx="1031988" cy="340010"/>
          </a:xfrm>
        </p:grpSpPr>
        <p:sp>
          <p:nvSpPr>
            <p:cNvPr id="59" name="Freeform 59"/>
            <p:cNvSpPr/>
            <p:nvPr/>
          </p:nvSpPr>
          <p:spPr>
            <a:xfrm>
              <a:off x="0" y="0"/>
              <a:ext cx="1031988" cy="340010"/>
            </a:xfrm>
            <a:custGeom>
              <a:avLst/>
              <a:gdLst/>
              <a:ahLst/>
              <a:cxnLst/>
              <a:rect l="l" t="t" r="r" b="b"/>
              <a:pathLst>
                <a:path w="1031988" h="340010">
                  <a:moveTo>
                    <a:pt x="0" y="0"/>
                  </a:moveTo>
                  <a:lnTo>
                    <a:pt x="1031988" y="0"/>
                  </a:lnTo>
                  <a:lnTo>
                    <a:pt x="1031988" y="340010"/>
                  </a:lnTo>
                  <a:lnTo>
                    <a:pt x="0" y="340010"/>
                  </a:lnTo>
                  <a:close/>
                </a:path>
              </a:pathLst>
            </a:custGeom>
            <a:solidFill>
              <a:srgbClr val="F4CFE1"/>
            </a:solidFill>
          </p:spPr>
        </p:sp>
      </p:grpSp>
      <p:grpSp>
        <p:nvGrpSpPr>
          <p:cNvPr id="60" name="Group 60"/>
          <p:cNvGrpSpPr/>
          <p:nvPr/>
        </p:nvGrpSpPr>
        <p:grpSpPr>
          <a:xfrm>
            <a:off x="4560335" y="361174"/>
            <a:ext cx="13727665" cy="1443718"/>
            <a:chOff x="0" y="0"/>
            <a:chExt cx="7487173" cy="787415"/>
          </a:xfrm>
        </p:grpSpPr>
        <p:sp>
          <p:nvSpPr>
            <p:cNvPr id="61" name="Freeform 61"/>
            <p:cNvSpPr/>
            <p:nvPr/>
          </p:nvSpPr>
          <p:spPr>
            <a:xfrm>
              <a:off x="0" y="0"/>
              <a:ext cx="7487173" cy="787415"/>
            </a:xfrm>
            <a:custGeom>
              <a:avLst/>
              <a:gdLst/>
              <a:ahLst/>
              <a:cxnLst/>
              <a:rect l="l" t="t" r="r" b="b"/>
              <a:pathLst>
                <a:path w="7612421" h="787415">
                  <a:moveTo>
                    <a:pt x="0" y="0"/>
                  </a:moveTo>
                  <a:lnTo>
                    <a:pt x="7612421" y="0"/>
                  </a:lnTo>
                  <a:lnTo>
                    <a:pt x="7612421" y="787415"/>
                  </a:lnTo>
                  <a:lnTo>
                    <a:pt x="0" y="787415"/>
                  </a:lnTo>
                  <a:close/>
                </a:path>
              </a:pathLst>
            </a:custGeom>
            <a:solidFill>
              <a:srgbClr val="004F6B"/>
            </a:solidFill>
          </p:spPr>
        </p:sp>
      </p:grpSp>
      <p:sp>
        <p:nvSpPr>
          <p:cNvPr id="62" name="TextBox 62"/>
          <p:cNvSpPr txBox="1"/>
          <p:nvPr/>
        </p:nvSpPr>
        <p:spPr>
          <a:xfrm>
            <a:off x="4689705" y="397233"/>
            <a:ext cx="13120395" cy="1710020"/>
          </a:xfrm>
          <a:prstGeom prst="rect">
            <a:avLst/>
          </a:prstGeom>
        </p:spPr>
        <p:txBody>
          <a:bodyPr lIns="0" tIns="0" rIns="0" bIns="0" rtlCol="0" anchor="t">
            <a:spAutoFit/>
          </a:bodyPr>
          <a:lstStyle/>
          <a:p>
            <a:pPr marL="479525" lvl="1" indent="-239763" algn="l">
              <a:lnSpc>
                <a:spcPts val="2665"/>
              </a:lnSpc>
              <a:spcBef>
                <a:spcPct val="0"/>
              </a:spcBef>
              <a:buFont typeface="Arial"/>
              <a:buChar char="•"/>
            </a:pPr>
            <a:r>
              <a:rPr lang="en-US" sz="2221" u="none" dirty="0">
                <a:solidFill>
                  <a:srgbClr val="FFFFFF"/>
                </a:solidFill>
                <a:latin typeface="Trebuchet MS 2 Bold"/>
              </a:rPr>
              <a:t>Mass-media was the most popular source of information about Covid-19</a:t>
            </a:r>
          </a:p>
          <a:p>
            <a:pPr marL="479525" lvl="1" indent="-239763" algn="l">
              <a:lnSpc>
                <a:spcPts val="2665"/>
              </a:lnSpc>
              <a:spcBef>
                <a:spcPct val="0"/>
              </a:spcBef>
              <a:buFont typeface="Arial"/>
              <a:buChar char="•"/>
            </a:pPr>
            <a:r>
              <a:rPr lang="en-US" sz="2221" u="none" dirty="0">
                <a:solidFill>
                  <a:srgbClr val="FFFFFF"/>
                </a:solidFill>
                <a:latin typeface="Trebuchet MS 2 Bold"/>
              </a:rPr>
              <a:t>TV news, the NHS website and </a:t>
            </a:r>
            <a:r>
              <a:rPr lang="en-US" sz="2221" u="none" dirty="0" err="1">
                <a:solidFill>
                  <a:srgbClr val="FFFFFF"/>
                </a:solidFill>
                <a:latin typeface="Trebuchet MS 2 Bold"/>
              </a:rPr>
              <a:t>Gov.uk</a:t>
            </a:r>
            <a:r>
              <a:rPr lang="en-US" sz="2221" u="none" dirty="0">
                <a:solidFill>
                  <a:srgbClr val="FFFFFF"/>
                </a:solidFill>
                <a:latin typeface="Trebuchet MS 2 Bold"/>
              </a:rPr>
              <a:t> were trusted sources of information.</a:t>
            </a:r>
          </a:p>
          <a:p>
            <a:pPr marL="479525" lvl="1" indent="-239763" algn="l">
              <a:lnSpc>
                <a:spcPts val="2665"/>
              </a:lnSpc>
              <a:spcBef>
                <a:spcPct val="0"/>
              </a:spcBef>
              <a:buFont typeface="Arial"/>
              <a:buChar char="•"/>
            </a:pPr>
            <a:r>
              <a:rPr lang="en-US" sz="2221" u="none" dirty="0">
                <a:solidFill>
                  <a:srgbClr val="FFFFFF"/>
                </a:solidFill>
                <a:latin typeface="Trebuchet MS 2 Bold"/>
              </a:rPr>
              <a:t>People with learning disabilities or sight impairments may struggle with online and mass media</a:t>
            </a:r>
          </a:p>
          <a:p>
            <a:pPr marL="479525" lvl="1" indent="-239763" algn="l">
              <a:lnSpc>
                <a:spcPts val="2665"/>
              </a:lnSpc>
              <a:spcBef>
                <a:spcPct val="0"/>
              </a:spcBef>
              <a:buFont typeface="Arial"/>
              <a:buChar char="•"/>
            </a:pPr>
            <a:r>
              <a:rPr lang="en-US" sz="2221" u="none" dirty="0">
                <a:solidFill>
                  <a:srgbClr val="FFFFFF"/>
                </a:solidFill>
                <a:latin typeface="Trebuchet MS 2 Bold"/>
              </a:rPr>
              <a:t>BAME respondents rely more on word of mouth and less on online sources for staying informed.</a:t>
            </a:r>
          </a:p>
        </p:txBody>
      </p:sp>
      <p:sp>
        <p:nvSpPr>
          <p:cNvPr id="63" name="TextBox 63"/>
          <p:cNvSpPr txBox="1"/>
          <p:nvPr/>
        </p:nvSpPr>
        <p:spPr>
          <a:xfrm>
            <a:off x="8047757" y="2487805"/>
            <a:ext cx="9211543" cy="664243"/>
          </a:xfrm>
          <a:prstGeom prst="rect">
            <a:avLst/>
          </a:prstGeom>
        </p:spPr>
        <p:txBody>
          <a:bodyPr lIns="0" tIns="0" rIns="0" bIns="0" rtlCol="0" anchor="t">
            <a:spAutoFit/>
          </a:bodyPr>
          <a:lstStyle/>
          <a:p>
            <a:pPr>
              <a:lnSpc>
                <a:spcPts val="2526"/>
              </a:lnSpc>
            </a:pPr>
            <a:r>
              <a:rPr lang="en-US" sz="2526">
                <a:solidFill>
                  <a:srgbClr val="004F6B"/>
                </a:solidFill>
                <a:latin typeface="Trebuchet MS 2 Bold"/>
              </a:rPr>
              <a:t>depended exclusively on friends and family for information.</a:t>
            </a:r>
          </a:p>
          <a:p>
            <a:pPr>
              <a:lnSpc>
                <a:spcPts val="2526"/>
              </a:lnSpc>
            </a:pPr>
            <a:r>
              <a:rPr lang="en-US" sz="2526">
                <a:solidFill>
                  <a:srgbClr val="004F6B"/>
                </a:solidFill>
                <a:latin typeface="Trebuchet MS 2 Bold"/>
              </a:rPr>
              <a:t>They were more likely to belong to these groups:</a:t>
            </a:r>
          </a:p>
        </p:txBody>
      </p:sp>
      <p:sp>
        <p:nvSpPr>
          <p:cNvPr id="64" name="TextBox 64"/>
          <p:cNvSpPr txBox="1"/>
          <p:nvPr/>
        </p:nvSpPr>
        <p:spPr>
          <a:xfrm>
            <a:off x="12724351" y="6591300"/>
            <a:ext cx="5278329" cy="2557048"/>
          </a:xfrm>
          <a:prstGeom prst="rect">
            <a:avLst/>
          </a:prstGeom>
        </p:spPr>
        <p:txBody>
          <a:bodyPr lIns="0" tIns="0" rIns="0" bIns="0" rtlCol="0" anchor="t">
            <a:spAutoFit/>
          </a:bodyPr>
          <a:lstStyle/>
          <a:p>
            <a:pPr marL="518160" lvl="1" indent="-259080" algn="l">
              <a:lnSpc>
                <a:spcPts val="2879"/>
              </a:lnSpc>
              <a:spcBef>
                <a:spcPct val="0"/>
              </a:spcBef>
              <a:buFont typeface="Arial"/>
              <a:buChar char="•"/>
            </a:pPr>
            <a:r>
              <a:rPr lang="en-US" sz="2399" u="none" dirty="0">
                <a:solidFill>
                  <a:srgbClr val="004F6B"/>
                </a:solidFill>
                <a:latin typeface="Trebuchet MS 2 Bold"/>
              </a:rPr>
              <a:t>Neurodivergent/ learning disability</a:t>
            </a:r>
          </a:p>
          <a:p>
            <a:pPr marL="518160" lvl="1" indent="-259080" algn="l">
              <a:lnSpc>
                <a:spcPts val="2879"/>
              </a:lnSpc>
              <a:spcBef>
                <a:spcPct val="0"/>
              </a:spcBef>
              <a:buFont typeface="Arial"/>
              <a:buChar char="•"/>
            </a:pPr>
            <a:r>
              <a:rPr lang="en-US" sz="2399" u="none" dirty="0">
                <a:solidFill>
                  <a:srgbClr val="004F6B"/>
                </a:solidFill>
                <a:latin typeface="Trebuchet MS 2 Bold"/>
              </a:rPr>
              <a:t>Blind or sight impaired</a:t>
            </a:r>
          </a:p>
          <a:p>
            <a:pPr marL="518160" lvl="1" indent="-259080" algn="l">
              <a:lnSpc>
                <a:spcPts val="2879"/>
              </a:lnSpc>
              <a:spcBef>
                <a:spcPct val="0"/>
              </a:spcBef>
              <a:buFont typeface="Arial"/>
              <a:buChar char="•"/>
            </a:pPr>
            <a:r>
              <a:rPr lang="en-US" sz="2399" u="none" dirty="0">
                <a:solidFill>
                  <a:srgbClr val="004F6B"/>
                </a:solidFill>
                <a:latin typeface="Trebuchet MS 2 Bold"/>
              </a:rPr>
              <a:t>Severely disabled (requires personal care, rarely leaves home)</a:t>
            </a:r>
          </a:p>
          <a:p>
            <a:pPr marL="518160" lvl="1" indent="-259080" algn="l">
              <a:lnSpc>
                <a:spcPts val="2879"/>
              </a:lnSpc>
              <a:spcBef>
                <a:spcPct val="0"/>
              </a:spcBef>
              <a:buFont typeface="Arial"/>
              <a:buChar char="•"/>
            </a:pPr>
            <a:r>
              <a:rPr lang="en-US" sz="2399" u="none" dirty="0">
                <a:solidFill>
                  <a:srgbClr val="004F6B"/>
                </a:solidFill>
                <a:latin typeface="Trebuchet MS 2 Bold"/>
              </a:rPr>
              <a:t>Black ethnicities</a:t>
            </a:r>
          </a:p>
          <a:p>
            <a:pPr marL="518160" lvl="1" indent="-259080" algn="l">
              <a:lnSpc>
                <a:spcPts val="2879"/>
              </a:lnSpc>
              <a:spcBef>
                <a:spcPct val="0"/>
              </a:spcBef>
              <a:buFont typeface="Arial"/>
              <a:buChar char="•"/>
            </a:pPr>
            <a:r>
              <a:rPr lang="en-US" sz="2399" u="none" dirty="0">
                <a:solidFill>
                  <a:srgbClr val="004F6B"/>
                </a:solidFill>
                <a:latin typeface="Trebuchet MS 2 Bold"/>
              </a:rPr>
              <a:t>Aged over 65</a:t>
            </a:r>
          </a:p>
        </p:txBody>
      </p:sp>
      <p:sp>
        <p:nvSpPr>
          <p:cNvPr id="65" name="TextBox 65"/>
          <p:cNvSpPr txBox="1"/>
          <p:nvPr/>
        </p:nvSpPr>
        <p:spPr>
          <a:xfrm>
            <a:off x="7018431" y="6833099"/>
            <a:ext cx="4685805" cy="2181225"/>
          </a:xfrm>
          <a:prstGeom prst="rect">
            <a:avLst/>
          </a:prstGeom>
        </p:spPr>
        <p:txBody>
          <a:bodyPr lIns="0" tIns="0" rIns="0" bIns="0" rtlCol="0" anchor="t">
            <a:spAutoFit/>
          </a:bodyPr>
          <a:lstStyle/>
          <a:p>
            <a:pPr marL="518160" lvl="1" indent="-259080">
              <a:lnSpc>
                <a:spcPts val="2879"/>
              </a:lnSpc>
              <a:buFont typeface="Arial"/>
              <a:buChar char="•"/>
            </a:pPr>
            <a:r>
              <a:rPr lang="en-US" sz="2399">
                <a:solidFill>
                  <a:srgbClr val="004F6B"/>
                </a:solidFill>
                <a:latin typeface="Trebuchet MS 2 Bold"/>
              </a:rPr>
              <a:t>Mental health-related disability</a:t>
            </a:r>
          </a:p>
          <a:p>
            <a:pPr marL="518160" lvl="1" indent="-259080">
              <a:lnSpc>
                <a:spcPts val="2879"/>
              </a:lnSpc>
              <a:buFont typeface="Arial"/>
              <a:buChar char="•"/>
            </a:pPr>
            <a:r>
              <a:rPr lang="en-US" sz="2399">
                <a:solidFill>
                  <a:srgbClr val="004F6B"/>
                </a:solidFill>
                <a:latin typeface="Trebuchet MS 2 Bold"/>
              </a:rPr>
              <a:t>White non-British ethnicities</a:t>
            </a:r>
          </a:p>
          <a:p>
            <a:pPr marL="518160" lvl="1" indent="-259080">
              <a:lnSpc>
                <a:spcPts val="2879"/>
              </a:lnSpc>
              <a:buFont typeface="Arial"/>
              <a:buChar char="•"/>
            </a:pPr>
            <a:r>
              <a:rPr lang="en-US" sz="2399">
                <a:solidFill>
                  <a:srgbClr val="004F6B"/>
                </a:solidFill>
                <a:latin typeface="Trebuchet MS 2"/>
              </a:rPr>
              <a:t>Aged under 65</a:t>
            </a:r>
          </a:p>
          <a:p>
            <a:pPr marL="518160" lvl="1" indent="-259080">
              <a:lnSpc>
                <a:spcPts val="2879"/>
              </a:lnSpc>
              <a:buFont typeface="Arial"/>
              <a:buChar char="•"/>
            </a:pPr>
            <a:r>
              <a:rPr lang="en-US" sz="2399">
                <a:solidFill>
                  <a:srgbClr val="004F6B"/>
                </a:solidFill>
                <a:latin typeface="Trebuchet MS 2"/>
              </a:rPr>
              <a:t>Economically active (worker or jobseeker)</a:t>
            </a:r>
          </a:p>
        </p:txBody>
      </p:sp>
      <p:sp>
        <p:nvSpPr>
          <p:cNvPr id="66" name="TextBox 66"/>
          <p:cNvSpPr txBox="1"/>
          <p:nvPr/>
        </p:nvSpPr>
        <p:spPr>
          <a:xfrm>
            <a:off x="137375" y="811530"/>
            <a:ext cx="3902830"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Staying informed</a:t>
            </a:r>
          </a:p>
        </p:txBody>
      </p:sp>
      <p:sp>
        <p:nvSpPr>
          <p:cNvPr id="67" name="TextBox 67"/>
          <p:cNvSpPr txBox="1"/>
          <p:nvPr/>
        </p:nvSpPr>
        <p:spPr>
          <a:xfrm>
            <a:off x="1386185" y="7489973"/>
            <a:ext cx="1506936" cy="919945"/>
          </a:xfrm>
          <a:prstGeom prst="rect">
            <a:avLst/>
          </a:prstGeom>
        </p:spPr>
        <p:txBody>
          <a:bodyPr lIns="0" tIns="0" rIns="0" bIns="0" rtlCol="0" anchor="t">
            <a:spAutoFit/>
          </a:bodyPr>
          <a:lstStyle/>
          <a:p>
            <a:pPr algn="ctr">
              <a:lnSpc>
                <a:spcPts val="1825"/>
              </a:lnSpc>
            </a:pPr>
            <a:r>
              <a:rPr lang="en-US" sz="1825">
                <a:solidFill>
                  <a:srgbClr val="004F6B"/>
                </a:solidFill>
                <a:latin typeface="Trebuchet MS 1 Bold"/>
              </a:rPr>
              <a:t>Most used traditional media sources</a:t>
            </a:r>
          </a:p>
        </p:txBody>
      </p:sp>
      <p:sp>
        <p:nvSpPr>
          <p:cNvPr id="68" name="TextBox 68"/>
          <p:cNvSpPr txBox="1"/>
          <p:nvPr/>
        </p:nvSpPr>
        <p:spPr>
          <a:xfrm>
            <a:off x="1717794" y="5874465"/>
            <a:ext cx="857311" cy="521131"/>
          </a:xfrm>
          <a:prstGeom prst="rect">
            <a:avLst/>
          </a:prstGeom>
        </p:spPr>
        <p:txBody>
          <a:bodyPr lIns="0" tIns="0" rIns="0" bIns="0" rtlCol="0" anchor="t">
            <a:spAutoFit/>
          </a:bodyPr>
          <a:lstStyle/>
          <a:p>
            <a:pPr>
              <a:lnSpc>
                <a:spcPts val="1391"/>
              </a:lnSpc>
            </a:pPr>
            <a:r>
              <a:rPr lang="en-US" sz="1391">
                <a:solidFill>
                  <a:srgbClr val="004F6B"/>
                </a:solidFill>
                <a:latin typeface="Trebuchet MS 1 Bold"/>
              </a:rPr>
              <a:t>Internet and social media</a:t>
            </a:r>
          </a:p>
        </p:txBody>
      </p:sp>
      <p:sp>
        <p:nvSpPr>
          <p:cNvPr id="69" name="TextBox 69"/>
          <p:cNvSpPr txBox="1"/>
          <p:nvPr/>
        </p:nvSpPr>
        <p:spPr>
          <a:xfrm>
            <a:off x="306661" y="5798975"/>
            <a:ext cx="1724555" cy="692574"/>
          </a:xfrm>
          <a:prstGeom prst="rect">
            <a:avLst/>
          </a:prstGeom>
        </p:spPr>
        <p:txBody>
          <a:bodyPr lIns="0" tIns="0" rIns="0" bIns="0" rtlCol="0" anchor="t">
            <a:spAutoFit/>
          </a:bodyPr>
          <a:lstStyle/>
          <a:p>
            <a:pPr>
              <a:lnSpc>
                <a:spcPts val="1391"/>
              </a:lnSpc>
            </a:pPr>
            <a:r>
              <a:rPr lang="en-US" sz="1391">
                <a:solidFill>
                  <a:srgbClr val="004F6B"/>
                </a:solidFill>
                <a:latin typeface="Trebuchet MS 1 Bold"/>
              </a:rPr>
              <a:t>Traditional </a:t>
            </a:r>
          </a:p>
          <a:p>
            <a:pPr>
              <a:lnSpc>
                <a:spcPts val="1391"/>
              </a:lnSpc>
            </a:pPr>
            <a:r>
              <a:rPr lang="en-US" sz="1391">
                <a:solidFill>
                  <a:srgbClr val="004F6B"/>
                </a:solidFill>
                <a:latin typeface="Trebuchet MS 1 Bold"/>
              </a:rPr>
              <a:t>media</a:t>
            </a:r>
          </a:p>
          <a:p>
            <a:pPr>
              <a:lnSpc>
                <a:spcPts val="1391"/>
              </a:lnSpc>
            </a:pPr>
            <a:r>
              <a:rPr lang="en-US" sz="1391">
                <a:solidFill>
                  <a:srgbClr val="004F6B"/>
                </a:solidFill>
                <a:latin typeface="Trebuchet MS 1 Bold"/>
              </a:rPr>
              <a:t> (TV, radio, newspapers)</a:t>
            </a:r>
          </a:p>
        </p:txBody>
      </p:sp>
      <p:sp>
        <p:nvSpPr>
          <p:cNvPr id="70" name="TextBox 70"/>
          <p:cNvSpPr txBox="1"/>
          <p:nvPr/>
        </p:nvSpPr>
        <p:spPr>
          <a:xfrm>
            <a:off x="2699194" y="2312893"/>
            <a:ext cx="2808451" cy="981075"/>
          </a:xfrm>
          <a:prstGeom prst="rect">
            <a:avLst/>
          </a:prstGeom>
        </p:spPr>
        <p:txBody>
          <a:bodyPr lIns="0" tIns="0" rIns="0" bIns="0" rtlCol="0" anchor="t">
            <a:spAutoFit/>
          </a:bodyPr>
          <a:lstStyle/>
          <a:p>
            <a:pPr>
              <a:lnSpc>
                <a:spcPts val="2595"/>
              </a:lnSpc>
            </a:pPr>
            <a:r>
              <a:rPr lang="en-US" sz="2163">
                <a:solidFill>
                  <a:srgbClr val="004F6B"/>
                </a:solidFill>
                <a:latin typeface="Trebuchet MS 1 Bold"/>
              </a:rPr>
              <a:t>How respondents stayed informed about Covid</a:t>
            </a:r>
          </a:p>
        </p:txBody>
      </p:sp>
      <p:sp>
        <p:nvSpPr>
          <p:cNvPr id="71" name="TextBox 71"/>
          <p:cNvSpPr txBox="1"/>
          <p:nvPr/>
        </p:nvSpPr>
        <p:spPr>
          <a:xfrm>
            <a:off x="4288649" y="7461024"/>
            <a:ext cx="1528157" cy="425844"/>
          </a:xfrm>
          <a:prstGeom prst="rect">
            <a:avLst/>
          </a:prstGeom>
        </p:spPr>
        <p:txBody>
          <a:bodyPr lIns="0" tIns="0" rIns="0" bIns="0" rtlCol="0" anchor="t">
            <a:spAutoFit/>
          </a:bodyPr>
          <a:lstStyle/>
          <a:p>
            <a:pPr algn="ctr">
              <a:lnSpc>
                <a:spcPts val="1632"/>
              </a:lnSpc>
            </a:pPr>
            <a:r>
              <a:rPr lang="en-US" sz="1632">
                <a:solidFill>
                  <a:srgbClr val="004F6B"/>
                </a:solidFill>
                <a:latin typeface="Trebuchet MS 1 Bold"/>
              </a:rPr>
              <a:t>Most used online sources</a:t>
            </a:r>
          </a:p>
        </p:txBody>
      </p:sp>
      <p:sp>
        <p:nvSpPr>
          <p:cNvPr id="72" name="TextBox 72"/>
          <p:cNvSpPr txBox="1"/>
          <p:nvPr/>
        </p:nvSpPr>
        <p:spPr>
          <a:xfrm>
            <a:off x="1270230" y="9412266"/>
            <a:ext cx="4478527" cy="180026"/>
          </a:xfrm>
          <a:prstGeom prst="rect">
            <a:avLst/>
          </a:prstGeom>
        </p:spPr>
        <p:txBody>
          <a:bodyPr lIns="0" tIns="0" rIns="0" bIns="0" rtlCol="0" anchor="t">
            <a:spAutoFit/>
          </a:bodyPr>
          <a:lstStyle/>
          <a:p>
            <a:pPr algn="ctr">
              <a:lnSpc>
                <a:spcPts val="1353"/>
              </a:lnSpc>
            </a:pPr>
            <a:r>
              <a:rPr lang="en-US" sz="1353">
                <a:solidFill>
                  <a:srgbClr val="004F6B"/>
                </a:solidFill>
                <a:latin typeface="Trebuchet MS 3 Bold"/>
              </a:rPr>
              <a:t>* as % of those who said they use the respective source</a:t>
            </a:r>
          </a:p>
        </p:txBody>
      </p:sp>
      <p:sp>
        <p:nvSpPr>
          <p:cNvPr id="73" name="TextBox 73"/>
          <p:cNvSpPr txBox="1"/>
          <p:nvPr/>
        </p:nvSpPr>
        <p:spPr>
          <a:xfrm>
            <a:off x="2743938" y="5890870"/>
            <a:ext cx="841756" cy="521124"/>
          </a:xfrm>
          <a:prstGeom prst="rect">
            <a:avLst/>
          </a:prstGeom>
        </p:spPr>
        <p:txBody>
          <a:bodyPr lIns="0" tIns="0" rIns="0" bIns="0" rtlCol="0" anchor="t">
            <a:spAutoFit/>
          </a:bodyPr>
          <a:lstStyle/>
          <a:p>
            <a:pPr>
              <a:lnSpc>
                <a:spcPts val="1391"/>
              </a:lnSpc>
            </a:pPr>
            <a:r>
              <a:rPr lang="en-US" sz="1391">
                <a:solidFill>
                  <a:srgbClr val="004F6B"/>
                </a:solidFill>
                <a:latin typeface="Trebuchet MS 1 Bold"/>
              </a:rPr>
              <a:t>Friends and family</a:t>
            </a:r>
          </a:p>
        </p:txBody>
      </p:sp>
      <p:sp>
        <p:nvSpPr>
          <p:cNvPr id="74" name="TextBox 74"/>
          <p:cNvSpPr txBox="1"/>
          <p:nvPr/>
        </p:nvSpPr>
        <p:spPr>
          <a:xfrm>
            <a:off x="3790600" y="5841343"/>
            <a:ext cx="841756" cy="692574"/>
          </a:xfrm>
          <a:prstGeom prst="rect">
            <a:avLst/>
          </a:prstGeom>
        </p:spPr>
        <p:txBody>
          <a:bodyPr lIns="0" tIns="0" rIns="0" bIns="0" rtlCol="0" anchor="t">
            <a:spAutoFit/>
          </a:bodyPr>
          <a:lstStyle/>
          <a:p>
            <a:pPr>
              <a:lnSpc>
                <a:spcPts val="1391"/>
              </a:lnSpc>
            </a:pPr>
            <a:r>
              <a:rPr lang="en-US" sz="1391">
                <a:solidFill>
                  <a:srgbClr val="004F6B"/>
                </a:solidFill>
                <a:latin typeface="Trebuchet MS 1 Bold"/>
              </a:rPr>
              <a:t>Letter or text from Govt or NHS</a:t>
            </a:r>
          </a:p>
        </p:txBody>
      </p:sp>
      <p:sp>
        <p:nvSpPr>
          <p:cNvPr id="75" name="TextBox 75"/>
          <p:cNvSpPr txBox="1"/>
          <p:nvPr/>
        </p:nvSpPr>
        <p:spPr>
          <a:xfrm>
            <a:off x="4689705" y="5841343"/>
            <a:ext cx="1235678" cy="521124"/>
          </a:xfrm>
          <a:prstGeom prst="rect">
            <a:avLst/>
          </a:prstGeom>
        </p:spPr>
        <p:txBody>
          <a:bodyPr lIns="0" tIns="0" rIns="0" bIns="0" rtlCol="0" anchor="t">
            <a:spAutoFit/>
          </a:bodyPr>
          <a:lstStyle/>
          <a:p>
            <a:pPr>
              <a:lnSpc>
                <a:spcPts val="1391"/>
              </a:lnSpc>
            </a:pPr>
            <a:r>
              <a:rPr lang="en-US" sz="1391">
                <a:solidFill>
                  <a:srgbClr val="004F6B"/>
                </a:solidFill>
                <a:latin typeface="Trebuchet MS 1 Bold"/>
              </a:rPr>
              <a:t>Health or social care professionals</a:t>
            </a:r>
          </a:p>
        </p:txBody>
      </p:sp>
      <p:sp>
        <p:nvSpPr>
          <p:cNvPr id="76" name="TextBox 76"/>
          <p:cNvSpPr txBox="1"/>
          <p:nvPr/>
        </p:nvSpPr>
        <p:spPr>
          <a:xfrm>
            <a:off x="701066" y="2652894"/>
            <a:ext cx="734066" cy="538710"/>
          </a:xfrm>
          <a:prstGeom prst="rect">
            <a:avLst/>
          </a:prstGeom>
        </p:spPr>
        <p:txBody>
          <a:bodyPr lIns="0" tIns="0" rIns="0" bIns="0" rtlCol="0" anchor="t">
            <a:spAutoFit/>
          </a:bodyPr>
          <a:lstStyle/>
          <a:p>
            <a:pPr algn="ctr">
              <a:lnSpc>
                <a:spcPts val="4360"/>
              </a:lnSpc>
            </a:pPr>
            <a:r>
              <a:rPr lang="en-US" sz="3114">
                <a:solidFill>
                  <a:srgbClr val="FFFFFF"/>
                </a:solidFill>
                <a:latin typeface="Trebuchet MS 1 Bold"/>
              </a:rPr>
              <a:t>61%</a:t>
            </a:r>
          </a:p>
        </p:txBody>
      </p:sp>
      <p:sp>
        <p:nvSpPr>
          <p:cNvPr id="77" name="TextBox 77"/>
          <p:cNvSpPr txBox="1"/>
          <p:nvPr/>
        </p:nvSpPr>
        <p:spPr>
          <a:xfrm>
            <a:off x="1721757" y="3168973"/>
            <a:ext cx="734066" cy="538710"/>
          </a:xfrm>
          <a:prstGeom prst="rect">
            <a:avLst/>
          </a:prstGeom>
        </p:spPr>
        <p:txBody>
          <a:bodyPr lIns="0" tIns="0" rIns="0" bIns="0" rtlCol="0" anchor="t">
            <a:spAutoFit/>
          </a:bodyPr>
          <a:lstStyle/>
          <a:p>
            <a:pPr algn="ctr">
              <a:lnSpc>
                <a:spcPts val="4360"/>
              </a:lnSpc>
            </a:pPr>
            <a:r>
              <a:rPr lang="en-US" sz="3114">
                <a:solidFill>
                  <a:srgbClr val="FFFFFF"/>
                </a:solidFill>
                <a:latin typeface="Trebuchet MS 1 Bold"/>
              </a:rPr>
              <a:t>41%</a:t>
            </a:r>
          </a:p>
        </p:txBody>
      </p:sp>
      <p:sp>
        <p:nvSpPr>
          <p:cNvPr id="78" name="TextBox 78"/>
          <p:cNvSpPr txBox="1"/>
          <p:nvPr/>
        </p:nvSpPr>
        <p:spPr>
          <a:xfrm>
            <a:off x="2725112" y="3732874"/>
            <a:ext cx="734066" cy="538710"/>
          </a:xfrm>
          <a:prstGeom prst="rect">
            <a:avLst/>
          </a:prstGeom>
        </p:spPr>
        <p:txBody>
          <a:bodyPr lIns="0" tIns="0" rIns="0" bIns="0" rtlCol="0" anchor="t">
            <a:spAutoFit/>
          </a:bodyPr>
          <a:lstStyle/>
          <a:p>
            <a:pPr algn="ctr">
              <a:lnSpc>
                <a:spcPts val="4360"/>
              </a:lnSpc>
            </a:pPr>
            <a:r>
              <a:rPr lang="en-US" sz="3114">
                <a:solidFill>
                  <a:srgbClr val="000000"/>
                </a:solidFill>
                <a:latin typeface="Trebuchet MS 1 Bold"/>
              </a:rPr>
              <a:t>38%</a:t>
            </a:r>
          </a:p>
        </p:txBody>
      </p:sp>
      <p:sp>
        <p:nvSpPr>
          <p:cNvPr id="79" name="TextBox 79"/>
          <p:cNvSpPr txBox="1"/>
          <p:nvPr/>
        </p:nvSpPr>
        <p:spPr>
          <a:xfrm>
            <a:off x="3717929" y="3844195"/>
            <a:ext cx="734066" cy="538710"/>
          </a:xfrm>
          <a:prstGeom prst="rect">
            <a:avLst/>
          </a:prstGeom>
        </p:spPr>
        <p:txBody>
          <a:bodyPr lIns="0" tIns="0" rIns="0" bIns="0" rtlCol="0" anchor="t">
            <a:spAutoFit/>
          </a:bodyPr>
          <a:lstStyle/>
          <a:p>
            <a:pPr algn="ctr">
              <a:lnSpc>
                <a:spcPts val="4360"/>
              </a:lnSpc>
            </a:pPr>
            <a:r>
              <a:rPr lang="en-US" sz="3114">
                <a:solidFill>
                  <a:srgbClr val="000000"/>
                </a:solidFill>
                <a:latin typeface="Trebuchet MS 1 Bold"/>
              </a:rPr>
              <a:t>35%</a:t>
            </a:r>
          </a:p>
        </p:txBody>
      </p:sp>
      <p:sp>
        <p:nvSpPr>
          <p:cNvPr id="80" name="TextBox 80"/>
          <p:cNvSpPr txBox="1"/>
          <p:nvPr/>
        </p:nvSpPr>
        <p:spPr>
          <a:xfrm>
            <a:off x="4697525" y="4316230"/>
            <a:ext cx="734066" cy="538710"/>
          </a:xfrm>
          <a:prstGeom prst="rect">
            <a:avLst/>
          </a:prstGeom>
        </p:spPr>
        <p:txBody>
          <a:bodyPr lIns="0" tIns="0" rIns="0" bIns="0" rtlCol="0" anchor="t">
            <a:spAutoFit/>
          </a:bodyPr>
          <a:lstStyle/>
          <a:p>
            <a:pPr algn="ctr">
              <a:lnSpc>
                <a:spcPts val="4360"/>
              </a:lnSpc>
            </a:pPr>
            <a:r>
              <a:rPr lang="en-US" sz="3114">
                <a:solidFill>
                  <a:srgbClr val="FFFFFF"/>
                </a:solidFill>
                <a:latin typeface="Trebuchet MS 1 Bold"/>
              </a:rPr>
              <a:t>26%</a:t>
            </a:r>
          </a:p>
        </p:txBody>
      </p:sp>
      <p:sp>
        <p:nvSpPr>
          <p:cNvPr id="81" name="TextBox 81"/>
          <p:cNvSpPr txBox="1"/>
          <p:nvPr/>
        </p:nvSpPr>
        <p:spPr>
          <a:xfrm>
            <a:off x="844603" y="8191500"/>
            <a:ext cx="403131" cy="447240"/>
          </a:xfrm>
          <a:prstGeom prst="rect">
            <a:avLst/>
          </a:prstGeom>
        </p:spPr>
        <p:txBody>
          <a:bodyPr lIns="0" tIns="0" rIns="0" bIns="0" rtlCol="0" anchor="t">
            <a:spAutoFit/>
          </a:bodyPr>
          <a:lstStyle/>
          <a:p>
            <a:pPr algn="ctr">
              <a:lnSpc>
                <a:spcPts val="3603"/>
              </a:lnSpc>
            </a:pPr>
            <a:r>
              <a:rPr lang="en-US" sz="2574" dirty="0">
                <a:solidFill>
                  <a:srgbClr val="FFFFFF"/>
                </a:solidFill>
                <a:latin typeface="Trebuchet MS 1 Bold"/>
              </a:rPr>
              <a:t>TV</a:t>
            </a:r>
          </a:p>
        </p:txBody>
      </p:sp>
      <p:sp>
        <p:nvSpPr>
          <p:cNvPr id="82" name="TextBox 82"/>
          <p:cNvSpPr txBox="1"/>
          <p:nvPr/>
        </p:nvSpPr>
        <p:spPr>
          <a:xfrm>
            <a:off x="1532313" y="8805585"/>
            <a:ext cx="481735" cy="260207"/>
          </a:xfrm>
          <a:prstGeom prst="rect">
            <a:avLst/>
          </a:prstGeom>
        </p:spPr>
        <p:txBody>
          <a:bodyPr lIns="0" tIns="0" rIns="0" bIns="0" rtlCol="0" anchor="t">
            <a:spAutoFit/>
          </a:bodyPr>
          <a:lstStyle/>
          <a:p>
            <a:pPr algn="ctr">
              <a:lnSpc>
                <a:spcPts val="2051"/>
              </a:lnSpc>
            </a:pPr>
            <a:r>
              <a:rPr lang="en-US" sz="1465">
                <a:solidFill>
                  <a:srgbClr val="FFFFFF"/>
                </a:solidFill>
                <a:latin typeface="Trebuchet MS 1 Bold"/>
              </a:rPr>
              <a:t>Radio</a:t>
            </a:r>
          </a:p>
        </p:txBody>
      </p:sp>
      <p:sp>
        <p:nvSpPr>
          <p:cNvPr id="83" name="TextBox 83"/>
          <p:cNvSpPr txBox="1"/>
          <p:nvPr/>
        </p:nvSpPr>
        <p:spPr>
          <a:xfrm>
            <a:off x="2335125" y="8805353"/>
            <a:ext cx="427973" cy="260439"/>
          </a:xfrm>
          <a:prstGeom prst="rect">
            <a:avLst/>
          </a:prstGeom>
        </p:spPr>
        <p:txBody>
          <a:bodyPr lIns="0" tIns="0" rIns="0" bIns="0" rtlCol="0" anchor="t">
            <a:spAutoFit/>
          </a:bodyPr>
          <a:lstStyle/>
          <a:p>
            <a:pPr algn="ctr">
              <a:lnSpc>
                <a:spcPts val="2051"/>
              </a:lnSpc>
            </a:pPr>
            <a:r>
              <a:rPr lang="en-US" sz="1465">
                <a:solidFill>
                  <a:srgbClr val="FFFFFF"/>
                </a:solidFill>
                <a:latin typeface="Trebuchet MS 1 Bold"/>
              </a:rPr>
              <a:t>Print</a:t>
            </a:r>
          </a:p>
        </p:txBody>
      </p:sp>
      <p:sp>
        <p:nvSpPr>
          <p:cNvPr id="84" name="TextBox 84"/>
          <p:cNvSpPr txBox="1"/>
          <p:nvPr/>
        </p:nvSpPr>
        <p:spPr>
          <a:xfrm>
            <a:off x="807449" y="7886700"/>
            <a:ext cx="504882" cy="372285"/>
          </a:xfrm>
          <a:prstGeom prst="rect">
            <a:avLst/>
          </a:prstGeom>
        </p:spPr>
        <p:txBody>
          <a:bodyPr lIns="0" tIns="0" rIns="0" bIns="0" rtlCol="0" anchor="t">
            <a:spAutoFit/>
          </a:bodyPr>
          <a:lstStyle/>
          <a:p>
            <a:pPr algn="ctr">
              <a:lnSpc>
                <a:spcPts val="2999"/>
              </a:lnSpc>
            </a:pPr>
            <a:r>
              <a:rPr lang="en-US" sz="2142" dirty="0">
                <a:solidFill>
                  <a:srgbClr val="FFFFFF"/>
                </a:solidFill>
                <a:latin typeface="Trebuchet MS 1 Bold"/>
              </a:rPr>
              <a:t>78%</a:t>
            </a:r>
          </a:p>
        </p:txBody>
      </p:sp>
      <p:sp>
        <p:nvSpPr>
          <p:cNvPr id="85" name="TextBox 85"/>
          <p:cNvSpPr txBox="1"/>
          <p:nvPr/>
        </p:nvSpPr>
        <p:spPr>
          <a:xfrm>
            <a:off x="1542668" y="8582370"/>
            <a:ext cx="556816" cy="317266"/>
          </a:xfrm>
          <a:prstGeom prst="rect">
            <a:avLst/>
          </a:prstGeom>
        </p:spPr>
        <p:txBody>
          <a:bodyPr wrap="square" lIns="0" tIns="0" rIns="0" bIns="0" rtlCol="0" anchor="t">
            <a:spAutoFit/>
          </a:bodyPr>
          <a:lstStyle/>
          <a:p>
            <a:pPr algn="ctr">
              <a:lnSpc>
                <a:spcPts val="2738"/>
              </a:lnSpc>
            </a:pPr>
            <a:r>
              <a:rPr lang="en-US" sz="1956" dirty="0">
                <a:solidFill>
                  <a:srgbClr val="FFFFFF"/>
                </a:solidFill>
                <a:latin typeface="Trebuchet MS 1 Bold"/>
              </a:rPr>
              <a:t>31%</a:t>
            </a:r>
          </a:p>
        </p:txBody>
      </p:sp>
      <p:sp>
        <p:nvSpPr>
          <p:cNvPr id="86" name="TextBox 86"/>
          <p:cNvSpPr txBox="1"/>
          <p:nvPr/>
        </p:nvSpPr>
        <p:spPr>
          <a:xfrm>
            <a:off x="2286000" y="8560034"/>
            <a:ext cx="536497" cy="317266"/>
          </a:xfrm>
          <a:prstGeom prst="rect">
            <a:avLst/>
          </a:prstGeom>
        </p:spPr>
        <p:txBody>
          <a:bodyPr wrap="square" lIns="0" tIns="0" rIns="0" bIns="0" rtlCol="0" anchor="t">
            <a:spAutoFit/>
          </a:bodyPr>
          <a:lstStyle/>
          <a:p>
            <a:pPr algn="ctr">
              <a:lnSpc>
                <a:spcPts val="2738"/>
              </a:lnSpc>
            </a:pPr>
            <a:r>
              <a:rPr lang="en-US" sz="1956" dirty="0">
                <a:solidFill>
                  <a:srgbClr val="FFFFFF"/>
                </a:solidFill>
                <a:latin typeface="Trebuchet MS 1 Bold"/>
              </a:rPr>
              <a:t>27%</a:t>
            </a:r>
          </a:p>
        </p:txBody>
      </p:sp>
      <p:sp>
        <p:nvSpPr>
          <p:cNvPr id="87" name="TextBox 87"/>
          <p:cNvSpPr txBox="1"/>
          <p:nvPr/>
        </p:nvSpPr>
        <p:spPr>
          <a:xfrm>
            <a:off x="3980451" y="7888033"/>
            <a:ext cx="504882" cy="372285"/>
          </a:xfrm>
          <a:prstGeom prst="rect">
            <a:avLst/>
          </a:prstGeom>
        </p:spPr>
        <p:txBody>
          <a:bodyPr lIns="0" tIns="0" rIns="0" bIns="0" rtlCol="0" anchor="t">
            <a:spAutoFit/>
          </a:bodyPr>
          <a:lstStyle/>
          <a:p>
            <a:pPr algn="ctr">
              <a:lnSpc>
                <a:spcPts val="2999"/>
              </a:lnSpc>
            </a:pPr>
            <a:r>
              <a:rPr lang="en-US" sz="2142">
                <a:solidFill>
                  <a:srgbClr val="FFFFFF"/>
                </a:solidFill>
                <a:latin typeface="Trebuchet MS 1 Bold"/>
              </a:rPr>
              <a:t>46%</a:t>
            </a:r>
          </a:p>
        </p:txBody>
      </p:sp>
      <p:sp>
        <p:nvSpPr>
          <p:cNvPr id="88" name="TextBox 88"/>
          <p:cNvSpPr txBox="1"/>
          <p:nvPr/>
        </p:nvSpPr>
        <p:spPr>
          <a:xfrm>
            <a:off x="3959097" y="8593836"/>
            <a:ext cx="517646" cy="396467"/>
          </a:xfrm>
          <a:prstGeom prst="rect">
            <a:avLst/>
          </a:prstGeom>
        </p:spPr>
        <p:txBody>
          <a:bodyPr lIns="0" tIns="0" rIns="0" bIns="0" rtlCol="0" anchor="t">
            <a:spAutoFit/>
          </a:bodyPr>
          <a:lstStyle/>
          <a:p>
            <a:pPr algn="ctr">
              <a:lnSpc>
                <a:spcPts val="1567"/>
              </a:lnSpc>
            </a:pPr>
            <a:r>
              <a:rPr lang="en-US" sz="1119">
                <a:solidFill>
                  <a:srgbClr val="FFFFFF"/>
                </a:solidFill>
                <a:latin typeface="Trebuchet MS 1 Bold"/>
              </a:rPr>
              <a:t>NHS</a:t>
            </a:r>
          </a:p>
          <a:p>
            <a:pPr algn="ctr">
              <a:lnSpc>
                <a:spcPts val="1567"/>
              </a:lnSpc>
            </a:pPr>
            <a:r>
              <a:rPr lang="en-US" sz="1119">
                <a:solidFill>
                  <a:srgbClr val="FFFFFF"/>
                </a:solidFill>
                <a:latin typeface="Trebuchet MS 1 Bold"/>
              </a:rPr>
              <a:t>website</a:t>
            </a:r>
          </a:p>
        </p:txBody>
      </p:sp>
      <p:sp>
        <p:nvSpPr>
          <p:cNvPr id="89" name="TextBox 89"/>
          <p:cNvSpPr txBox="1"/>
          <p:nvPr/>
        </p:nvSpPr>
        <p:spPr>
          <a:xfrm>
            <a:off x="4763396" y="7927939"/>
            <a:ext cx="504882" cy="372285"/>
          </a:xfrm>
          <a:prstGeom prst="rect">
            <a:avLst/>
          </a:prstGeom>
        </p:spPr>
        <p:txBody>
          <a:bodyPr lIns="0" tIns="0" rIns="0" bIns="0" rtlCol="0" anchor="t">
            <a:spAutoFit/>
          </a:bodyPr>
          <a:lstStyle/>
          <a:p>
            <a:pPr algn="ctr">
              <a:lnSpc>
                <a:spcPts val="2999"/>
              </a:lnSpc>
            </a:pPr>
            <a:r>
              <a:rPr lang="en-US" sz="2142">
                <a:solidFill>
                  <a:srgbClr val="FFFFFF"/>
                </a:solidFill>
                <a:latin typeface="Trebuchet MS 1 Bold"/>
              </a:rPr>
              <a:t>44%</a:t>
            </a:r>
          </a:p>
        </p:txBody>
      </p:sp>
      <p:sp>
        <p:nvSpPr>
          <p:cNvPr id="90" name="TextBox 90"/>
          <p:cNvSpPr txBox="1"/>
          <p:nvPr/>
        </p:nvSpPr>
        <p:spPr>
          <a:xfrm>
            <a:off x="4728828" y="8582737"/>
            <a:ext cx="517646" cy="396467"/>
          </a:xfrm>
          <a:prstGeom prst="rect">
            <a:avLst/>
          </a:prstGeom>
        </p:spPr>
        <p:txBody>
          <a:bodyPr lIns="0" tIns="0" rIns="0" bIns="0" rtlCol="0" anchor="t">
            <a:spAutoFit/>
          </a:bodyPr>
          <a:lstStyle/>
          <a:p>
            <a:pPr algn="ctr">
              <a:lnSpc>
                <a:spcPts val="1567"/>
              </a:lnSpc>
            </a:pPr>
            <a:r>
              <a:rPr lang="en-US" sz="1119">
                <a:solidFill>
                  <a:srgbClr val="FFFFFF"/>
                </a:solidFill>
                <a:latin typeface="Trebuchet MS 1 Bold"/>
              </a:rPr>
              <a:t>Govt</a:t>
            </a:r>
          </a:p>
          <a:p>
            <a:pPr algn="ctr">
              <a:lnSpc>
                <a:spcPts val="1567"/>
              </a:lnSpc>
            </a:pPr>
            <a:r>
              <a:rPr lang="en-US" sz="1119">
                <a:solidFill>
                  <a:srgbClr val="FFFFFF"/>
                </a:solidFill>
                <a:latin typeface="Trebuchet MS 1 Bold"/>
              </a:rPr>
              <a:t>website</a:t>
            </a:r>
          </a:p>
        </p:txBody>
      </p:sp>
      <p:sp>
        <p:nvSpPr>
          <p:cNvPr id="91" name="TextBox 91"/>
          <p:cNvSpPr txBox="1"/>
          <p:nvPr/>
        </p:nvSpPr>
        <p:spPr>
          <a:xfrm>
            <a:off x="5482115" y="8641993"/>
            <a:ext cx="656333" cy="396467"/>
          </a:xfrm>
          <a:prstGeom prst="rect">
            <a:avLst/>
          </a:prstGeom>
        </p:spPr>
        <p:txBody>
          <a:bodyPr lIns="0" tIns="0" rIns="0" bIns="0" rtlCol="0" anchor="t">
            <a:spAutoFit/>
          </a:bodyPr>
          <a:lstStyle/>
          <a:p>
            <a:pPr algn="ctr">
              <a:lnSpc>
                <a:spcPts val="1567"/>
              </a:lnSpc>
            </a:pPr>
            <a:r>
              <a:rPr lang="en-US" sz="1119">
                <a:solidFill>
                  <a:srgbClr val="FFFFFF"/>
                </a:solidFill>
                <a:latin typeface="Trebuchet MS 1 Bold"/>
              </a:rPr>
              <a:t>Social media</a:t>
            </a:r>
          </a:p>
        </p:txBody>
      </p:sp>
      <p:sp>
        <p:nvSpPr>
          <p:cNvPr id="92" name="TextBox 92"/>
          <p:cNvSpPr txBox="1"/>
          <p:nvPr/>
        </p:nvSpPr>
        <p:spPr>
          <a:xfrm>
            <a:off x="6777617" y="2448002"/>
            <a:ext cx="1127517" cy="691151"/>
          </a:xfrm>
          <a:prstGeom prst="rect">
            <a:avLst/>
          </a:prstGeom>
        </p:spPr>
        <p:txBody>
          <a:bodyPr wrap="square" lIns="0" tIns="0" rIns="0" bIns="0" rtlCol="0" anchor="t">
            <a:spAutoFit/>
          </a:bodyPr>
          <a:lstStyle/>
          <a:p>
            <a:pPr algn="ctr">
              <a:lnSpc>
                <a:spcPts val="5880"/>
              </a:lnSpc>
            </a:pPr>
            <a:r>
              <a:rPr lang="en-US" sz="4200" dirty="0">
                <a:solidFill>
                  <a:srgbClr val="E73E97"/>
                </a:solidFill>
                <a:latin typeface="Trebuchet MS 1 Bold"/>
              </a:rPr>
              <a:t>4%</a:t>
            </a:r>
          </a:p>
        </p:txBody>
      </p:sp>
      <p:sp>
        <p:nvSpPr>
          <p:cNvPr id="93" name="TextBox 93"/>
          <p:cNvSpPr txBox="1"/>
          <p:nvPr/>
        </p:nvSpPr>
        <p:spPr>
          <a:xfrm>
            <a:off x="7669065" y="3885723"/>
            <a:ext cx="3232763" cy="352472"/>
          </a:xfrm>
          <a:prstGeom prst="rect">
            <a:avLst/>
          </a:prstGeom>
        </p:spPr>
        <p:txBody>
          <a:bodyPr lIns="0" tIns="0" rIns="0" bIns="0" rtlCol="0" anchor="t">
            <a:spAutoFit/>
          </a:bodyPr>
          <a:lstStyle/>
          <a:p>
            <a:pPr>
              <a:lnSpc>
                <a:spcPts val="2526"/>
              </a:lnSpc>
            </a:pPr>
            <a:r>
              <a:rPr lang="en-US" sz="2526">
                <a:solidFill>
                  <a:srgbClr val="004F6B"/>
                </a:solidFill>
                <a:latin typeface="Trebuchet MS 1 Bold"/>
              </a:rPr>
              <a:t>Neurodivergent/LDs</a:t>
            </a:r>
          </a:p>
        </p:txBody>
      </p:sp>
      <p:sp>
        <p:nvSpPr>
          <p:cNvPr id="94" name="TextBox 94"/>
          <p:cNvSpPr txBox="1"/>
          <p:nvPr/>
        </p:nvSpPr>
        <p:spPr>
          <a:xfrm>
            <a:off x="14044364" y="4832317"/>
            <a:ext cx="3716215" cy="354735"/>
          </a:xfrm>
          <a:prstGeom prst="rect">
            <a:avLst/>
          </a:prstGeom>
        </p:spPr>
        <p:txBody>
          <a:bodyPr lIns="0" tIns="0" rIns="0" bIns="0" rtlCol="0" anchor="t">
            <a:spAutoFit/>
          </a:bodyPr>
          <a:lstStyle/>
          <a:p>
            <a:pPr>
              <a:lnSpc>
                <a:spcPts val="2526"/>
              </a:lnSpc>
            </a:pPr>
            <a:r>
              <a:rPr lang="en-US" sz="2526">
                <a:solidFill>
                  <a:srgbClr val="004F6B"/>
                </a:solidFill>
                <a:latin typeface="Trebuchet MS 1 Bold"/>
              </a:rPr>
              <a:t>Digitally excluded</a:t>
            </a:r>
          </a:p>
        </p:txBody>
      </p:sp>
      <p:sp>
        <p:nvSpPr>
          <p:cNvPr id="95" name="TextBox 95"/>
          <p:cNvSpPr txBox="1"/>
          <p:nvPr/>
        </p:nvSpPr>
        <p:spPr>
          <a:xfrm>
            <a:off x="7737157" y="4891463"/>
            <a:ext cx="5171434" cy="352472"/>
          </a:xfrm>
          <a:prstGeom prst="rect">
            <a:avLst/>
          </a:prstGeom>
        </p:spPr>
        <p:txBody>
          <a:bodyPr lIns="0" tIns="0" rIns="0" bIns="0" rtlCol="0" anchor="t">
            <a:spAutoFit/>
          </a:bodyPr>
          <a:lstStyle/>
          <a:p>
            <a:pPr>
              <a:lnSpc>
                <a:spcPts val="2526"/>
              </a:lnSpc>
            </a:pPr>
            <a:r>
              <a:rPr lang="en-US" sz="2526">
                <a:solidFill>
                  <a:srgbClr val="004F6B"/>
                </a:solidFill>
                <a:latin typeface="Trebuchet MS 1 Bold"/>
              </a:rPr>
              <a:t>BAME, especially black ethnicities</a:t>
            </a:r>
          </a:p>
        </p:txBody>
      </p:sp>
      <p:sp>
        <p:nvSpPr>
          <p:cNvPr id="96" name="TextBox 96"/>
          <p:cNvSpPr txBox="1"/>
          <p:nvPr/>
        </p:nvSpPr>
        <p:spPr>
          <a:xfrm>
            <a:off x="15477722" y="3839361"/>
            <a:ext cx="5171434" cy="352472"/>
          </a:xfrm>
          <a:prstGeom prst="rect">
            <a:avLst/>
          </a:prstGeom>
        </p:spPr>
        <p:txBody>
          <a:bodyPr lIns="0" tIns="0" rIns="0" bIns="0" rtlCol="0" anchor="t">
            <a:spAutoFit/>
          </a:bodyPr>
          <a:lstStyle/>
          <a:p>
            <a:pPr>
              <a:lnSpc>
                <a:spcPts val="2526"/>
              </a:lnSpc>
            </a:pPr>
            <a:r>
              <a:rPr lang="en-US" sz="2526">
                <a:solidFill>
                  <a:srgbClr val="004F6B"/>
                </a:solidFill>
                <a:latin typeface="Trebuchet MS 1 Bold"/>
              </a:rPr>
              <a:t>Women</a:t>
            </a:r>
          </a:p>
        </p:txBody>
      </p:sp>
      <p:sp>
        <p:nvSpPr>
          <p:cNvPr id="97" name="TextBox 97"/>
          <p:cNvSpPr txBox="1"/>
          <p:nvPr/>
        </p:nvSpPr>
        <p:spPr>
          <a:xfrm>
            <a:off x="12474407" y="6200515"/>
            <a:ext cx="5225413" cy="448310"/>
          </a:xfrm>
          <a:prstGeom prst="rect">
            <a:avLst/>
          </a:prstGeom>
        </p:spPr>
        <p:txBody>
          <a:bodyPr lIns="0" tIns="0" rIns="0" bIns="0" rtlCol="0" anchor="t">
            <a:spAutoFit/>
          </a:bodyPr>
          <a:lstStyle/>
          <a:p>
            <a:pPr algn="ctr">
              <a:lnSpc>
                <a:spcPts val="3640"/>
              </a:lnSpc>
            </a:pPr>
            <a:r>
              <a:rPr lang="en-US" sz="2600">
                <a:solidFill>
                  <a:srgbClr val="E73E97"/>
                </a:solidFill>
                <a:latin typeface="Trebuchet MS 1 Bold"/>
              </a:rPr>
              <a:t>Least likely to use online sources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00" y="361174"/>
            <a:ext cx="13727665" cy="1443718"/>
            <a:chOff x="6469" y="0"/>
            <a:chExt cx="7612421" cy="787415"/>
          </a:xfrm>
        </p:grpSpPr>
        <p:sp>
          <p:nvSpPr>
            <p:cNvPr id="3" name="Freeform 3"/>
            <p:cNvSpPr/>
            <p:nvPr/>
          </p:nvSpPr>
          <p:spPr>
            <a:xfrm>
              <a:off x="6469" y="0"/>
              <a:ext cx="7612421" cy="787415"/>
            </a:xfrm>
            <a:custGeom>
              <a:avLst/>
              <a:gdLst/>
              <a:ahLst/>
              <a:cxnLst/>
              <a:rect l="l" t="t" r="r" b="b"/>
              <a:pathLst>
                <a:path w="7612421" h="787415">
                  <a:moveTo>
                    <a:pt x="0" y="0"/>
                  </a:moveTo>
                  <a:lnTo>
                    <a:pt x="7612421" y="0"/>
                  </a:lnTo>
                  <a:lnTo>
                    <a:pt x="7612421" y="787415"/>
                  </a:lnTo>
                  <a:lnTo>
                    <a:pt x="0" y="787415"/>
                  </a:lnTo>
                  <a:close/>
                </a:path>
              </a:pathLst>
            </a:custGeom>
            <a:solidFill>
              <a:srgbClr val="004F6B"/>
            </a:solidFill>
          </p:spPr>
        </p:sp>
      </p:grpSp>
      <p:sp>
        <p:nvSpPr>
          <p:cNvPr id="4" name="TextBox 4"/>
          <p:cNvSpPr txBox="1"/>
          <p:nvPr/>
        </p:nvSpPr>
        <p:spPr>
          <a:xfrm>
            <a:off x="4497931" y="389350"/>
            <a:ext cx="13353714" cy="1428242"/>
          </a:xfrm>
          <a:prstGeom prst="rect">
            <a:avLst/>
          </a:prstGeom>
        </p:spPr>
        <p:txBody>
          <a:bodyPr lIns="0" tIns="0" rIns="0" bIns="0" rtlCol="0" anchor="t">
            <a:spAutoFit/>
          </a:bodyPr>
          <a:lstStyle/>
          <a:p>
            <a:pPr marL="436118" lvl="1" indent="-218059">
              <a:lnSpc>
                <a:spcPts val="2827"/>
              </a:lnSpc>
              <a:buFont typeface="Arial"/>
              <a:buChar char="•"/>
            </a:pPr>
            <a:r>
              <a:rPr lang="en-US" sz="2020">
                <a:solidFill>
                  <a:srgbClr val="FFFFFF"/>
                </a:solidFill>
                <a:latin typeface="Trebuchet MS 1 Bold"/>
              </a:rPr>
              <a:t>Respondents felt quite well-informed about the Covid vaccine, social distancing and mask-wearing, but poorly informed about changes to their social care and about NHS Test and Trace.</a:t>
            </a:r>
          </a:p>
          <a:p>
            <a:pPr marL="436118" lvl="1" indent="-218059">
              <a:lnSpc>
                <a:spcPts val="2827"/>
              </a:lnSpc>
              <a:buFont typeface="Arial"/>
              <a:buChar char="•"/>
            </a:pPr>
            <a:r>
              <a:rPr lang="en-US" sz="2020">
                <a:solidFill>
                  <a:srgbClr val="000000"/>
                </a:solidFill>
                <a:latin typeface="Trebuchet MS 1 Bold"/>
              </a:rPr>
              <a:t> </a:t>
            </a:r>
            <a:r>
              <a:rPr lang="en-US" sz="2020">
                <a:solidFill>
                  <a:srgbClr val="FFFFFF"/>
                </a:solidFill>
                <a:latin typeface="Trebuchet MS 1 Bold"/>
              </a:rPr>
              <a:t>Respondents who were autistic, living with learning disablilities or with sensory impairments were less likely to find accessible information.</a:t>
            </a:r>
          </a:p>
        </p:txBody>
      </p:sp>
      <p:pic>
        <p:nvPicPr>
          <p:cNvPr id="5" name="Picture 5"/>
          <p:cNvPicPr>
            <a:picLocks noChangeAspect="1"/>
          </p:cNvPicPr>
          <p:nvPr/>
        </p:nvPicPr>
        <p:blipFill>
          <a:blip r:embed="rId2"/>
          <a:srcRect r="61383" b="31676"/>
          <a:stretch>
            <a:fillRect/>
          </a:stretch>
        </p:blipFill>
        <p:spPr>
          <a:xfrm>
            <a:off x="55394" y="2293388"/>
            <a:ext cx="4830791" cy="4125235"/>
          </a:xfrm>
          <a:prstGeom prst="rect">
            <a:avLst/>
          </a:prstGeom>
        </p:spPr>
      </p:pic>
      <p:pic>
        <p:nvPicPr>
          <p:cNvPr id="6" name="Picture 6"/>
          <p:cNvPicPr>
            <a:picLocks noChangeAspect="1"/>
          </p:cNvPicPr>
          <p:nvPr/>
        </p:nvPicPr>
        <p:blipFill>
          <a:blip r:embed="rId3"/>
          <a:srcRect l="1426" t="76677" r="53574" b="5126"/>
          <a:stretch>
            <a:fillRect/>
          </a:stretch>
        </p:blipFill>
        <p:spPr>
          <a:xfrm>
            <a:off x="3319050" y="6635877"/>
            <a:ext cx="4410838" cy="989960"/>
          </a:xfrm>
          <a:prstGeom prst="rect">
            <a:avLst/>
          </a:prstGeom>
        </p:spPr>
      </p:pic>
      <p:pic>
        <p:nvPicPr>
          <p:cNvPr id="7" name="Picture 7"/>
          <p:cNvPicPr>
            <a:picLocks noChangeAspect="1"/>
          </p:cNvPicPr>
          <p:nvPr/>
        </p:nvPicPr>
        <p:blipFill>
          <a:blip r:embed="rId3"/>
          <a:srcRect l="51094" t="76677" r="950" b="5126"/>
          <a:stretch>
            <a:fillRect/>
          </a:stretch>
        </p:blipFill>
        <p:spPr>
          <a:xfrm>
            <a:off x="7729888" y="6635877"/>
            <a:ext cx="4700584" cy="989960"/>
          </a:xfrm>
          <a:prstGeom prst="rect">
            <a:avLst/>
          </a:prstGeom>
        </p:spPr>
      </p:pic>
      <p:pic>
        <p:nvPicPr>
          <p:cNvPr id="8" name="Picture 8"/>
          <p:cNvPicPr>
            <a:picLocks noChangeAspect="1"/>
          </p:cNvPicPr>
          <p:nvPr/>
        </p:nvPicPr>
        <p:blipFill>
          <a:blip r:embed="rId4"/>
          <a:srcRect l="1539" t="4690" r="2455" b="4264"/>
          <a:stretch>
            <a:fillRect/>
          </a:stretch>
        </p:blipFill>
        <p:spPr>
          <a:xfrm>
            <a:off x="4755100" y="2536999"/>
            <a:ext cx="7787058" cy="4098878"/>
          </a:xfrm>
          <a:prstGeom prst="rect">
            <a:avLst/>
          </a:prstGeom>
        </p:spPr>
      </p:pic>
      <p:sp>
        <p:nvSpPr>
          <p:cNvPr id="9" name="TextBox 9"/>
          <p:cNvSpPr txBox="1"/>
          <p:nvPr/>
        </p:nvSpPr>
        <p:spPr>
          <a:xfrm>
            <a:off x="290185" y="2062614"/>
            <a:ext cx="11034212" cy="474385"/>
          </a:xfrm>
          <a:prstGeom prst="rect">
            <a:avLst/>
          </a:prstGeom>
        </p:spPr>
        <p:txBody>
          <a:bodyPr lIns="0" tIns="0" rIns="0" bIns="0" rtlCol="0" anchor="t">
            <a:spAutoFit/>
          </a:bodyPr>
          <a:lstStyle/>
          <a:p>
            <a:pPr>
              <a:lnSpc>
                <a:spcPts val="3543"/>
              </a:lnSpc>
            </a:pPr>
            <a:r>
              <a:rPr lang="en-US" sz="3543">
                <a:solidFill>
                  <a:srgbClr val="004F6B"/>
                </a:solidFill>
                <a:latin typeface="Trebuchet MS 1 Bold"/>
              </a:rPr>
              <a:t>Information about Covid-related topics</a:t>
            </a:r>
          </a:p>
        </p:txBody>
      </p:sp>
      <p:grpSp>
        <p:nvGrpSpPr>
          <p:cNvPr id="10" name="Group 10"/>
          <p:cNvGrpSpPr/>
          <p:nvPr/>
        </p:nvGrpSpPr>
        <p:grpSpPr>
          <a:xfrm>
            <a:off x="3319050" y="8060421"/>
            <a:ext cx="8984536" cy="1792073"/>
            <a:chOff x="0" y="0"/>
            <a:chExt cx="11979381" cy="2389431"/>
          </a:xfrm>
        </p:grpSpPr>
        <p:grpSp>
          <p:nvGrpSpPr>
            <p:cNvPr id="11" name="Group 11"/>
            <p:cNvGrpSpPr/>
            <p:nvPr/>
          </p:nvGrpSpPr>
          <p:grpSpPr>
            <a:xfrm>
              <a:off x="0" y="0"/>
              <a:ext cx="11979381" cy="2389431"/>
              <a:chOff x="0" y="0"/>
              <a:chExt cx="4295807" cy="856850"/>
            </a:xfrm>
          </p:grpSpPr>
          <p:sp>
            <p:nvSpPr>
              <p:cNvPr id="12" name="Freeform 12"/>
              <p:cNvSpPr/>
              <p:nvPr/>
            </p:nvSpPr>
            <p:spPr>
              <a:xfrm>
                <a:off x="0" y="0"/>
                <a:ext cx="4295807" cy="856850"/>
              </a:xfrm>
              <a:custGeom>
                <a:avLst/>
                <a:gdLst/>
                <a:ahLst/>
                <a:cxnLst/>
                <a:rect l="l" t="t" r="r" b="b"/>
                <a:pathLst>
                  <a:path w="4295807" h="856850">
                    <a:moveTo>
                      <a:pt x="4171347" y="856850"/>
                    </a:moveTo>
                    <a:lnTo>
                      <a:pt x="124460" y="856850"/>
                    </a:lnTo>
                    <a:cubicBezTo>
                      <a:pt x="55880" y="856850"/>
                      <a:pt x="0" y="800970"/>
                      <a:pt x="0" y="732390"/>
                    </a:cubicBezTo>
                    <a:lnTo>
                      <a:pt x="0" y="124460"/>
                    </a:lnTo>
                    <a:cubicBezTo>
                      <a:pt x="0" y="55880"/>
                      <a:pt x="55880" y="0"/>
                      <a:pt x="124460" y="0"/>
                    </a:cubicBezTo>
                    <a:lnTo>
                      <a:pt x="4171347" y="0"/>
                    </a:lnTo>
                    <a:cubicBezTo>
                      <a:pt x="4239927" y="0"/>
                      <a:pt x="4295807" y="55880"/>
                      <a:pt x="4295807" y="124460"/>
                    </a:cubicBezTo>
                    <a:lnTo>
                      <a:pt x="4295807" y="732390"/>
                    </a:lnTo>
                    <a:cubicBezTo>
                      <a:pt x="4295807" y="800970"/>
                      <a:pt x="4239927" y="856850"/>
                      <a:pt x="4171347" y="856850"/>
                    </a:cubicBezTo>
                    <a:close/>
                  </a:path>
                </a:pathLst>
              </a:custGeom>
              <a:solidFill>
                <a:srgbClr val="E4C1D2">
                  <a:alpha val="46667"/>
                </a:srgbClr>
              </a:solidFill>
            </p:spPr>
          </p:sp>
        </p:grpSp>
        <p:sp>
          <p:nvSpPr>
            <p:cNvPr id="13" name="TextBox 13"/>
            <p:cNvSpPr txBox="1"/>
            <p:nvPr/>
          </p:nvSpPr>
          <p:spPr>
            <a:xfrm>
              <a:off x="6472370" y="92119"/>
              <a:ext cx="1383640" cy="984987"/>
            </a:xfrm>
            <a:prstGeom prst="rect">
              <a:avLst/>
            </a:prstGeom>
          </p:spPr>
          <p:txBody>
            <a:bodyPr lIns="0" tIns="0" rIns="0" bIns="0" rtlCol="0" anchor="t">
              <a:spAutoFit/>
            </a:bodyPr>
            <a:lstStyle/>
            <a:p>
              <a:pPr algn="ctr">
                <a:lnSpc>
                  <a:spcPts val="6164"/>
                </a:lnSpc>
              </a:pPr>
              <a:r>
                <a:rPr lang="en-US" sz="4403">
                  <a:solidFill>
                    <a:srgbClr val="004F6B"/>
                  </a:solidFill>
                  <a:latin typeface="Trebuchet MS 1 Bold"/>
                </a:rPr>
                <a:t>14%</a:t>
              </a:r>
            </a:p>
          </p:txBody>
        </p:sp>
        <p:sp>
          <p:nvSpPr>
            <p:cNvPr id="14" name="TextBox 14"/>
            <p:cNvSpPr txBox="1"/>
            <p:nvPr/>
          </p:nvSpPr>
          <p:spPr>
            <a:xfrm>
              <a:off x="6048787" y="1121077"/>
              <a:ext cx="2323636" cy="1014798"/>
            </a:xfrm>
            <a:prstGeom prst="rect">
              <a:avLst/>
            </a:prstGeom>
          </p:spPr>
          <p:txBody>
            <a:bodyPr lIns="0" tIns="0" rIns="0" bIns="0" rtlCol="0" anchor="t">
              <a:spAutoFit/>
            </a:bodyPr>
            <a:lstStyle/>
            <a:p>
              <a:pPr algn="ctr">
                <a:lnSpc>
                  <a:spcPts val="1948"/>
                </a:lnSpc>
              </a:pPr>
              <a:r>
                <a:rPr lang="en-US" sz="1948">
                  <a:solidFill>
                    <a:srgbClr val="004F6B"/>
                  </a:solidFill>
                  <a:latin typeface="Trebuchet MS 1 Bold"/>
                </a:rPr>
                <a:t>felt there was too much information</a:t>
              </a:r>
            </a:p>
          </p:txBody>
        </p:sp>
        <p:sp>
          <p:nvSpPr>
            <p:cNvPr id="15" name="TextBox 15"/>
            <p:cNvSpPr txBox="1"/>
            <p:nvPr/>
          </p:nvSpPr>
          <p:spPr>
            <a:xfrm>
              <a:off x="9312269" y="92119"/>
              <a:ext cx="1383640" cy="984987"/>
            </a:xfrm>
            <a:prstGeom prst="rect">
              <a:avLst/>
            </a:prstGeom>
          </p:spPr>
          <p:txBody>
            <a:bodyPr lIns="0" tIns="0" rIns="0" bIns="0" rtlCol="0" anchor="t">
              <a:spAutoFit/>
            </a:bodyPr>
            <a:lstStyle/>
            <a:p>
              <a:pPr algn="ctr">
                <a:lnSpc>
                  <a:spcPts val="6164"/>
                </a:lnSpc>
              </a:pPr>
              <a:r>
                <a:rPr lang="en-US" sz="4403">
                  <a:solidFill>
                    <a:srgbClr val="004F6B"/>
                  </a:solidFill>
                  <a:latin typeface="Trebuchet MS 1 Bold"/>
                </a:rPr>
                <a:t>14%</a:t>
              </a:r>
            </a:p>
          </p:txBody>
        </p:sp>
        <p:sp>
          <p:nvSpPr>
            <p:cNvPr id="16" name="TextBox 16"/>
            <p:cNvSpPr txBox="1"/>
            <p:nvPr/>
          </p:nvSpPr>
          <p:spPr>
            <a:xfrm>
              <a:off x="8842271" y="1105681"/>
              <a:ext cx="2323636" cy="1014798"/>
            </a:xfrm>
            <a:prstGeom prst="rect">
              <a:avLst/>
            </a:prstGeom>
          </p:spPr>
          <p:txBody>
            <a:bodyPr lIns="0" tIns="0" rIns="0" bIns="0" rtlCol="0" anchor="t">
              <a:spAutoFit/>
            </a:bodyPr>
            <a:lstStyle/>
            <a:p>
              <a:pPr algn="ctr">
                <a:lnSpc>
                  <a:spcPts val="1948"/>
                </a:lnSpc>
              </a:pPr>
              <a:r>
                <a:rPr lang="en-US" sz="1948">
                  <a:solidFill>
                    <a:srgbClr val="004F6B"/>
                  </a:solidFill>
                  <a:latin typeface="Trebuchet MS 1 Bold"/>
                </a:rPr>
                <a:t>felt there was not enough information</a:t>
              </a:r>
            </a:p>
          </p:txBody>
        </p:sp>
        <p:sp>
          <p:nvSpPr>
            <p:cNvPr id="17" name="TextBox 17"/>
            <p:cNvSpPr txBox="1"/>
            <p:nvPr/>
          </p:nvSpPr>
          <p:spPr>
            <a:xfrm>
              <a:off x="1446581" y="92119"/>
              <a:ext cx="1383640" cy="984987"/>
            </a:xfrm>
            <a:prstGeom prst="rect">
              <a:avLst/>
            </a:prstGeom>
          </p:spPr>
          <p:txBody>
            <a:bodyPr lIns="0" tIns="0" rIns="0" bIns="0" rtlCol="0" anchor="t">
              <a:spAutoFit/>
            </a:bodyPr>
            <a:lstStyle/>
            <a:p>
              <a:pPr algn="ctr">
                <a:lnSpc>
                  <a:spcPts val="6164"/>
                </a:lnSpc>
              </a:pPr>
              <a:r>
                <a:rPr lang="en-US" sz="4403">
                  <a:solidFill>
                    <a:srgbClr val="004F6B"/>
                  </a:solidFill>
                  <a:latin typeface="Trebuchet MS 1 Bold"/>
                </a:rPr>
                <a:t>11%</a:t>
              </a:r>
            </a:p>
          </p:txBody>
        </p:sp>
        <p:sp>
          <p:nvSpPr>
            <p:cNvPr id="18" name="TextBox 18"/>
            <p:cNvSpPr txBox="1"/>
            <p:nvPr/>
          </p:nvSpPr>
          <p:spPr>
            <a:xfrm>
              <a:off x="777196" y="1121077"/>
              <a:ext cx="2722410" cy="1014798"/>
            </a:xfrm>
            <a:prstGeom prst="rect">
              <a:avLst/>
            </a:prstGeom>
          </p:spPr>
          <p:txBody>
            <a:bodyPr lIns="0" tIns="0" rIns="0" bIns="0" rtlCol="0" anchor="t">
              <a:spAutoFit/>
            </a:bodyPr>
            <a:lstStyle/>
            <a:p>
              <a:pPr algn="ctr">
                <a:lnSpc>
                  <a:spcPts val="1948"/>
                </a:lnSpc>
              </a:pPr>
              <a:r>
                <a:rPr lang="en-US" sz="1948">
                  <a:solidFill>
                    <a:srgbClr val="004F6B"/>
                  </a:solidFill>
                  <a:latin typeface="Trebuchet MS 1 Bold"/>
                </a:rPr>
                <a:t>found the font in printed materials too small</a:t>
              </a:r>
            </a:p>
          </p:txBody>
        </p:sp>
        <p:sp>
          <p:nvSpPr>
            <p:cNvPr id="19" name="TextBox 19"/>
            <p:cNvSpPr txBox="1"/>
            <p:nvPr/>
          </p:nvSpPr>
          <p:spPr>
            <a:xfrm>
              <a:off x="4247486" y="92119"/>
              <a:ext cx="946809" cy="984987"/>
            </a:xfrm>
            <a:prstGeom prst="rect">
              <a:avLst/>
            </a:prstGeom>
          </p:spPr>
          <p:txBody>
            <a:bodyPr lIns="0" tIns="0" rIns="0" bIns="0" rtlCol="0" anchor="t">
              <a:spAutoFit/>
            </a:bodyPr>
            <a:lstStyle/>
            <a:p>
              <a:pPr algn="ctr">
                <a:lnSpc>
                  <a:spcPts val="6164"/>
                </a:lnSpc>
              </a:pPr>
              <a:r>
                <a:rPr lang="en-US" sz="4403">
                  <a:solidFill>
                    <a:srgbClr val="004F6B"/>
                  </a:solidFill>
                  <a:latin typeface="Trebuchet MS 1 Bold"/>
                </a:rPr>
                <a:t>8%</a:t>
              </a:r>
            </a:p>
          </p:txBody>
        </p:sp>
        <p:sp>
          <p:nvSpPr>
            <p:cNvPr id="20" name="TextBox 20"/>
            <p:cNvSpPr txBox="1"/>
            <p:nvPr/>
          </p:nvSpPr>
          <p:spPr>
            <a:xfrm>
              <a:off x="3499606" y="1105681"/>
              <a:ext cx="2323636" cy="1014798"/>
            </a:xfrm>
            <a:prstGeom prst="rect">
              <a:avLst/>
            </a:prstGeom>
          </p:spPr>
          <p:txBody>
            <a:bodyPr lIns="0" tIns="0" rIns="0" bIns="0" rtlCol="0" anchor="t">
              <a:spAutoFit/>
            </a:bodyPr>
            <a:lstStyle/>
            <a:p>
              <a:pPr algn="ctr">
                <a:lnSpc>
                  <a:spcPts val="1948"/>
                </a:lnSpc>
              </a:pPr>
              <a:r>
                <a:rPr lang="en-US" sz="1948">
                  <a:solidFill>
                    <a:srgbClr val="004F6B"/>
                  </a:solidFill>
                  <a:latin typeface="Trebuchet MS 1 Bold"/>
                </a:rPr>
                <a:t>found the language too complicated</a:t>
              </a:r>
            </a:p>
          </p:txBody>
        </p:sp>
      </p:grpSp>
      <p:pic>
        <p:nvPicPr>
          <p:cNvPr id="21"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689791" y="6803890"/>
            <a:ext cx="814840" cy="1884024"/>
          </a:xfrm>
          <a:prstGeom prst="rect">
            <a:avLst/>
          </a:prstGeom>
        </p:spPr>
      </p:pic>
      <p:pic>
        <p:nvPicPr>
          <p:cNvPr id="22" name="Picture 2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668310" y="3342152"/>
            <a:ext cx="857801" cy="1719901"/>
          </a:xfrm>
          <a:prstGeom prst="rect">
            <a:avLst/>
          </a:prstGeom>
        </p:spPr>
      </p:pic>
      <p:grpSp>
        <p:nvGrpSpPr>
          <p:cNvPr id="23" name="Group 23"/>
          <p:cNvGrpSpPr/>
          <p:nvPr/>
        </p:nvGrpSpPr>
        <p:grpSpPr>
          <a:xfrm>
            <a:off x="13337079" y="2271231"/>
            <a:ext cx="4445554" cy="710735"/>
            <a:chOff x="0" y="0"/>
            <a:chExt cx="13455136" cy="2151146"/>
          </a:xfrm>
        </p:grpSpPr>
        <p:sp>
          <p:nvSpPr>
            <p:cNvPr id="24" name="Freeform 24"/>
            <p:cNvSpPr/>
            <p:nvPr/>
          </p:nvSpPr>
          <p:spPr>
            <a:xfrm>
              <a:off x="0" y="0"/>
              <a:ext cx="13455137" cy="2151146"/>
            </a:xfrm>
            <a:custGeom>
              <a:avLst/>
              <a:gdLst/>
              <a:ahLst/>
              <a:cxnLst/>
              <a:rect l="l" t="t" r="r" b="b"/>
              <a:pathLst>
                <a:path w="13455137" h="2151146">
                  <a:moveTo>
                    <a:pt x="13330676" y="2151146"/>
                  </a:moveTo>
                  <a:lnTo>
                    <a:pt x="124460" y="2151146"/>
                  </a:lnTo>
                  <a:cubicBezTo>
                    <a:pt x="55880" y="2151146"/>
                    <a:pt x="0" y="2095266"/>
                    <a:pt x="0" y="2026686"/>
                  </a:cubicBezTo>
                  <a:lnTo>
                    <a:pt x="0" y="124460"/>
                  </a:lnTo>
                  <a:cubicBezTo>
                    <a:pt x="0" y="55880"/>
                    <a:pt x="55880" y="0"/>
                    <a:pt x="124460" y="0"/>
                  </a:cubicBezTo>
                  <a:lnTo>
                    <a:pt x="13330676" y="0"/>
                  </a:lnTo>
                  <a:cubicBezTo>
                    <a:pt x="13399257" y="0"/>
                    <a:pt x="13455137" y="55880"/>
                    <a:pt x="13455137" y="124460"/>
                  </a:cubicBezTo>
                  <a:lnTo>
                    <a:pt x="13455137" y="2026686"/>
                  </a:lnTo>
                  <a:cubicBezTo>
                    <a:pt x="13455137" y="2095266"/>
                    <a:pt x="13399257" y="2151146"/>
                    <a:pt x="13330676" y="2151146"/>
                  </a:cubicBezTo>
                  <a:close/>
                </a:path>
              </a:pathLst>
            </a:custGeom>
            <a:solidFill>
              <a:srgbClr val="E73E97"/>
            </a:solidFill>
          </p:spPr>
        </p:sp>
      </p:grpSp>
      <p:grpSp>
        <p:nvGrpSpPr>
          <p:cNvPr id="25" name="Group 25"/>
          <p:cNvGrpSpPr/>
          <p:nvPr/>
        </p:nvGrpSpPr>
        <p:grpSpPr>
          <a:xfrm>
            <a:off x="13337079" y="5340356"/>
            <a:ext cx="4445554" cy="630341"/>
            <a:chOff x="0" y="0"/>
            <a:chExt cx="8115078" cy="1150647"/>
          </a:xfrm>
        </p:grpSpPr>
        <p:sp>
          <p:nvSpPr>
            <p:cNvPr id="26" name="Freeform 26"/>
            <p:cNvSpPr/>
            <p:nvPr/>
          </p:nvSpPr>
          <p:spPr>
            <a:xfrm>
              <a:off x="0" y="0"/>
              <a:ext cx="8115078" cy="1150647"/>
            </a:xfrm>
            <a:custGeom>
              <a:avLst/>
              <a:gdLst/>
              <a:ahLst/>
              <a:cxnLst/>
              <a:rect l="l" t="t" r="r" b="b"/>
              <a:pathLst>
                <a:path w="8115078" h="1150647">
                  <a:moveTo>
                    <a:pt x="7990618" y="1150647"/>
                  </a:moveTo>
                  <a:lnTo>
                    <a:pt x="124460" y="1150647"/>
                  </a:lnTo>
                  <a:cubicBezTo>
                    <a:pt x="55880" y="1150647"/>
                    <a:pt x="0" y="1094767"/>
                    <a:pt x="0" y="1026187"/>
                  </a:cubicBezTo>
                  <a:lnTo>
                    <a:pt x="0" y="124460"/>
                  </a:lnTo>
                  <a:cubicBezTo>
                    <a:pt x="0" y="55880"/>
                    <a:pt x="55880" y="0"/>
                    <a:pt x="124460" y="0"/>
                  </a:cubicBezTo>
                  <a:lnTo>
                    <a:pt x="7990618" y="0"/>
                  </a:lnTo>
                  <a:cubicBezTo>
                    <a:pt x="8059199" y="0"/>
                    <a:pt x="8115078" y="55880"/>
                    <a:pt x="8115078" y="124460"/>
                  </a:cubicBezTo>
                  <a:lnTo>
                    <a:pt x="8115078" y="1026187"/>
                  </a:lnTo>
                  <a:cubicBezTo>
                    <a:pt x="8115078" y="1094767"/>
                    <a:pt x="8059199" y="1150647"/>
                    <a:pt x="7990618" y="1150647"/>
                  </a:cubicBezTo>
                  <a:close/>
                </a:path>
              </a:pathLst>
            </a:custGeom>
            <a:solidFill>
              <a:srgbClr val="E73E97"/>
            </a:solidFill>
          </p:spPr>
        </p:sp>
      </p:grpSp>
      <p:sp>
        <p:nvSpPr>
          <p:cNvPr id="27" name="TextBox 27"/>
          <p:cNvSpPr txBox="1"/>
          <p:nvPr/>
        </p:nvSpPr>
        <p:spPr>
          <a:xfrm>
            <a:off x="13431518" y="2338397"/>
            <a:ext cx="4382928" cy="576404"/>
          </a:xfrm>
          <a:prstGeom prst="rect">
            <a:avLst/>
          </a:prstGeom>
        </p:spPr>
        <p:txBody>
          <a:bodyPr lIns="0" tIns="0" rIns="0" bIns="0" rtlCol="0" anchor="t">
            <a:spAutoFit/>
          </a:bodyPr>
          <a:lstStyle/>
          <a:p>
            <a:pPr marL="0" lvl="0" indent="0" algn="l">
              <a:lnSpc>
                <a:spcPts val="2278"/>
              </a:lnSpc>
            </a:pPr>
            <a:r>
              <a:rPr lang="en-US" sz="1930" u="none">
                <a:solidFill>
                  <a:srgbClr val="FFFFFF"/>
                </a:solidFill>
                <a:latin typeface="Trebuchet MS 1 Bold"/>
              </a:rPr>
              <a:t>Most likely to find accessible information:</a:t>
            </a:r>
          </a:p>
        </p:txBody>
      </p:sp>
      <p:sp>
        <p:nvSpPr>
          <p:cNvPr id="28" name="TextBox 28"/>
          <p:cNvSpPr txBox="1"/>
          <p:nvPr/>
        </p:nvSpPr>
        <p:spPr>
          <a:xfrm>
            <a:off x="13504631" y="5421061"/>
            <a:ext cx="4278002" cy="497505"/>
          </a:xfrm>
          <a:prstGeom prst="rect">
            <a:avLst/>
          </a:prstGeom>
        </p:spPr>
        <p:txBody>
          <a:bodyPr lIns="0" tIns="0" rIns="0" bIns="0" rtlCol="0" anchor="t">
            <a:spAutoFit/>
          </a:bodyPr>
          <a:lstStyle/>
          <a:p>
            <a:pPr>
              <a:lnSpc>
                <a:spcPts val="1930"/>
              </a:lnSpc>
            </a:pPr>
            <a:r>
              <a:rPr lang="en-US" sz="1930">
                <a:solidFill>
                  <a:srgbClr val="FFFFFF"/>
                </a:solidFill>
                <a:latin typeface="Trebuchet MS 1 Bold"/>
              </a:rPr>
              <a:t>Least likely to find accessible information:</a:t>
            </a:r>
          </a:p>
        </p:txBody>
      </p:sp>
      <p:sp>
        <p:nvSpPr>
          <p:cNvPr id="29" name="TextBox 29"/>
          <p:cNvSpPr txBox="1"/>
          <p:nvPr/>
        </p:nvSpPr>
        <p:spPr>
          <a:xfrm>
            <a:off x="13394318" y="6046403"/>
            <a:ext cx="4457327" cy="3471897"/>
          </a:xfrm>
          <a:prstGeom prst="rect">
            <a:avLst/>
          </a:prstGeom>
        </p:spPr>
        <p:txBody>
          <a:bodyPr lIns="0" tIns="0" rIns="0" bIns="0" rtlCol="0" anchor="t">
            <a:spAutoFit/>
          </a:bodyPr>
          <a:lstStyle/>
          <a:p>
            <a:pPr marL="541447" lvl="1" indent="-270723" algn="l">
              <a:lnSpc>
                <a:spcPts val="3084"/>
              </a:lnSpc>
              <a:spcBef>
                <a:spcPct val="0"/>
              </a:spcBef>
              <a:buFont typeface="Arial"/>
              <a:buChar char="•"/>
            </a:pPr>
            <a:r>
              <a:rPr lang="en-US" sz="2507" u="none" spc="32">
                <a:solidFill>
                  <a:srgbClr val="004F6B"/>
                </a:solidFill>
                <a:latin typeface="Trebuchet MS 2 Bold"/>
              </a:rPr>
              <a:t>Autistic respondents.</a:t>
            </a:r>
          </a:p>
          <a:p>
            <a:pPr marL="541447" lvl="1" indent="-270723" algn="l">
              <a:lnSpc>
                <a:spcPts val="3084"/>
              </a:lnSpc>
              <a:spcBef>
                <a:spcPct val="0"/>
              </a:spcBef>
              <a:buFont typeface="Arial"/>
              <a:buChar char="•"/>
            </a:pPr>
            <a:r>
              <a:rPr lang="en-US" sz="2507" u="none" spc="32">
                <a:solidFill>
                  <a:srgbClr val="004F6B"/>
                </a:solidFill>
                <a:latin typeface="Trebuchet MS 2 Bold"/>
              </a:rPr>
              <a:t>Respondents with learning disabilities.</a:t>
            </a:r>
          </a:p>
          <a:p>
            <a:pPr marL="541447" lvl="1" indent="-270723" algn="l">
              <a:lnSpc>
                <a:spcPts val="3084"/>
              </a:lnSpc>
              <a:spcBef>
                <a:spcPct val="0"/>
              </a:spcBef>
              <a:buFont typeface="Arial"/>
              <a:buChar char="•"/>
            </a:pPr>
            <a:r>
              <a:rPr lang="en-US" sz="2507" u="none" spc="32">
                <a:solidFill>
                  <a:srgbClr val="004F6B"/>
                </a:solidFill>
                <a:latin typeface="Trebuchet MS 2 Bold"/>
              </a:rPr>
              <a:t>Respondents with sensory impairments.</a:t>
            </a:r>
          </a:p>
          <a:p>
            <a:pPr marL="541447" lvl="1" indent="-270723" algn="l">
              <a:lnSpc>
                <a:spcPts val="3084"/>
              </a:lnSpc>
              <a:spcBef>
                <a:spcPct val="0"/>
              </a:spcBef>
              <a:buFont typeface="Arial"/>
              <a:buChar char="•"/>
            </a:pPr>
            <a:r>
              <a:rPr lang="en-US" sz="2507" u="none" spc="32">
                <a:solidFill>
                  <a:srgbClr val="004F6B"/>
                </a:solidFill>
                <a:latin typeface="Trebuchet MS 2 Bold"/>
              </a:rPr>
              <a:t>Digitally excluded respondents.</a:t>
            </a:r>
          </a:p>
          <a:p>
            <a:pPr marL="541447" lvl="1" indent="-270723" algn="l">
              <a:lnSpc>
                <a:spcPts val="3084"/>
              </a:lnSpc>
              <a:spcBef>
                <a:spcPct val="0"/>
              </a:spcBef>
              <a:buFont typeface="Arial"/>
              <a:buChar char="•"/>
            </a:pPr>
            <a:r>
              <a:rPr lang="en-US" sz="2507" u="none" spc="32">
                <a:solidFill>
                  <a:srgbClr val="004F6B"/>
                </a:solidFill>
                <a:latin typeface="Trebuchet MS 2 Bold"/>
              </a:rPr>
              <a:t>Those who only had info from friends and family.</a:t>
            </a:r>
          </a:p>
        </p:txBody>
      </p:sp>
      <p:sp>
        <p:nvSpPr>
          <p:cNvPr id="30" name="TextBox 30"/>
          <p:cNvSpPr txBox="1"/>
          <p:nvPr/>
        </p:nvSpPr>
        <p:spPr>
          <a:xfrm>
            <a:off x="13394318" y="3099933"/>
            <a:ext cx="4322073" cy="1962120"/>
          </a:xfrm>
          <a:prstGeom prst="rect">
            <a:avLst/>
          </a:prstGeom>
        </p:spPr>
        <p:txBody>
          <a:bodyPr lIns="0" tIns="0" rIns="0" bIns="0" rtlCol="0" anchor="t">
            <a:spAutoFit/>
          </a:bodyPr>
          <a:lstStyle/>
          <a:p>
            <a:pPr marL="541447" lvl="1" indent="-270723">
              <a:lnSpc>
                <a:spcPts val="3084"/>
              </a:lnSpc>
              <a:buFont typeface="Arial"/>
              <a:buChar char="•"/>
            </a:pPr>
            <a:r>
              <a:rPr lang="en-US" sz="2507" spc="32">
                <a:solidFill>
                  <a:srgbClr val="004F6B"/>
                </a:solidFill>
                <a:latin typeface="Trebuchet MS 2 Bold"/>
              </a:rPr>
              <a:t>Those in work or education.</a:t>
            </a:r>
          </a:p>
          <a:p>
            <a:pPr marL="541447" lvl="1" indent="-270723">
              <a:lnSpc>
                <a:spcPts val="3084"/>
              </a:lnSpc>
              <a:buFont typeface="Arial"/>
              <a:buChar char="•"/>
            </a:pPr>
            <a:r>
              <a:rPr lang="en-US" sz="2507" spc="32">
                <a:solidFill>
                  <a:srgbClr val="004F6B"/>
                </a:solidFill>
                <a:latin typeface="Trebuchet MS 2 Bold"/>
              </a:rPr>
              <a:t>Those aged 25 to 64.</a:t>
            </a:r>
          </a:p>
          <a:p>
            <a:pPr marL="541447" lvl="1" indent="-270723">
              <a:lnSpc>
                <a:spcPts val="3084"/>
              </a:lnSpc>
              <a:buFont typeface="Arial"/>
              <a:buChar char="•"/>
            </a:pPr>
            <a:r>
              <a:rPr lang="en-US" sz="2507" spc="32">
                <a:solidFill>
                  <a:srgbClr val="004F6B"/>
                </a:solidFill>
                <a:latin typeface="Trebuchet MS 2 Bold"/>
              </a:rPr>
              <a:t>Those living with a partner or children.</a:t>
            </a:r>
          </a:p>
        </p:txBody>
      </p:sp>
      <p:grpSp>
        <p:nvGrpSpPr>
          <p:cNvPr id="31" name="Group 31"/>
          <p:cNvGrpSpPr/>
          <p:nvPr/>
        </p:nvGrpSpPr>
        <p:grpSpPr>
          <a:xfrm>
            <a:off x="0" y="509061"/>
            <a:ext cx="4122204" cy="1056280"/>
            <a:chOff x="0" y="0"/>
            <a:chExt cx="2294798" cy="588023"/>
          </a:xfrm>
        </p:grpSpPr>
        <p:sp>
          <p:nvSpPr>
            <p:cNvPr id="32" name="Freeform 32"/>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33" name="TextBox 33"/>
          <p:cNvSpPr txBox="1"/>
          <p:nvPr/>
        </p:nvSpPr>
        <p:spPr>
          <a:xfrm>
            <a:off x="109687" y="811530"/>
            <a:ext cx="3902830"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Staying informed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6898" y="3699638"/>
            <a:ext cx="1737823" cy="1602898"/>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BD00"/>
            </a:solidFill>
          </p:spPr>
        </p:sp>
      </p:grpSp>
      <p:grpSp>
        <p:nvGrpSpPr>
          <p:cNvPr id="4" name="Group 4"/>
          <p:cNvGrpSpPr/>
          <p:nvPr/>
        </p:nvGrpSpPr>
        <p:grpSpPr>
          <a:xfrm>
            <a:off x="1155371" y="3841775"/>
            <a:ext cx="9170489" cy="1318624"/>
            <a:chOff x="0" y="0"/>
            <a:chExt cx="12483478" cy="1794998"/>
          </a:xfrm>
        </p:grpSpPr>
        <p:sp>
          <p:nvSpPr>
            <p:cNvPr id="5" name="Freeform 5"/>
            <p:cNvSpPr/>
            <p:nvPr/>
          </p:nvSpPr>
          <p:spPr>
            <a:xfrm>
              <a:off x="0" y="0"/>
              <a:ext cx="12483478" cy="1794998"/>
            </a:xfrm>
            <a:custGeom>
              <a:avLst/>
              <a:gdLst/>
              <a:ahLst/>
              <a:cxnLst/>
              <a:rect l="l" t="t" r="r" b="b"/>
              <a:pathLst>
                <a:path w="12483478" h="1794998">
                  <a:moveTo>
                    <a:pt x="0" y="0"/>
                  </a:moveTo>
                  <a:lnTo>
                    <a:pt x="0" y="1794998"/>
                  </a:lnTo>
                  <a:lnTo>
                    <a:pt x="12483478" y="1794998"/>
                  </a:lnTo>
                  <a:lnTo>
                    <a:pt x="12483478" y="0"/>
                  </a:lnTo>
                  <a:lnTo>
                    <a:pt x="0" y="0"/>
                  </a:lnTo>
                  <a:close/>
                  <a:moveTo>
                    <a:pt x="12422518" y="1734038"/>
                  </a:moveTo>
                  <a:lnTo>
                    <a:pt x="59690" y="1734038"/>
                  </a:lnTo>
                  <a:lnTo>
                    <a:pt x="59690" y="59690"/>
                  </a:lnTo>
                  <a:lnTo>
                    <a:pt x="12422518" y="59690"/>
                  </a:lnTo>
                  <a:lnTo>
                    <a:pt x="12422518" y="1734038"/>
                  </a:lnTo>
                  <a:close/>
                </a:path>
              </a:pathLst>
            </a:custGeom>
            <a:solidFill>
              <a:srgbClr val="84BD00"/>
            </a:solidFill>
          </p:spPr>
        </p:sp>
      </p:grpSp>
      <p:grpSp>
        <p:nvGrpSpPr>
          <p:cNvPr id="6" name="Group 6"/>
          <p:cNvGrpSpPr/>
          <p:nvPr/>
        </p:nvGrpSpPr>
        <p:grpSpPr>
          <a:xfrm>
            <a:off x="828612" y="5556734"/>
            <a:ext cx="1737823" cy="1602898"/>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73E97"/>
            </a:solidFill>
          </p:spPr>
        </p:sp>
      </p:grpSp>
      <p:grpSp>
        <p:nvGrpSpPr>
          <p:cNvPr id="8" name="Group 8"/>
          <p:cNvGrpSpPr/>
          <p:nvPr/>
        </p:nvGrpSpPr>
        <p:grpSpPr>
          <a:xfrm>
            <a:off x="1580680" y="5698871"/>
            <a:ext cx="8745180" cy="1470569"/>
            <a:chOff x="0" y="0"/>
            <a:chExt cx="11904519" cy="2001836"/>
          </a:xfrm>
        </p:grpSpPr>
        <p:sp>
          <p:nvSpPr>
            <p:cNvPr id="9" name="Freeform 9"/>
            <p:cNvSpPr/>
            <p:nvPr/>
          </p:nvSpPr>
          <p:spPr>
            <a:xfrm>
              <a:off x="0" y="0"/>
              <a:ext cx="11904519" cy="2001836"/>
            </a:xfrm>
            <a:custGeom>
              <a:avLst/>
              <a:gdLst/>
              <a:ahLst/>
              <a:cxnLst/>
              <a:rect l="l" t="t" r="r" b="b"/>
              <a:pathLst>
                <a:path w="11904519" h="2001836">
                  <a:moveTo>
                    <a:pt x="0" y="0"/>
                  </a:moveTo>
                  <a:lnTo>
                    <a:pt x="0" y="2001836"/>
                  </a:lnTo>
                  <a:lnTo>
                    <a:pt x="11904519" y="2001836"/>
                  </a:lnTo>
                  <a:lnTo>
                    <a:pt x="11904519" y="0"/>
                  </a:lnTo>
                  <a:lnTo>
                    <a:pt x="0" y="0"/>
                  </a:lnTo>
                  <a:close/>
                  <a:moveTo>
                    <a:pt x="11843559" y="1940876"/>
                  </a:moveTo>
                  <a:lnTo>
                    <a:pt x="59690" y="1940876"/>
                  </a:lnTo>
                  <a:lnTo>
                    <a:pt x="59690" y="59690"/>
                  </a:lnTo>
                  <a:lnTo>
                    <a:pt x="11843559" y="59690"/>
                  </a:lnTo>
                  <a:lnTo>
                    <a:pt x="11843559" y="1940876"/>
                  </a:lnTo>
                  <a:close/>
                </a:path>
              </a:pathLst>
            </a:custGeom>
            <a:solidFill>
              <a:srgbClr val="E73E97"/>
            </a:solidFill>
          </p:spPr>
        </p:sp>
      </p:grpSp>
      <p:grpSp>
        <p:nvGrpSpPr>
          <p:cNvPr id="10" name="Group 10"/>
          <p:cNvGrpSpPr/>
          <p:nvPr/>
        </p:nvGrpSpPr>
        <p:grpSpPr>
          <a:xfrm>
            <a:off x="1168966" y="7675969"/>
            <a:ext cx="9156894" cy="1261056"/>
            <a:chOff x="0" y="0"/>
            <a:chExt cx="12464972" cy="1716633"/>
          </a:xfrm>
        </p:grpSpPr>
        <p:sp>
          <p:nvSpPr>
            <p:cNvPr id="11" name="Freeform 11"/>
            <p:cNvSpPr/>
            <p:nvPr/>
          </p:nvSpPr>
          <p:spPr>
            <a:xfrm>
              <a:off x="0" y="0"/>
              <a:ext cx="12464972" cy="1716633"/>
            </a:xfrm>
            <a:custGeom>
              <a:avLst/>
              <a:gdLst/>
              <a:ahLst/>
              <a:cxnLst/>
              <a:rect l="l" t="t" r="r" b="b"/>
              <a:pathLst>
                <a:path w="12464972" h="1716633">
                  <a:moveTo>
                    <a:pt x="0" y="0"/>
                  </a:moveTo>
                  <a:lnTo>
                    <a:pt x="0" y="1716633"/>
                  </a:lnTo>
                  <a:lnTo>
                    <a:pt x="12464972" y="1716633"/>
                  </a:lnTo>
                  <a:lnTo>
                    <a:pt x="12464972" y="0"/>
                  </a:lnTo>
                  <a:lnTo>
                    <a:pt x="0" y="0"/>
                  </a:lnTo>
                  <a:close/>
                  <a:moveTo>
                    <a:pt x="12404012" y="1655673"/>
                  </a:moveTo>
                  <a:lnTo>
                    <a:pt x="59690" y="1655673"/>
                  </a:lnTo>
                  <a:lnTo>
                    <a:pt x="59690" y="59690"/>
                  </a:lnTo>
                  <a:lnTo>
                    <a:pt x="12404012" y="59690"/>
                  </a:lnTo>
                  <a:lnTo>
                    <a:pt x="12404012" y="1655673"/>
                  </a:lnTo>
                  <a:close/>
                </a:path>
              </a:pathLst>
            </a:custGeom>
            <a:solidFill>
              <a:srgbClr val="004F6B"/>
            </a:solidFill>
          </p:spPr>
        </p:sp>
      </p:grpSp>
      <p:grpSp>
        <p:nvGrpSpPr>
          <p:cNvPr id="12" name="Group 12"/>
          <p:cNvGrpSpPr/>
          <p:nvPr/>
        </p:nvGrpSpPr>
        <p:grpSpPr>
          <a:xfrm>
            <a:off x="362522" y="7392230"/>
            <a:ext cx="1674829" cy="154479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F6B"/>
            </a:solidFill>
          </p:spPr>
        </p:sp>
      </p:grpSp>
      <p:grpSp>
        <p:nvGrpSpPr>
          <p:cNvPr id="14" name="Group 14"/>
          <p:cNvGrpSpPr/>
          <p:nvPr/>
        </p:nvGrpSpPr>
        <p:grpSpPr>
          <a:xfrm>
            <a:off x="11369165" y="3276507"/>
            <a:ext cx="6520938" cy="4844728"/>
            <a:chOff x="0" y="0"/>
            <a:chExt cx="2205848" cy="1638834"/>
          </a:xfrm>
        </p:grpSpPr>
        <p:sp>
          <p:nvSpPr>
            <p:cNvPr id="15" name="Freeform 15"/>
            <p:cNvSpPr/>
            <p:nvPr/>
          </p:nvSpPr>
          <p:spPr>
            <a:xfrm>
              <a:off x="0" y="0"/>
              <a:ext cx="2205848" cy="1638834"/>
            </a:xfrm>
            <a:custGeom>
              <a:avLst/>
              <a:gdLst/>
              <a:ahLst/>
              <a:cxnLst/>
              <a:rect l="l" t="t" r="r" b="b"/>
              <a:pathLst>
                <a:path w="2205848" h="1638834">
                  <a:moveTo>
                    <a:pt x="2081388" y="1638834"/>
                  </a:moveTo>
                  <a:lnTo>
                    <a:pt x="124460" y="1638834"/>
                  </a:lnTo>
                  <a:cubicBezTo>
                    <a:pt x="55880" y="1638834"/>
                    <a:pt x="0" y="1582954"/>
                    <a:pt x="0" y="1514374"/>
                  </a:cubicBezTo>
                  <a:lnTo>
                    <a:pt x="0" y="124460"/>
                  </a:lnTo>
                  <a:cubicBezTo>
                    <a:pt x="0" y="55880"/>
                    <a:pt x="55880" y="0"/>
                    <a:pt x="124460" y="0"/>
                  </a:cubicBezTo>
                  <a:lnTo>
                    <a:pt x="2081388" y="0"/>
                  </a:lnTo>
                  <a:cubicBezTo>
                    <a:pt x="2149968" y="0"/>
                    <a:pt x="2205848" y="55880"/>
                    <a:pt x="2205848" y="124460"/>
                  </a:cubicBezTo>
                  <a:lnTo>
                    <a:pt x="2205848" y="1514374"/>
                  </a:lnTo>
                  <a:cubicBezTo>
                    <a:pt x="2205848" y="1582954"/>
                    <a:pt x="2149968" y="1638834"/>
                    <a:pt x="2081388" y="1638834"/>
                  </a:cubicBezTo>
                  <a:close/>
                </a:path>
              </a:pathLst>
            </a:custGeom>
            <a:solidFill>
              <a:srgbClr val="004F6B">
                <a:alpha val="87843"/>
              </a:srgbClr>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2347"/>
          <a:stretch>
            <a:fillRect/>
          </a:stretch>
        </p:blipFill>
        <p:spPr>
          <a:xfrm>
            <a:off x="11679969" y="6877292"/>
            <a:ext cx="1451761" cy="1243942"/>
          </a:xfrm>
          <a:prstGeom prst="rect">
            <a:avLst/>
          </a:prstGeom>
        </p:spPr>
      </p:pic>
      <p:grpSp>
        <p:nvGrpSpPr>
          <p:cNvPr id="17" name="Group 17"/>
          <p:cNvGrpSpPr/>
          <p:nvPr/>
        </p:nvGrpSpPr>
        <p:grpSpPr>
          <a:xfrm>
            <a:off x="11369165" y="8164627"/>
            <a:ext cx="6520938" cy="1491245"/>
            <a:chOff x="0" y="0"/>
            <a:chExt cx="4184544" cy="956945"/>
          </a:xfrm>
        </p:grpSpPr>
        <p:sp>
          <p:nvSpPr>
            <p:cNvPr id="18" name="Freeform 18"/>
            <p:cNvSpPr/>
            <p:nvPr/>
          </p:nvSpPr>
          <p:spPr>
            <a:xfrm>
              <a:off x="0" y="0"/>
              <a:ext cx="4184544" cy="956945"/>
            </a:xfrm>
            <a:custGeom>
              <a:avLst/>
              <a:gdLst/>
              <a:ahLst/>
              <a:cxnLst/>
              <a:rect l="l" t="t" r="r" b="b"/>
              <a:pathLst>
                <a:path w="4184544" h="956945">
                  <a:moveTo>
                    <a:pt x="4060084" y="956945"/>
                  </a:moveTo>
                  <a:lnTo>
                    <a:pt x="124460" y="956945"/>
                  </a:lnTo>
                  <a:cubicBezTo>
                    <a:pt x="55880" y="956945"/>
                    <a:pt x="0" y="901065"/>
                    <a:pt x="0" y="832485"/>
                  </a:cubicBezTo>
                  <a:lnTo>
                    <a:pt x="0" y="124460"/>
                  </a:lnTo>
                  <a:cubicBezTo>
                    <a:pt x="0" y="55880"/>
                    <a:pt x="55880" y="0"/>
                    <a:pt x="124460" y="0"/>
                  </a:cubicBezTo>
                  <a:lnTo>
                    <a:pt x="4060084" y="0"/>
                  </a:lnTo>
                  <a:cubicBezTo>
                    <a:pt x="4128664" y="0"/>
                    <a:pt x="4184544" y="55880"/>
                    <a:pt x="4184544" y="124460"/>
                  </a:cubicBezTo>
                  <a:lnTo>
                    <a:pt x="4184544" y="832485"/>
                  </a:lnTo>
                  <a:cubicBezTo>
                    <a:pt x="4184544" y="901065"/>
                    <a:pt x="4128664" y="956945"/>
                    <a:pt x="4060084" y="956945"/>
                  </a:cubicBezTo>
                  <a:close/>
                </a:path>
              </a:pathLst>
            </a:custGeom>
            <a:solidFill>
              <a:srgbClr val="D34D9C">
                <a:alpha val="88627"/>
              </a:srgbClr>
            </a:solidFill>
          </p:spPr>
        </p:sp>
      </p:grpSp>
      <p:grpSp>
        <p:nvGrpSpPr>
          <p:cNvPr id="19" name="Group 19"/>
          <p:cNvGrpSpPr/>
          <p:nvPr/>
        </p:nvGrpSpPr>
        <p:grpSpPr>
          <a:xfrm>
            <a:off x="0" y="565742"/>
            <a:ext cx="4122204" cy="1056280"/>
            <a:chOff x="0" y="0"/>
            <a:chExt cx="2294798" cy="588023"/>
          </a:xfrm>
        </p:grpSpPr>
        <p:sp>
          <p:nvSpPr>
            <p:cNvPr id="20" name="Freeform 20"/>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grpSp>
        <p:nvGrpSpPr>
          <p:cNvPr id="21" name="Group 21"/>
          <p:cNvGrpSpPr/>
          <p:nvPr/>
        </p:nvGrpSpPr>
        <p:grpSpPr>
          <a:xfrm>
            <a:off x="4390512" y="460332"/>
            <a:ext cx="13957306" cy="2331164"/>
            <a:chOff x="0" y="0"/>
            <a:chExt cx="7612421" cy="1271434"/>
          </a:xfrm>
        </p:grpSpPr>
        <p:sp>
          <p:nvSpPr>
            <p:cNvPr id="22" name="Freeform 22"/>
            <p:cNvSpPr/>
            <p:nvPr/>
          </p:nvSpPr>
          <p:spPr>
            <a:xfrm>
              <a:off x="0" y="0"/>
              <a:ext cx="7612421" cy="1271434"/>
            </a:xfrm>
            <a:custGeom>
              <a:avLst/>
              <a:gdLst/>
              <a:ahLst/>
              <a:cxnLst/>
              <a:rect l="l" t="t" r="r" b="b"/>
              <a:pathLst>
                <a:path w="7612421" h="1271434">
                  <a:moveTo>
                    <a:pt x="0" y="0"/>
                  </a:moveTo>
                  <a:lnTo>
                    <a:pt x="7612421" y="0"/>
                  </a:lnTo>
                  <a:lnTo>
                    <a:pt x="7612421" y="1271434"/>
                  </a:lnTo>
                  <a:lnTo>
                    <a:pt x="0" y="1271434"/>
                  </a:lnTo>
                  <a:close/>
                </a:path>
              </a:pathLst>
            </a:custGeom>
            <a:solidFill>
              <a:srgbClr val="004F6B"/>
            </a:solidFill>
          </p:spPr>
        </p:sp>
      </p:grpSp>
      <p:pic>
        <p:nvPicPr>
          <p:cNvPr id="23" name="Picture 23"/>
          <p:cNvPicPr>
            <a:picLocks noChangeAspect="1"/>
          </p:cNvPicPr>
          <p:nvPr/>
        </p:nvPicPr>
        <p:blipFill>
          <a:blip r:embed="rId4"/>
          <a:srcRect/>
          <a:stretch>
            <a:fillRect/>
          </a:stretch>
        </p:blipFill>
        <p:spPr>
          <a:xfrm>
            <a:off x="11369165" y="3929285"/>
            <a:ext cx="1911723" cy="1911723"/>
          </a:xfrm>
          <a:prstGeom prst="rect">
            <a:avLst/>
          </a:prstGeom>
        </p:spPr>
      </p:pic>
      <p:pic>
        <p:nvPicPr>
          <p:cNvPr id="24" name="Picture 24"/>
          <p:cNvPicPr>
            <a:picLocks noChangeAspect="1"/>
          </p:cNvPicPr>
          <p:nvPr/>
        </p:nvPicPr>
        <p:blipFill>
          <a:blip r:embed="rId5"/>
          <a:srcRect t="8588" b="8588"/>
          <a:stretch>
            <a:fillRect/>
          </a:stretch>
        </p:blipFill>
        <p:spPr>
          <a:xfrm>
            <a:off x="11369165" y="5508569"/>
            <a:ext cx="1809346" cy="1498542"/>
          </a:xfrm>
          <a:prstGeom prst="rect">
            <a:avLst/>
          </a:prstGeom>
        </p:spPr>
      </p:pic>
      <p:sp>
        <p:nvSpPr>
          <p:cNvPr id="25" name="TextBox 25"/>
          <p:cNvSpPr txBox="1"/>
          <p:nvPr/>
        </p:nvSpPr>
        <p:spPr>
          <a:xfrm>
            <a:off x="533400" y="3883521"/>
            <a:ext cx="1434881" cy="1066574"/>
          </a:xfrm>
          <a:prstGeom prst="rect">
            <a:avLst/>
          </a:prstGeom>
        </p:spPr>
        <p:txBody>
          <a:bodyPr wrap="square" lIns="0" tIns="0" rIns="0" bIns="0" rtlCol="0" anchor="t">
            <a:spAutoFit/>
          </a:bodyPr>
          <a:lstStyle/>
          <a:p>
            <a:pPr algn="ctr">
              <a:lnSpc>
                <a:spcPts val="9096"/>
              </a:lnSpc>
            </a:pPr>
            <a:r>
              <a:rPr lang="en-US" sz="6497" spc="-597" dirty="0">
                <a:solidFill>
                  <a:srgbClr val="004F6B"/>
                </a:solidFill>
                <a:latin typeface="Trebuchet MS 1 Bold"/>
              </a:rPr>
              <a:t>24%</a:t>
            </a:r>
          </a:p>
        </p:txBody>
      </p:sp>
      <p:sp>
        <p:nvSpPr>
          <p:cNvPr id="26" name="TextBox 26"/>
          <p:cNvSpPr txBox="1"/>
          <p:nvPr/>
        </p:nvSpPr>
        <p:spPr>
          <a:xfrm>
            <a:off x="2344801" y="3967601"/>
            <a:ext cx="7705081" cy="1166103"/>
          </a:xfrm>
          <a:prstGeom prst="rect">
            <a:avLst/>
          </a:prstGeom>
        </p:spPr>
        <p:txBody>
          <a:bodyPr lIns="0" tIns="0" rIns="0" bIns="0" rtlCol="0" anchor="t">
            <a:spAutoFit/>
          </a:bodyPr>
          <a:lstStyle/>
          <a:p>
            <a:pPr>
              <a:lnSpc>
                <a:spcPts val="3089"/>
              </a:lnSpc>
            </a:pPr>
            <a:r>
              <a:rPr lang="en-US" sz="2574" spc="-43">
                <a:solidFill>
                  <a:srgbClr val="004F6B"/>
                </a:solidFill>
                <a:latin typeface="Trebuchet MS 1 Bold"/>
              </a:rPr>
              <a:t>of respondents expressed a need for information to be presented in plain, jargon-free language with simple explanations.</a:t>
            </a:r>
          </a:p>
        </p:txBody>
      </p:sp>
      <p:sp>
        <p:nvSpPr>
          <p:cNvPr id="27" name="TextBox 27"/>
          <p:cNvSpPr txBox="1"/>
          <p:nvPr/>
        </p:nvSpPr>
        <p:spPr>
          <a:xfrm>
            <a:off x="914400" y="5829526"/>
            <a:ext cx="1413577" cy="1066574"/>
          </a:xfrm>
          <a:prstGeom prst="rect">
            <a:avLst/>
          </a:prstGeom>
        </p:spPr>
        <p:txBody>
          <a:bodyPr wrap="square" lIns="0" tIns="0" rIns="0" bIns="0" rtlCol="0" anchor="t">
            <a:spAutoFit/>
          </a:bodyPr>
          <a:lstStyle/>
          <a:p>
            <a:pPr marL="0" lvl="0" indent="0" algn="ctr">
              <a:lnSpc>
                <a:spcPts val="9096"/>
              </a:lnSpc>
              <a:spcBef>
                <a:spcPct val="0"/>
              </a:spcBef>
            </a:pPr>
            <a:r>
              <a:rPr lang="en-US" sz="6497" u="none" spc="-597" dirty="0">
                <a:solidFill>
                  <a:srgbClr val="F2F6F9"/>
                </a:solidFill>
                <a:latin typeface="Trebuchet MS 1 Bold"/>
              </a:rPr>
              <a:t>15%</a:t>
            </a:r>
          </a:p>
        </p:txBody>
      </p:sp>
      <p:sp>
        <p:nvSpPr>
          <p:cNvPr id="28" name="TextBox 28"/>
          <p:cNvSpPr txBox="1"/>
          <p:nvPr/>
        </p:nvSpPr>
        <p:spPr>
          <a:xfrm>
            <a:off x="2662817" y="5841008"/>
            <a:ext cx="7663043" cy="1166103"/>
          </a:xfrm>
          <a:prstGeom prst="rect">
            <a:avLst/>
          </a:prstGeom>
        </p:spPr>
        <p:txBody>
          <a:bodyPr lIns="0" tIns="0" rIns="0" bIns="0" rtlCol="0" anchor="t">
            <a:spAutoFit/>
          </a:bodyPr>
          <a:lstStyle/>
          <a:p>
            <a:pPr>
              <a:lnSpc>
                <a:spcPts val="3089"/>
              </a:lnSpc>
            </a:pPr>
            <a:r>
              <a:rPr lang="en-US" sz="2574" spc="-43">
                <a:solidFill>
                  <a:srgbClr val="004F6B"/>
                </a:solidFill>
                <a:latin typeface="Trebuchet MS 1 Bold"/>
              </a:rPr>
              <a:t>expressed a need for written materials to be formatted in a disabled-friendly way (large print, plain background, no unnecessary embellishments)</a:t>
            </a:r>
          </a:p>
        </p:txBody>
      </p:sp>
      <p:sp>
        <p:nvSpPr>
          <p:cNvPr id="29" name="TextBox 29"/>
          <p:cNvSpPr txBox="1"/>
          <p:nvPr/>
        </p:nvSpPr>
        <p:spPr>
          <a:xfrm>
            <a:off x="503504" y="7552144"/>
            <a:ext cx="1303734" cy="1111307"/>
          </a:xfrm>
          <a:prstGeom prst="rect">
            <a:avLst/>
          </a:prstGeom>
        </p:spPr>
        <p:txBody>
          <a:bodyPr lIns="0" tIns="0" rIns="0" bIns="0" rtlCol="0" anchor="t">
            <a:spAutoFit/>
          </a:bodyPr>
          <a:lstStyle/>
          <a:p>
            <a:pPr marL="0" lvl="0" indent="0" algn="ctr">
              <a:lnSpc>
                <a:spcPts val="9096"/>
              </a:lnSpc>
              <a:spcBef>
                <a:spcPct val="0"/>
              </a:spcBef>
            </a:pPr>
            <a:r>
              <a:rPr lang="en-US" sz="6497" u="none" spc="-597">
                <a:solidFill>
                  <a:srgbClr val="F2F6F9"/>
                </a:solidFill>
                <a:latin typeface="Trebuchet MS 1 Bold"/>
              </a:rPr>
              <a:t>15%</a:t>
            </a:r>
          </a:p>
        </p:txBody>
      </p:sp>
      <p:sp>
        <p:nvSpPr>
          <p:cNvPr id="30" name="TextBox 30"/>
          <p:cNvSpPr txBox="1"/>
          <p:nvPr/>
        </p:nvSpPr>
        <p:spPr>
          <a:xfrm>
            <a:off x="2229807" y="7696720"/>
            <a:ext cx="8096053" cy="1166103"/>
          </a:xfrm>
          <a:prstGeom prst="rect">
            <a:avLst/>
          </a:prstGeom>
        </p:spPr>
        <p:txBody>
          <a:bodyPr lIns="0" tIns="0" rIns="0" bIns="0" rtlCol="0" anchor="t">
            <a:spAutoFit/>
          </a:bodyPr>
          <a:lstStyle/>
          <a:p>
            <a:pPr>
              <a:lnSpc>
                <a:spcPts val="3089"/>
              </a:lnSpc>
            </a:pPr>
            <a:r>
              <a:rPr lang="en-US" sz="2574" spc="-43">
                <a:solidFill>
                  <a:srgbClr val="004F6B"/>
                </a:solidFill>
                <a:latin typeface="Trebuchet MS 1 Bold"/>
              </a:rPr>
              <a:t> preferred to receive information in formats that did not involve the written word (such as by telephone, video call or in person)</a:t>
            </a:r>
          </a:p>
        </p:txBody>
      </p:sp>
      <p:sp>
        <p:nvSpPr>
          <p:cNvPr id="31" name="TextBox 31"/>
          <p:cNvSpPr txBox="1"/>
          <p:nvPr/>
        </p:nvSpPr>
        <p:spPr>
          <a:xfrm>
            <a:off x="11745610" y="3457139"/>
            <a:ext cx="5952198" cy="837865"/>
          </a:xfrm>
          <a:prstGeom prst="rect">
            <a:avLst/>
          </a:prstGeom>
        </p:spPr>
        <p:txBody>
          <a:bodyPr lIns="0" tIns="0" rIns="0" bIns="0" rtlCol="0" anchor="t">
            <a:spAutoFit/>
          </a:bodyPr>
          <a:lstStyle/>
          <a:p>
            <a:pPr marL="0" lvl="0" indent="0">
              <a:lnSpc>
                <a:spcPts val="3271"/>
              </a:lnSpc>
            </a:pPr>
            <a:r>
              <a:rPr lang="en-US" sz="2973">
                <a:solidFill>
                  <a:srgbClr val="FFFFFF"/>
                </a:solidFill>
                <a:latin typeface="Trebuchet MS 2 Bold"/>
              </a:rPr>
              <a:t>Information which is NOT in writing may be more accessible to:</a:t>
            </a:r>
          </a:p>
        </p:txBody>
      </p:sp>
      <p:sp>
        <p:nvSpPr>
          <p:cNvPr id="32" name="TextBox 32"/>
          <p:cNvSpPr txBox="1"/>
          <p:nvPr/>
        </p:nvSpPr>
        <p:spPr>
          <a:xfrm>
            <a:off x="13399051" y="4617766"/>
            <a:ext cx="4491052" cy="709811"/>
          </a:xfrm>
          <a:prstGeom prst="rect">
            <a:avLst/>
          </a:prstGeom>
        </p:spPr>
        <p:txBody>
          <a:bodyPr lIns="0" tIns="0" rIns="0" bIns="0" rtlCol="0" anchor="t">
            <a:spAutoFit/>
          </a:bodyPr>
          <a:lstStyle/>
          <a:p>
            <a:pPr marL="0" lvl="0" indent="0">
              <a:lnSpc>
                <a:spcPts val="2793"/>
              </a:lnSpc>
              <a:spcBef>
                <a:spcPct val="0"/>
              </a:spcBef>
            </a:pPr>
            <a:r>
              <a:rPr lang="en-US" sz="2793" u="none">
                <a:solidFill>
                  <a:srgbClr val="FEFEFE"/>
                </a:solidFill>
                <a:latin typeface="Trebuchet MS 2 Bold"/>
              </a:rPr>
              <a:t>Those with sight impairments;</a:t>
            </a:r>
          </a:p>
        </p:txBody>
      </p:sp>
      <p:sp>
        <p:nvSpPr>
          <p:cNvPr id="33" name="TextBox 33"/>
          <p:cNvSpPr txBox="1"/>
          <p:nvPr/>
        </p:nvSpPr>
        <p:spPr>
          <a:xfrm>
            <a:off x="13399051" y="5819953"/>
            <a:ext cx="4298757" cy="718664"/>
          </a:xfrm>
          <a:prstGeom prst="rect">
            <a:avLst/>
          </a:prstGeom>
        </p:spPr>
        <p:txBody>
          <a:bodyPr lIns="0" tIns="0" rIns="0" bIns="0" rtlCol="0" anchor="t">
            <a:spAutoFit/>
          </a:bodyPr>
          <a:lstStyle/>
          <a:p>
            <a:pPr marL="0" lvl="0" indent="0" algn="l">
              <a:lnSpc>
                <a:spcPts val="2793"/>
              </a:lnSpc>
              <a:spcBef>
                <a:spcPct val="0"/>
              </a:spcBef>
            </a:pPr>
            <a:r>
              <a:rPr lang="en-US" sz="2793" u="none">
                <a:solidFill>
                  <a:srgbClr val="FEFEFE"/>
                </a:solidFill>
                <a:latin typeface="Trebuchet MS 2 Bold"/>
              </a:rPr>
              <a:t>Deaf people who use British Sign Language;</a:t>
            </a:r>
          </a:p>
        </p:txBody>
      </p:sp>
      <p:sp>
        <p:nvSpPr>
          <p:cNvPr id="34" name="TextBox 34"/>
          <p:cNvSpPr txBox="1"/>
          <p:nvPr/>
        </p:nvSpPr>
        <p:spPr>
          <a:xfrm>
            <a:off x="13399051" y="6986909"/>
            <a:ext cx="4619300" cy="709811"/>
          </a:xfrm>
          <a:prstGeom prst="rect">
            <a:avLst/>
          </a:prstGeom>
        </p:spPr>
        <p:txBody>
          <a:bodyPr lIns="0" tIns="0" rIns="0" bIns="0" rtlCol="0" anchor="t">
            <a:spAutoFit/>
          </a:bodyPr>
          <a:lstStyle/>
          <a:p>
            <a:pPr marL="0" lvl="0" indent="0" algn="l">
              <a:lnSpc>
                <a:spcPts val="2793"/>
              </a:lnSpc>
              <a:spcBef>
                <a:spcPct val="0"/>
              </a:spcBef>
            </a:pPr>
            <a:r>
              <a:rPr lang="en-US" sz="2793" u="none">
                <a:solidFill>
                  <a:srgbClr val="FEFEFE"/>
                </a:solidFill>
                <a:latin typeface="Trebuchet MS 2 Bold"/>
              </a:rPr>
              <a:t>People with </a:t>
            </a:r>
          </a:p>
          <a:p>
            <a:pPr marL="0" lvl="0" indent="0" algn="l">
              <a:lnSpc>
                <a:spcPts val="2793"/>
              </a:lnSpc>
              <a:spcBef>
                <a:spcPct val="0"/>
              </a:spcBef>
            </a:pPr>
            <a:r>
              <a:rPr lang="en-US" sz="2793" u="none">
                <a:solidFill>
                  <a:srgbClr val="FEFEFE"/>
                </a:solidFill>
                <a:latin typeface="Trebuchet MS 2 Bold"/>
              </a:rPr>
              <a:t>learning disabilities;</a:t>
            </a:r>
          </a:p>
        </p:txBody>
      </p:sp>
      <p:sp>
        <p:nvSpPr>
          <p:cNvPr id="35" name="TextBox 35"/>
          <p:cNvSpPr txBox="1"/>
          <p:nvPr/>
        </p:nvSpPr>
        <p:spPr>
          <a:xfrm>
            <a:off x="11679969" y="8517701"/>
            <a:ext cx="2245141" cy="785495"/>
          </a:xfrm>
          <a:prstGeom prst="rect">
            <a:avLst/>
          </a:prstGeom>
        </p:spPr>
        <p:txBody>
          <a:bodyPr lIns="0" tIns="0" rIns="0" bIns="0" rtlCol="0" anchor="t">
            <a:spAutoFit/>
          </a:bodyPr>
          <a:lstStyle/>
          <a:p>
            <a:pPr marL="0" lvl="0" indent="0" algn="just">
              <a:lnSpc>
                <a:spcPts val="5800"/>
              </a:lnSpc>
              <a:spcBef>
                <a:spcPct val="0"/>
              </a:spcBef>
            </a:pPr>
            <a:r>
              <a:rPr lang="en-US" sz="5800">
                <a:solidFill>
                  <a:srgbClr val="FFFFFF"/>
                </a:solidFill>
                <a:latin typeface="Trebuchet MS 1 Bold"/>
              </a:rPr>
              <a:t>41%</a:t>
            </a:r>
          </a:p>
        </p:txBody>
      </p:sp>
      <p:sp>
        <p:nvSpPr>
          <p:cNvPr id="36" name="TextBox 36"/>
          <p:cNvSpPr txBox="1"/>
          <p:nvPr/>
        </p:nvSpPr>
        <p:spPr>
          <a:xfrm>
            <a:off x="13399051" y="8322753"/>
            <a:ext cx="3860249" cy="1323340"/>
          </a:xfrm>
          <a:prstGeom prst="rect">
            <a:avLst/>
          </a:prstGeom>
        </p:spPr>
        <p:txBody>
          <a:bodyPr lIns="0" tIns="0" rIns="0" bIns="0" rtlCol="0" anchor="t">
            <a:spAutoFit/>
          </a:bodyPr>
          <a:lstStyle/>
          <a:p>
            <a:pPr marL="0" lvl="0" indent="0" algn="l">
              <a:lnSpc>
                <a:spcPts val="2600"/>
              </a:lnSpc>
              <a:spcBef>
                <a:spcPct val="0"/>
              </a:spcBef>
            </a:pPr>
            <a:r>
              <a:rPr lang="en-US" sz="2600" u="none">
                <a:solidFill>
                  <a:srgbClr val="FEFEFE"/>
                </a:solidFill>
                <a:latin typeface="Trebuchet MS 2 Bold"/>
              </a:rPr>
              <a:t>of respondents with a sight impairment preferred info that was NOT written.</a:t>
            </a:r>
          </a:p>
        </p:txBody>
      </p:sp>
      <p:sp>
        <p:nvSpPr>
          <p:cNvPr id="37" name="TextBox 37"/>
          <p:cNvSpPr txBox="1"/>
          <p:nvPr/>
        </p:nvSpPr>
        <p:spPr>
          <a:xfrm>
            <a:off x="109687" y="648112"/>
            <a:ext cx="3902830"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Accessible </a:t>
            </a:r>
            <a:r>
              <a:rPr lang="en-US" sz="3599" u="none">
                <a:solidFill>
                  <a:srgbClr val="FFFFFF"/>
                </a:solidFill>
                <a:latin typeface="Trebuchet MS 2 Bold"/>
              </a:rPr>
              <a:t>information </a:t>
            </a:r>
          </a:p>
        </p:txBody>
      </p:sp>
      <p:sp>
        <p:nvSpPr>
          <p:cNvPr id="38" name="TextBox 38"/>
          <p:cNvSpPr txBox="1"/>
          <p:nvPr/>
        </p:nvSpPr>
        <p:spPr>
          <a:xfrm>
            <a:off x="4286360" y="518117"/>
            <a:ext cx="12788567" cy="2035886"/>
          </a:xfrm>
          <a:prstGeom prst="rect">
            <a:avLst/>
          </a:prstGeom>
        </p:spPr>
        <p:txBody>
          <a:bodyPr lIns="0" tIns="0" rIns="0" bIns="0" rtlCol="0" anchor="t">
            <a:spAutoFit/>
          </a:bodyPr>
          <a:lstStyle/>
          <a:p>
            <a:pPr marL="506723" lvl="1" indent="-253361">
              <a:lnSpc>
                <a:spcPts val="3285"/>
              </a:lnSpc>
              <a:buFont typeface="Arial"/>
              <a:buChar char="•"/>
            </a:pPr>
            <a:r>
              <a:rPr lang="en-US" sz="2347">
                <a:solidFill>
                  <a:srgbClr val="FFFFFF"/>
                </a:solidFill>
                <a:latin typeface="Trebuchet MS 2 Bold"/>
              </a:rPr>
              <a:t>There is no 'one size fits all' solution for communicating with disabled people on topics such as their health services in the pandemic and Covid vaccination.</a:t>
            </a:r>
          </a:p>
          <a:p>
            <a:pPr marL="506723" lvl="1" indent="-253361">
              <a:lnSpc>
                <a:spcPts val="3285"/>
              </a:lnSpc>
              <a:buFont typeface="Arial"/>
              <a:buChar char="•"/>
            </a:pPr>
            <a:r>
              <a:rPr lang="en-US" sz="2347">
                <a:solidFill>
                  <a:srgbClr val="FFFFFF"/>
                </a:solidFill>
                <a:latin typeface="Trebuchet MS 2 Bold"/>
              </a:rPr>
              <a:t>Information presented simply, with clear explanations, is  accessible to more people.</a:t>
            </a:r>
          </a:p>
          <a:p>
            <a:pPr marL="506723" lvl="1" indent="-253361">
              <a:lnSpc>
                <a:spcPts val="3285"/>
              </a:lnSpc>
              <a:buFont typeface="Arial"/>
              <a:buChar char="•"/>
            </a:pPr>
            <a:r>
              <a:rPr lang="en-US" sz="2347">
                <a:solidFill>
                  <a:srgbClr val="FFFFFF"/>
                </a:solidFill>
                <a:latin typeface="Trebuchet MS 2 Bold"/>
              </a:rPr>
              <a:t>Written materials can be made more accessible with large print and plain formatting; however, some may do better with  information that is not in written English.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48200" y="403407"/>
            <a:ext cx="13629594" cy="1552530"/>
            <a:chOff x="0" y="0"/>
            <a:chExt cx="7775409" cy="776203"/>
          </a:xfrm>
        </p:grpSpPr>
        <p:sp>
          <p:nvSpPr>
            <p:cNvPr id="3" name="Freeform 3"/>
            <p:cNvSpPr/>
            <p:nvPr/>
          </p:nvSpPr>
          <p:spPr>
            <a:xfrm>
              <a:off x="0" y="0"/>
              <a:ext cx="7775408" cy="776203"/>
            </a:xfrm>
            <a:custGeom>
              <a:avLst/>
              <a:gdLst/>
              <a:ahLst/>
              <a:cxnLst/>
              <a:rect l="l" t="t" r="r" b="b"/>
              <a:pathLst>
                <a:path w="7775408" h="776203">
                  <a:moveTo>
                    <a:pt x="0" y="0"/>
                  </a:moveTo>
                  <a:lnTo>
                    <a:pt x="7775408" y="0"/>
                  </a:lnTo>
                  <a:lnTo>
                    <a:pt x="7775408" y="776203"/>
                  </a:lnTo>
                  <a:lnTo>
                    <a:pt x="0" y="776203"/>
                  </a:lnTo>
                  <a:close/>
                </a:path>
              </a:pathLst>
            </a:custGeom>
            <a:solidFill>
              <a:srgbClr val="004F6B"/>
            </a:solidFill>
          </p:spPr>
        </p:sp>
      </p:grpSp>
      <p:grpSp>
        <p:nvGrpSpPr>
          <p:cNvPr id="4" name="Group 4"/>
          <p:cNvGrpSpPr/>
          <p:nvPr/>
        </p:nvGrpSpPr>
        <p:grpSpPr>
          <a:xfrm>
            <a:off x="285937" y="2709543"/>
            <a:ext cx="4505687" cy="6548757"/>
            <a:chOff x="0" y="0"/>
            <a:chExt cx="1440228" cy="2093288"/>
          </a:xfrm>
        </p:grpSpPr>
        <p:sp>
          <p:nvSpPr>
            <p:cNvPr id="5" name="Freeform 5"/>
            <p:cNvSpPr/>
            <p:nvPr/>
          </p:nvSpPr>
          <p:spPr>
            <a:xfrm>
              <a:off x="0" y="0"/>
              <a:ext cx="1440228" cy="2093288"/>
            </a:xfrm>
            <a:custGeom>
              <a:avLst/>
              <a:gdLst/>
              <a:ahLst/>
              <a:cxnLst/>
              <a:rect l="l" t="t" r="r" b="b"/>
              <a:pathLst>
                <a:path w="1440228" h="2093288">
                  <a:moveTo>
                    <a:pt x="1315768" y="2093288"/>
                  </a:moveTo>
                  <a:lnTo>
                    <a:pt x="124460" y="2093288"/>
                  </a:lnTo>
                  <a:cubicBezTo>
                    <a:pt x="55880" y="2093288"/>
                    <a:pt x="0" y="2037408"/>
                    <a:pt x="0" y="1968828"/>
                  </a:cubicBezTo>
                  <a:lnTo>
                    <a:pt x="0" y="124460"/>
                  </a:lnTo>
                  <a:cubicBezTo>
                    <a:pt x="0" y="55880"/>
                    <a:pt x="55880" y="0"/>
                    <a:pt x="124460" y="0"/>
                  </a:cubicBezTo>
                  <a:lnTo>
                    <a:pt x="1315768" y="0"/>
                  </a:lnTo>
                  <a:cubicBezTo>
                    <a:pt x="1384348" y="0"/>
                    <a:pt x="1440228" y="55880"/>
                    <a:pt x="1440228" y="124460"/>
                  </a:cubicBezTo>
                  <a:lnTo>
                    <a:pt x="1440228" y="1968828"/>
                  </a:lnTo>
                  <a:cubicBezTo>
                    <a:pt x="1440228" y="2037408"/>
                    <a:pt x="1384348" y="2093288"/>
                    <a:pt x="1315768" y="2093288"/>
                  </a:cubicBezTo>
                  <a:close/>
                </a:path>
              </a:pathLst>
            </a:custGeom>
            <a:solidFill>
              <a:srgbClr val="84BD00">
                <a:alpha val="23922"/>
              </a:srgbClr>
            </a:solidFill>
          </p:spPr>
        </p:sp>
      </p:grpSp>
      <p:grpSp>
        <p:nvGrpSpPr>
          <p:cNvPr id="6" name="Group 6"/>
          <p:cNvGrpSpPr/>
          <p:nvPr/>
        </p:nvGrpSpPr>
        <p:grpSpPr>
          <a:xfrm>
            <a:off x="13305086" y="2789479"/>
            <a:ext cx="4739624" cy="6468821"/>
            <a:chOff x="0" y="0"/>
            <a:chExt cx="6584476" cy="8986746"/>
          </a:xfrm>
        </p:grpSpPr>
        <p:sp>
          <p:nvSpPr>
            <p:cNvPr id="7" name="Freeform 7"/>
            <p:cNvSpPr/>
            <p:nvPr/>
          </p:nvSpPr>
          <p:spPr>
            <a:xfrm>
              <a:off x="0" y="0"/>
              <a:ext cx="6584476" cy="8986746"/>
            </a:xfrm>
            <a:custGeom>
              <a:avLst/>
              <a:gdLst/>
              <a:ahLst/>
              <a:cxnLst/>
              <a:rect l="l" t="t" r="r" b="b"/>
              <a:pathLst>
                <a:path w="6584476" h="8986746">
                  <a:moveTo>
                    <a:pt x="6460015" y="8986746"/>
                  </a:moveTo>
                  <a:lnTo>
                    <a:pt x="124460" y="8986746"/>
                  </a:lnTo>
                  <a:cubicBezTo>
                    <a:pt x="55880" y="8986746"/>
                    <a:pt x="0" y="8930866"/>
                    <a:pt x="0" y="8862286"/>
                  </a:cubicBezTo>
                  <a:lnTo>
                    <a:pt x="0" y="124460"/>
                  </a:lnTo>
                  <a:cubicBezTo>
                    <a:pt x="0" y="55880"/>
                    <a:pt x="55880" y="0"/>
                    <a:pt x="124460" y="0"/>
                  </a:cubicBezTo>
                  <a:lnTo>
                    <a:pt x="6460016" y="0"/>
                  </a:lnTo>
                  <a:cubicBezTo>
                    <a:pt x="6528595" y="0"/>
                    <a:pt x="6584476" y="55880"/>
                    <a:pt x="6584476" y="124460"/>
                  </a:cubicBezTo>
                  <a:lnTo>
                    <a:pt x="6584476" y="8862286"/>
                  </a:lnTo>
                  <a:cubicBezTo>
                    <a:pt x="6584476" y="8930866"/>
                    <a:pt x="6528595" y="8986746"/>
                    <a:pt x="6460016" y="8986746"/>
                  </a:cubicBezTo>
                  <a:close/>
                </a:path>
              </a:pathLst>
            </a:custGeom>
            <a:solidFill>
              <a:srgbClr val="E73E97">
                <a:alpha val="23922"/>
              </a:srgbClr>
            </a:solidFill>
          </p:spPr>
        </p:sp>
      </p:grpSp>
      <p:grpSp>
        <p:nvGrpSpPr>
          <p:cNvPr id="8" name="Group 8"/>
          <p:cNvGrpSpPr/>
          <p:nvPr/>
        </p:nvGrpSpPr>
        <p:grpSpPr>
          <a:xfrm>
            <a:off x="0" y="651532"/>
            <a:ext cx="4122204" cy="1056280"/>
            <a:chOff x="0" y="0"/>
            <a:chExt cx="2294798" cy="588023"/>
          </a:xfrm>
        </p:grpSpPr>
        <p:sp>
          <p:nvSpPr>
            <p:cNvPr id="9" name="Freeform 9"/>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pic>
        <p:nvPicPr>
          <p:cNvPr id="10" name="Picture 10"/>
          <p:cNvPicPr>
            <a:picLocks noChangeAspect="1"/>
          </p:cNvPicPr>
          <p:nvPr/>
        </p:nvPicPr>
        <p:blipFill>
          <a:blip r:embed="rId2"/>
          <a:srcRect/>
          <a:stretch>
            <a:fillRect/>
          </a:stretch>
        </p:blipFill>
        <p:spPr>
          <a:xfrm>
            <a:off x="5528962" y="6990934"/>
            <a:ext cx="2893965" cy="2922904"/>
          </a:xfrm>
          <a:prstGeom prst="rect">
            <a:avLst/>
          </a:prstGeom>
        </p:spPr>
      </p:pic>
      <p:sp>
        <p:nvSpPr>
          <p:cNvPr id="11" name="TextBox 11"/>
          <p:cNvSpPr txBox="1"/>
          <p:nvPr/>
        </p:nvSpPr>
        <p:spPr>
          <a:xfrm>
            <a:off x="4791624" y="525845"/>
            <a:ext cx="13496376" cy="1306195"/>
          </a:xfrm>
          <a:prstGeom prst="rect">
            <a:avLst/>
          </a:prstGeom>
        </p:spPr>
        <p:txBody>
          <a:bodyPr lIns="0" tIns="0" rIns="0" bIns="0" rtlCol="0" anchor="t">
            <a:spAutoFit/>
          </a:bodyPr>
          <a:lstStyle/>
          <a:p>
            <a:pPr marL="507365" lvl="1" indent="-253682">
              <a:lnSpc>
                <a:spcPts val="2585"/>
              </a:lnSpc>
              <a:buFont typeface="Arial"/>
              <a:buChar char="•"/>
            </a:pPr>
            <a:r>
              <a:rPr lang="en-US" sz="2350" dirty="0">
                <a:solidFill>
                  <a:srgbClr val="FFFFFF"/>
                </a:solidFill>
                <a:latin typeface="Trebuchet MS 2 Bold"/>
              </a:rPr>
              <a:t>Since different groups have different needs, it is necessary to have a bespoke, </a:t>
            </a:r>
            <a:r>
              <a:rPr lang="en-US" sz="2350" dirty="0" err="1">
                <a:solidFill>
                  <a:srgbClr val="FFFFFF"/>
                </a:solidFill>
                <a:latin typeface="Trebuchet MS 2 Bold"/>
              </a:rPr>
              <a:t>individualised</a:t>
            </a:r>
            <a:r>
              <a:rPr lang="en-US" sz="2350" dirty="0">
                <a:solidFill>
                  <a:srgbClr val="FFFFFF"/>
                </a:solidFill>
                <a:latin typeface="Trebuchet MS 2 Bold"/>
              </a:rPr>
              <a:t> approach that feels relevant to those targeted.</a:t>
            </a:r>
          </a:p>
          <a:p>
            <a:pPr marL="507365" lvl="1" indent="-253682">
              <a:lnSpc>
                <a:spcPts val="2585"/>
              </a:lnSpc>
              <a:buFont typeface="Arial"/>
              <a:buChar char="•"/>
            </a:pPr>
            <a:r>
              <a:rPr lang="en-US" sz="2350" dirty="0">
                <a:solidFill>
                  <a:srgbClr val="FFFFFF"/>
                </a:solidFill>
                <a:latin typeface="Trebuchet MS 2 Bold"/>
              </a:rPr>
              <a:t>Bespoke strategies should be formulated for reaching out to disabled people who are digitally excluded or unable to communicate.</a:t>
            </a:r>
          </a:p>
        </p:txBody>
      </p:sp>
      <p:sp>
        <p:nvSpPr>
          <p:cNvPr id="12" name="TextBox 12"/>
          <p:cNvSpPr txBox="1"/>
          <p:nvPr/>
        </p:nvSpPr>
        <p:spPr>
          <a:xfrm>
            <a:off x="109687" y="3073299"/>
            <a:ext cx="4505687" cy="982042"/>
          </a:xfrm>
          <a:prstGeom prst="rect">
            <a:avLst/>
          </a:prstGeom>
        </p:spPr>
        <p:txBody>
          <a:bodyPr lIns="0" tIns="0" rIns="0" bIns="0" rtlCol="0" anchor="t">
            <a:spAutoFit/>
          </a:bodyPr>
          <a:lstStyle/>
          <a:p>
            <a:pPr marL="0" lvl="0" indent="0" algn="ctr">
              <a:lnSpc>
                <a:spcPts val="3788"/>
              </a:lnSpc>
              <a:spcBef>
                <a:spcPct val="0"/>
              </a:spcBef>
            </a:pPr>
            <a:r>
              <a:rPr lang="en-US" sz="3788">
                <a:solidFill>
                  <a:srgbClr val="004F6B"/>
                </a:solidFill>
                <a:latin typeface="Trebuchet MS 2 Bold"/>
              </a:rPr>
              <a:t>Individualised Outreach </a:t>
            </a:r>
          </a:p>
        </p:txBody>
      </p:sp>
      <p:sp>
        <p:nvSpPr>
          <p:cNvPr id="13" name="TextBox 13"/>
          <p:cNvSpPr txBox="1"/>
          <p:nvPr/>
        </p:nvSpPr>
        <p:spPr>
          <a:xfrm>
            <a:off x="608487" y="4432682"/>
            <a:ext cx="4366395" cy="1861248"/>
          </a:xfrm>
          <a:prstGeom prst="rect">
            <a:avLst/>
          </a:prstGeom>
        </p:spPr>
        <p:txBody>
          <a:bodyPr lIns="0" tIns="0" rIns="0" bIns="0" rtlCol="0" anchor="t">
            <a:spAutoFit/>
          </a:bodyPr>
          <a:lstStyle/>
          <a:p>
            <a:pPr>
              <a:lnSpc>
                <a:spcPts val="2402"/>
              </a:lnSpc>
            </a:pPr>
            <a:r>
              <a:rPr lang="en-US" sz="2402">
                <a:solidFill>
                  <a:srgbClr val="004F6B"/>
                </a:solidFill>
                <a:latin typeface="Trebuchet MS 2 Bold"/>
              </a:rPr>
              <a:t>entails targeting and addressing certain groups of people specifically, including tailoring the message and presentation to their own needs.</a:t>
            </a:r>
          </a:p>
        </p:txBody>
      </p:sp>
      <p:sp>
        <p:nvSpPr>
          <p:cNvPr id="14" name="TextBox 14"/>
          <p:cNvSpPr txBox="1"/>
          <p:nvPr/>
        </p:nvSpPr>
        <p:spPr>
          <a:xfrm>
            <a:off x="608487" y="6611543"/>
            <a:ext cx="3860588" cy="2149247"/>
          </a:xfrm>
          <a:prstGeom prst="rect">
            <a:avLst/>
          </a:prstGeom>
        </p:spPr>
        <p:txBody>
          <a:bodyPr lIns="0" tIns="0" rIns="0" bIns="0" rtlCol="0" anchor="t">
            <a:spAutoFit/>
          </a:bodyPr>
          <a:lstStyle/>
          <a:p>
            <a:pPr marL="0" lvl="0" indent="0" algn="l">
              <a:lnSpc>
                <a:spcPts val="2402"/>
              </a:lnSpc>
              <a:spcBef>
                <a:spcPct val="0"/>
              </a:spcBef>
            </a:pPr>
            <a:r>
              <a:rPr lang="en-US" sz="2402" u="none">
                <a:solidFill>
                  <a:srgbClr val="004F6B"/>
                </a:solidFill>
                <a:latin typeface="Trebuchet MS 2 Bold"/>
              </a:rPr>
              <a:t>Information sent directly or addressed specifically to the target audience is less likely to be ignored; though special consideration needs to be given to whether it is accessible and suitable.</a:t>
            </a:r>
          </a:p>
        </p:txBody>
      </p:sp>
      <p:grpSp>
        <p:nvGrpSpPr>
          <p:cNvPr id="15" name="Group 15"/>
          <p:cNvGrpSpPr/>
          <p:nvPr/>
        </p:nvGrpSpPr>
        <p:grpSpPr>
          <a:xfrm>
            <a:off x="5675341" y="2665001"/>
            <a:ext cx="7152885" cy="1758038"/>
            <a:chOff x="0" y="9525"/>
            <a:chExt cx="9537179" cy="2344049"/>
          </a:xfrm>
        </p:grpSpPr>
        <p:sp>
          <p:nvSpPr>
            <p:cNvPr id="16" name="TextBox 16"/>
            <p:cNvSpPr txBox="1"/>
            <p:nvPr/>
          </p:nvSpPr>
          <p:spPr>
            <a:xfrm>
              <a:off x="0" y="9525"/>
              <a:ext cx="9234664" cy="2318808"/>
            </a:xfrm>
            <a:prstGeom prst="rect">
              <a:avLst/>
            </a:prstGeom>
          </p:spPr>
          <p:txBody>
            <a:bodyPr lIns="0" tIns="0" rIns="0" bIns="0" rtlCol="0" anchor="t">
              <a:spAutoFit/>
            </a:bodyPr>
            <a:lstStyle/>
            <a:p>
              <a:pPr marL="0" lvl="0" indent="0" algn="just">
                <a:lnSpc>
                  <a:spcPts val="2750"/>
                </a:lnSpc>
                <a:spcBef>
                  <a:spcPct val="0"/>
                </a:spcBef>
              </a:pPr>
              <a:r>
                <a:rPr lang="en-US" sz="2499" u="none">
                  <a:solidFill>
                    <a:srgbClr val="004F6B"/>
                  </a:solidFill>
                  <a:latin typeface="Trebuchet MS 3"/>
                </a:rPr>
                <a:t>I prefer to receive official communication from the government either via post addressed to me personally, or via an official email where there aren’t too many links to click on to find the information.</a:t>
              </a:r>
            </a:p>
          </p:txBody>
        </p:sp>
        <p:sp>
          <p:nvSpPr>
            <p:cNvPr id="17" name="TextBox 17"/>
            <p:cNvSpPr txBox="1"/>
            <p:nvPr/>
          </p:nvSpPr>
          <p:spPr>
            <a:xfrm>
              <a:off x="6148878" y="1993389"/>
              <a:ext cx="3388301" cy="360185"/>
            </a:xfrm>
            <a:prstGeom prst="rect">
              <a:avLst/>
            </a:prstGeom>
          </p:spPr>
          <p:txBody>
            <a:bodyPr wrap="square" lIns="0" tIns="0" rIns="0" bIns="0" rtlCol="0" anchor="t">
              <a:spAutoFit/>
            </a:bodyPr>
            <a:lstStyle/>
            <a:p>
              <a:pPr algn="ctr">
                <a:lnSpc>
                  <a:spcPts val="2328"/>
                </a:lnSpc>
              </a:pPr>
              <a:r>
                <a:rPr lang="en-US" sz="1662" dirty="0">
                  <a:solidFill>
                    <a:srgbClr val="004F6B"/>
                  </a:solidFill>
                  <a:latin typeface="Trebuchet MS 3 Bold"/>
                </a:rPr>
                <a:t>(</a:t>
              </a:r>
              <a:r>
                <a:rPr lang="en-US" sz="1662" dirty="0" err="1">
                  <a:solidFill>
                    <a:srgbClr val="004F6B"/>
                  </a:solidFill>
                  <a:latin typeface="Trebuchet MS 3 Bold"/>
                </a:rPr>
                <a:t>Havering</a:t>
              </a:r>
              <a:r>
                <a:rPr lang="en-US" sz="1662" dirty="0">
                  <a:solidFill>
                    <a:srgbClr val="004F6B"/>
                  </a:solidFill>
                  <a:latin typeface="Trebuchet MS 3 Bold"/>
                </a:rPr>
                <a:t> resident)</a:t>
              </a:r>
            </a:p>
          </p:txBody>
        </p:sp>
      </p:grpSp>
      <p:sp>
        <p:nvSpPr>
          <p:cNvPr id="18" name="TextBox 18"/>
          <p:cNvSpPr txBox="1"/>
          <p:nvPr/>
        </p:nvSpPr>
        <p:spPr>
          <a:xfrm>
            <a:off x="13501798" y="2979602"/>
            <a:ext cx="4376875" cy="2166048"/>
          </a:xfrm>
          <a:prstGeom prst="rect">
            <a:avLst/>
          </a:prstGeom>
        </p:spPr>
        <p:txBody>
          <a:bodyPr lIns="0" tIns="0" rIns="0" bIns="0" rtlCol="0" anchor="t">
            <a:spAutoFit/>
          </a:bodyPr>
          <a:lstStyle/>
          <a:p>
            <a:pPr marL="0" lvl="0" indent="0" algn="l">
              <a:lnSpc>
                <a:spcPts val="2402"/>
              </a:lnSpc>
              <a:spcBef>
                <a:spcPct val="0"/>
              </a:spcBef>
            </a:pPr>
            <a:r>
              <a:rPr lang="en-US" sz="2402" u="none">
                <a:solidFill>
                  <a:srgbClr val="004F6B"/>
                </a:solidFill>
                <a:latin typeface="Trebuchet MS 2 Bold"/>
              </a:rPr>
              <a:t>Some people, like those with profound learning disabilities or advanced dementia, may not be able to understand information, therefore outreach should target THEIR CARERS. </a:t>
            </a:r>
          </a:p>
        </p:txBody>
      </p:sp>
      <p:sp>
        <p:nvSpPr>
          <p:cNvPr id="19" name="TextBox 19"/>
          <p:cNvSpPr txBox="1"/>
          <p:nvPr/>
        </p:nvSpPr>
        <p:spPr>
          <a:xfrm>
            <a:off x="5675341" y="4895138"/>
            <a:ext cx="6918076" cy="1736725"/>
          </a:xfrm>
          <a:prstGeom prst="rect">
            <a:avLst/>
          </a:prstGeom>
        </p:spPr>
        <p:txBody>
          <a:bodyPr lIns="0" tIns="0" rIns="0" bIns="0" rtlCol="0" anchor="t">
            <a:spAutoFit/>
          </a:bodyPr>
          <a:lstStyle/>
          <a:p>
            <a:pPr marL="0" lvl="0" indent="0" algn="just">
              <a:lnSpc>
                <a:spcPts val="2750"/>
              </a:lnSpc>
              <a:spcBef>
                <a:spcPct val="0"/>
              </a:spcBef>
            </a:pPr>
            <a:r>
              <a:rPr lang="en-US" sz="2499" u="none">
                <a:solidFill>
                  <a:srgbClr val="004F6B"/>
                </a:solidFill>
                <a:latin typeface="Trebuchet MS 3"/>
              </a:rPr>
              <a:t>My elderly, stroke survivor husband watches the news, but he doesn't see himself as  vulnerable. If the doctor rings he gives it to me to deal with. He just doesn't really see the vulnerable as being him. </a:t>
            </a:r>
          </a:p>
        </p:txBody>
      </p:sp>
      <p:sp>
        <p:nvSpPr>
          <p:cNvPr id="20" name="TextBox 20"/>
          <p:cNvSpPr txBox="1"/>
          <p:nvPr/>
        </p:nvSpPr>
        <p:spPr>
          <a:xfrm>
            <a:off x="10099592" y="6331201"/>
            <a:ext cx="2992244" cy="300662"/>
          </a:xfrm>
          <a:prstGeom prst="rect">
            <a:avLst/>
          </a:prstGeom>
        </p:spPr>
        <p:txBody>
          <a:bodyPr lIns="0" tIns="0" rIns="0" bIns="0" rtlCol="0" anchor="t">
            <a:spAutoFit/>
          </a:bodyPr>
          <a:lstStyle/>
          <a:p>
            <a:pPr>
              <a:lnSpc>
                <a:spcPts val="2328"/>
              </a:lnSpc>
            </a:pPr>
            <a:r>
              <a:rPr lang="en-US" sz="1662">
                <a:solidFill>
                  <a:srgbClr val="004F6B"/>
                </a:solidFill>
                <a:latin typeface="Trebuchet MS 3 Bold"/>
              </a:rPr>
              <a:t>(Tower Hamlets resident)</a:t>
            </a:r>
          </a:p>
        </p:txBody>
      </p:sp>
      <p:sp>
        <p:nvSpPr>
          <p:cNvPr id="21" name="TextBox 21"/>
          <p:cNvSpPr txBox="1"/>
          <p:nvPr/>
        </p:nvSpPr>
        <p:spPr>
          <a:xfrm>
            <a:off x="13501798" y="5513896"/>
            <a:ext cx="4250097" cy="2354580"/>
          </a:xfrm>
          <a:prstGeom prst="rect">
            <a:avLst/>
          </a:prstGeom>
        </p:spPr>
        <p:txBody>
          <a:bodyPr lIns="0" tIns="0" rIns="0" bIns="0" rtlCol="0" anchor="t">
            <a:spAutoFit/>
          </a:bodyPr>
          <a:lstStyle/>
          <a:p>
            <a:pPr marL="0" lvl="0" indent="0" algn="just">
              <a:lnSpc>
                <a:spcPts val="2639"/>
              </a:lnSpc>
              <a:spcBef>
                <a:spcPct val="0"/>
              </a:spcBef>
            </a:pPr>
            <a:r>
              <a:rPr lang="en-US" sz="2399" u="none">
                <a:solidFill>
                  <a:srgbClr val="004F6B"/>
                </a:solidFill>
                <a:latin typeface="Trebuchet MS 3"/>
              </a:rPr>
              <a:t>My father has dementia. You would need to pass information onto him via family and carers, and we would  convey to him. We would like to be mailed and emailed the information. </a:t>
            </a:r>
          </a:p>
        </p:txBody>
      </p:sp>
      <p:sp>
        <p:nvSpPr>
          <p:cNvPr id="22" name="TextBox 22"/>
          <p:cNvSpPr txBox="1"/>
          <p:nvPr/>
        </p:nvSpPr>
        <p:spPr>
          <a:xfrm>
            <a:off x="14606701" y="8085212"/>
            <a:ext cx="3438009" cy="293253"/>
          </a:xfrm>
          <a:prstGeom prst="rect">
            <a:avLst/>
          </a:prstGeom>
        </p:spPr>
        <p:txBody>
          <a:bodyPr lIns="0" tIns="0" rIns="0" bIns="0" rtlCol="0" anchor="t">
            <a:spAutoFit/>
          </a:bodyPr>
          <a:lstStyle/>
          <a:p>
            <a:pPr marL="0" lvl="0" indent="0" algn="ctr">
              <a:lnSpc>
                <a:spcPts val="2328"/>
              </a:lnSpc>
              <a:spcBef>
                <a:spcPct val="0"/>
              </a:spcBef>
            </a:pPr>
            <a:r>
              <a:rPr lang="en-US" sz="1662" u="none">
                <a:solidFill>
                  <a:srgbClr val="004F6B"/>
                </a:solidFill>
                <a:latin typeface="Trebuchet MS 3 Bold"/>
              </a:rPr>
              <a:t>(Barking and Dagenham resident)</a:t>
            </a:r>
          </a:p>
        </p:txBody>
      </p:sp>
      <p:sp>
        <p:nvSpPr>
          <p:cNvPr id="23" name="TextBox 23"/>
          <p:cNvSpPr txBox="1"/>
          <p:nvPr/>
        </p:nvSpPr>
        <p:spPr>
          <a:xfrm>
            <a:off x="8689225" y="7144466"/>
            <a:ext cx="3966311" cy="1050925"/>
          </a:xfrm>
          <a:prstGeom prst="rect">
            <a:avLst/>
          </a:prstGeom>
        </p:spPr>
        <p:txBody>
          <a:bodyPr lIns="0" tIns="0" rIns="0" bIns="0" rtlCol="0" anchor="t">
            <a:spAutoFit/>
          </a:bodyPr>
          <a:lstStyle/>
          <a:p>
            <a:pPr marL="0" lvl="0" indent="0">
              <a:lnSpc>
                <a:spcPts val="2750"/>
              </a:lnSpc>
              <a:spcBef>
                <a:spcPct val="0"/>
              </a:spcBef>
            </a:pPr>
            <a:r>
              <a:rPr lang="en-US" sz="2499" u="none">
                <a:solidFill>
                  <a:srgbClr val="004F6B"/>
                </a:solidFill>
                <a:latin typeface="Trebuchet MS 3"/>
              </a:rPr>
              <a:t>The information that I receive needs to be relevant to me. </a:t>
            </a:r>
          </a:p>
        </p:txBody>
      </p:sp>
      <p:sp>
        <p:nvSpPr>
          <p:cNvPr id="24" name="TextBox 24"/>
          <p:cNvSpPr txBox="1"/>
          <p:nvPr/>
        </p:nvSpPr>
        <p:spPr>
          <a:xfrm>
            <a:off x="10344909" y="8119438"/>
            <a:ext cx="2537833" cy="300662"/>
          </a:xfrm>
          <a:prstGeom prst="rect">
            <a:avLst/>
          </a:prstGeom>
        </p:spPr>
        <p:txBody>
          <a:bodyPr lIns="0" tIns="0" rIns="0" bIns="0" rtlCol="0" anchor="t">
            <a:spAutoFit/>
          </a:bodyPr>
          <a:lstStyle/>
          <a:p>
            <a:pPr algn="ctr">
              <a:lnSpc>
                <a:spcPts val="2328"/>
              </a:lnSpc>
            </a:pPr>
            <a:r>
              <a:rPr lang="en-US" sz="1662" dirty="0">
                <a:solidFill>
                  <a:srgbClr val="004F6B"/>
                </a:solidFill>
                <a:latin typeface="Trebuchet MS 3 Bold"/>
              </a:rPr>
              <a:t>(Hackney resident)</a:t>
            </a:r>
          </a:p>
        </p:txBody>
      </p:sp>
      <p:sp>
        <p:nvSpPr>
          <p:cNvPr id="25" name="TextBox 25"/>
          <p:cNvSpPr txBox="1"/>
          <p:nvPr/>
        </p:nvSpPr>
        <p:spPr>
          <a:xfrm>
            <a:off x="109687" y="708682"/>
            <a:ext cx="3902830"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Accessible </a:t>
            </a:r>
            <a:r>
              <a:rPr lang="en-US" sz="3599" u="none">
                <a:solidFill>
                  <a:srgbClr val="FFFFFF"/>
                </a:solidFill>
                <a:latin typeface="Trebuchet MS 2 Bold"/>
              </a:rPr>
              <a:t>information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84796" y="198013"/>
            <a:ext cx="13312730" cy="2433254"/>
            <a:chOff x="0" y="0"/>
            <a:chExt cx="7612421" cy="1216529"/>
          </a:xfrm>
        </p:grpSpPr>
        <p:sp>
          <p:nvSpPr>
            <p:cNvPr id="3" name="Freeform 3"/>
            <p:cNvSpPr/>
            <p:nvPr/>
          </p:nvSpPr>
          <p:spPr>
            <a:xfrm>
              <a:off x="0" y="0"/>
              <a:ext cx="7612421" cy="1216529"/>
            </a:xfrm>
            <a:custGeom>
              <a:avLst/>
              <a:gdLst/>
              <a:ahLst/>
              <a:cxnLst/>
              <a:rect l="l" t="t" r="r" b="b"/>
              <a:pathLst>
                <a:path w="7612421" h="1216529">
                  <a:moveTo>
                    <a:pt x="0" y="0"/>
                  </a:moveTo>
                  <a:lnTo>
                    <a:pt x="7612421" y="0"/>
                  </a:lnTo>
                  <a:lnTo>
                    <a:pt x="7612421" y="1216529"/>
                  </a:lnTo>
                  <a:lnTo>
                    <a:pt x="0" y="1216529"/>
                  </a:lnTo>
                  <a:close/>
                </a:path>
              </a:pathLst>
            </a:custGeom>
            <a:solidFill>
              <a:srgbClr val="004F6B"/>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464" y="3302980"/>
            <a:ext cx="4050460" cy="2769502"/>
          </a:xfrm>
          <a:prstGeom prst="rect">
            <a:avLst/>
          </a:prstGeom>
        </p:spPr>
      </p:pic>
      <p:grpSp>
        <p:nvGrpSpPr>
          <p:cNvPr id="5" name="Group 5"/>
          <p:cNvGrpSpPr/>
          <p:nvPr/>
        </p:nvGrpSpPr>
        <p:grpSpPr>
          <a:xfrm>
            <a:off x="859019" y="3521557"/>
            <a:ext cx="3132252" cy="1996329"/>
            <a:chOff x="0" y="0"/>
            <a:chExt cx="2696120" cy="1718361"/>
          </a:xfrm>
        </p:grpSpPr>
        <p:sp>
          <p:nvSpPr>
            <p:cNvPr id="6" name="Freeform 6"/>
            <p:cNvSpPr/>
            <p:nvPr/>
          </p:nvSpPr>
          <p:spPr>
            <a:xfrm>
              <a:off x="0" y="0"/>
              <a:ext cx="2696120" cy="1718361"/>
            </a:xfrm>
            <a:custGeom>
              <a:avLst/>
              <a:gdLst/>
              <a:ahLst/>
              <a:cxnLst/>
              <a:rect l="l" t="t" r="r" b="b"/>
              <a:pathLst>
                <a:path w="2696120" h="1718361">
                  <a:moveTo>
                    <a:pt x="2571660" y="1718361"/>
                  </a:moveTo>
                  <a:lnTo>
                    <a:pt x="124460" y="1718361"/>
                  </a:lnTo>
                  <a:cubicBezTo>
                    <a:pt x="55880" y="1718361"/>
                    <a:pt x="0" y="1662481"/>
                    <a:pt x="0" y="1593901"/>
                  </a:cubicBezTo>
                  <a:lnTo>
                    <a:pt x="0" y="124460"/>
                  </a:lnTo>
                  <a:cubicBezTo>
                    <a:pt x="0" y="55880"/>
                    <a:pt x="55880" y="0"/>
                    <a:pt x="124460" y="0"/>
                  </a:cubicBezTo>
                  <a:lnTo>
                    <a:pt x="2571660" y="0"/>
                  </a:lnTo>
                  <a:cubicBezTo>
                    <a:pt x="2640240" y="0"/>
                    <a:pt x="2696120" y="55880"/>
                    <a:pt x="2696120" y="124460"/>
                  </a:cubicBezTo>
                  <a:lnTo>
                    <a:pt x="2696120" y="1593901"/>
                  </a:lnTo>
                  <a:cubicBezTo>
                    <a:pt x="2696120" y="1662481"/>
                    <a:pt x="2640240" y="1718361"/>
                    <a:pt x="2571660" y="1718361"/>
                  </a:cubicBezTo>
                  <a:close/>
                </a:path>
              </a:pathLst>
            </a:custGeom>
            <a:solidFill>
              <a:srgbClr val="004F6B"/>
            </a:solidFill>
          </p:spPr>
        </p:sp>
      </p:grpSp>
      <p:grpSp>
        <p:nvGrpSpPr>
          <p:cNvPr id="7" name="Group 7"/>
          <p:cNvGrpSpPr/>
          <p:nvPr/>
        </p:nvGrpSpPr>
        <p:grpSpPr>
          <a:xfrm>
            <a:off x="6617619" y="3316481"/>
            <a:ext cx="2392062" cy="1662492"/>
            <a:chOff x="0" y="0"/>
            <a:chExt cx="2147884" cy="1492787"/>
          </a:xfrm>
        </p:grpSpPr>
        <p:sp>
          <p:nvSpPr>
            <p:cNvPr id="8" name="Freeform 8"/>
            <p:cNvSpPr/>
            <p:nvPr/>
          </p:nvSpPr>
          <p:spPr>
            <a:xfrm>
              <a:off x="0" y="0"/>
              <a:ext cx="2147884" cy="1492787"/>
            </a:xfrm>
            <a:custGeom>
              <a:avLst/>
              <a:gdLst/>
              <a:ahLst/>
              <a:cxnLst/>
              <a:rect l="l" t="t" r="r" b="b"/>
              <a:pathLst>
                <a:path w="2147884" h="1492787">
                  <a:moveTo>
                    <a:pt x="2023423" y="1492787"/>
                  </a:moveTo>
                  <a:lnTo>
                    <a:pt x="124460" y="1492787"/>
                  </a:lnTo>
                  <a:cubicBezTo>
                    <a:pt x="55880" y="1492787"/>
                    <a:pt x="0" y="1436907"/>
                    <a:pt x="0" y="1368327"/>
                  </a:cubicBezTo>
                  <a:lnTo>
                    <a:pt x="0" y="124460"/>
                  </a:lnTo>
                  <a:cubicBezTo>
                    <a:pt x="0" y="55880"/>
                    <a:pt x="55880" y="0"/>
                    <a:pt x="124460" y="0"/>
                  </a:cubicBezTo>
                  <a:lnTo>
                    <a:pt x="2023424" y="0"/>
                  </a:lnTo>
                  <a:cubicBezTo>
                    <a:pt x="2092004" y="0"/>
                    <a:pt x="2147884" y="55880"/>
                    <a:pt x="2147884" y="124460"/>
                  </a:cubicBezTo>
                  <a:lnTo>
                    <a:pt x="2147884" y="1368327"/>
                  </a:lnTo>
                  <a:cubicBezTo>
                    <a:pt x="2147884" y="1436907"/>
                    <a:pt x="2092004" y="1492787"/>
                    <a:pt x="2023424" y="1492787"/>
                  </a:cubicBezTo>
                  <a:close/>
                </a:path>
              </a:pathLst>
            </a:custGeom>
            <a:solidFill>
              <a:srgbClr val="004F6B"/>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6694" b="29367"/>
          <a:stretch>
            <a:fillRect/>
          </a:stretch>
        </p:blipFill>
        <p:spPr>
          <a:xfrm>
            <a:off x="4101823" y="3265247"/>
            <a:ext cx="1292551" cy="2514758"/>
          </a:xfrm>
          <a:prstGeom prst="rect">
            <a:avLst/>
          </a:prstGeom>
        </p:spPr>
      </p:pic>
      <p:grpSp>
        <p:nvGrpSpPr>
          <p:cNvPr id="10" name="Group 10"/>
          <p:cNvGrpSpPr/>
          <p:nvPr/>
        </p:nvGrpSpPr>
        <p:grpSpPr>
          <a:xfrm>
            <a:off x="8923535" y="3302980"/>
            <a:ext cx="3146420" cy="1810270"/>
            <a:chOff x="0" y="0"/>
            <a:chExt cx="2594605" cy="1492787"/>
          </a:xfrm>
        </p:grpSpPr>
        <p:sp>
          <p:nvSpPr>
            <p:cNvPr id="11" name="Freeform 11"/>
            <p:cNvSpPr/>
            <p:nvPr/>
          </p:nvSpPr>
          <p:spPr>
            <a:xfrm>
              <a:off x="0" y="0"/>
              <a:ext cx="2594605" cy="1492787"/>
            </a:xfrm>
            <a:custGeom>
              <a:avLst/>
              <a:gdLst/>
              <a:ahLst/>
              <a:cxnLst/>
              <a:rect l="l" t="t" r="r" b="b"/>
              <a:pathLst>
                <a:path w="2594605" h="1492787">
                  <a:moveTo>
                    <a:pt x="2470145" y="1492787"/>
                  </a:moveTo>
                  <a:lnTo>
                    <a:pt x="124460" y="1492787"/>
                  </a:lnTo>
                  <a:cubicBezTo>
                    <a:pt x="55880" y="1492787"/>
                    <a:pt x="0" y="1436907"/>
                    <a:pt x="0" y="1368327"/>
                  </a:cubicBezTo>
                  <a:lnTo>
                    <a:pt x="0" y="124460"/>
                  </a:lnTo>
                  <a:cubicBezTo>
                    <a:pt x="0" y="55880"/>
                    <a:pt x="55880" y="0"/>
                    <a:pt x="124460" y="0"/>
                  </a:cubicBezTo>
                  <a:lnTo>
                    <a:pt x="2470145" y="0"/>
                  </a:lnTo>
                  <a:cubicBezTo>
                    <a:pt x="2538725" y="0"/>
                    <a:pt x="2594605" y="55880"/>
                    <a:pt x="2594605" y="124460"/>
                  </a:cubicBezTo>
                  <a:lnTo>
                    <a:pt x="2594605" y="1368327"/>
                  </a:lnTo>
                  <a:cubicBezTo>
                    <a:pt x="2594605" y="1436907"/>
                    <a:pt x="2538725" y="1492787"/>
                    <a:pt x="2470145" y="1492787"/>
                  </a:cubicBezTo>
                  <a:close/>
                </a:path>
              </a:pathLst>
            </a:custGeom>
            <a:solidFill>
              <a:srgbClr val="E73E97"/>
            </a:solidFill>
          </p:spPr>
        </p:sp>
      </p:grpSp>
      <p:sp>
        <p:nvSpPr>
          <p:cNvPr id="12" name="TextBox 12"/>
          <p:cNvSpPr txBox="1"/>
          <p:nvPr/>
        </p:nvSpPr>
        <p:spPr>
          <a:xfrm>
            <a:off x="9638863" y="3464776"/>
            <a:ext cx="1440602" cy="703854"/>
          </a:xfrm>
          <a:prstGeom prst="rect">
            <a:avLst/>
          </a:prstGeom>
        </p:spPr>
        <p:txBody>
          <a:bodyPr lIns="0" tIns="0" rIns="0" bIns="0" rtlCol="0" anchor="t">
            <a:spAutoFit/>
          </a:bodyPr>
          <a:lstStyle/>
          <a:p>
            <a:pPr marL="0" lvl="0" indent="0" algn="ctr">
              <a:lnSpc>
                <a:spcPts val="5332"/>
              </a:lnSpc>
              <a:spcBef>
                <a:spcPct val="0"/>
              </a:spcBef>
            </a:pPr>
            <a:r>
              <a:rPr lang="en-US" sz="5332" u="none">
                <a:solidFill>
                  <a:srgbClr val="FFFFFF"/>
                </a:solidFill>
                <a:latin typeface="Trebuchet MS 1 Bold"/>
              </a:rPr>
              <a:t>38% </a:t>
            </a:r>
          </a:p>
        </p:txBody>
      </p:sp>
      <p:sp>
        <p:nvSpPr>
          <p:cNvPr id="13" name="TextBox 13"/>
          <p:cNvSpPr txBox="1"/>
          <p:nvPr/>
        </p:nvSpPr>
        <p:spPr>
          <a:xfrm>
            <a:off x="8958010" y="4137430"/>
            <a:ext cx="2802308" cy="724947"/>
          </a:xfrm>
          <a:prstGeom prst="rect">
            <a:avLst/>
          </a:prstGeom>
        </p:spPr>
        <p:txBody>
          <a:bodyPr lIns="0" tIns="0" rIns="0" bIns="0" rtlCol="0" anchor="t">
            <a:spAutoFit/>
          </a:bodyPr>
          <a:lstStyle/>
          <a:p>
            <a:pPr algn="ctr">
              <a:lnSpc>
                <a:spcPts val="1879"/>
              </a:lnSpc>
            </a:pPr>
            <a:r>
              <a:rPr lang="en-US" sz="1879">
                <a:solidFill>
                  <a:srgbClr val="FFFFFF"/>
                </a:solidFill>
                <a:latin typeface="Trebuchet MS 1 Bold"/>
              </a:rPr>
              <a:t>of neurodivergent respondents were digitally excluded.</a:t>
            </a:r>
          </a:p>
        </p:txBody>
      </p:sp>
      <p:grpSp>
        <p:nvGrpSpPr>
          <p:cNvPr id="14" name="Group 14"/>
          <p:cNvGrpSpPr/>
          <p:nvPr/>
        </p:nvGrpSpPr>
        <p:grpSpPr>
          <a:xfrm>
            <a:off x="11716663" y="3316481"/>
            <a:ext cx="3542480" cy="2038141"/>
            <a:chOff x="0" y="0"/>
            <a:chExt cx="2594605" cy="1492787"/>
          </a:xfrm>
        </p:grpSpPr>
        <p:sp>
          <p:nvSpPr>
            <p:cNvPr id="15" name="Freeform 15"/>
            <p:cNvSpPr/>
            <p:nvPr/>
          </p:nvSpPr>
          <p:spPr>
            <a:xfrm>
              <a:off x="0" y="0"/>
              <a:ext cx="2594605" cy="1492787"/>
            </a:xfrm>
            <a:custGeom>
              <a:avLst/>
              <a:gdLst/>
              <a:ahLst/>
              <a:cxnLst/>
              <a:rect l="l" t="t" r="r" b="b"/>
              <a:pathLst>
                <a:path w="2594605" h="1492787">
                  <a:moveTo>
                    <a:pt x="2470145" y="1492787"/>
                  </a:moveTo>
                  <a:lnTo>
                    <a:pt x="124460" y="1492787"/>
                  </a:lnTo>
                  <a:cubicBezTo>
                    <a:pt x="55880" y="1492787"/>
                    <a:pt x="0" y="1436907"/>
                    <a:pt x="0" y="1368327"/>
                  </a:cubicBezTo>
                  <a:lnTo>
                    <a:pt x="0" y="124460"/>
                  </a:lnTo>
                  <a:cubicBezTo>
                    <a:pt x="0" y="55880"/>
                    <a:pt x="55880" y="0"/>
                    <a:pt x="124460" y="0"/>
                  </a:cubicBezTo>
                  <a:lnTo>
                    <a:pt x="2470145" y="0"/>
                  </a:lnTo>
                  <a:cubicBezTo>
                    <a:pt x="2538725" y="0"/>
                    <a:pt x="2594605" y="55880"/>
                    <a:pt x="2594605" y="124460"/>
                  </a:cubicBezTo>
                  <a:lnTo>
                    <a:pt x="2594605" y="1368327"/>
                  </a:lnTo>
                  <a:cubicBezTo>
                    <a:pt x="2594605" y="1436907"/>
                    <a:pt x="2538725" y="1492787"/>
                    <a:pt x="2470145" y="1492787"/>
                  </a:cubicBezTo>
                  <a:close/>
                </a:path>
              </a:pathLst>
            </a:custGeom>
            <a:solidFill>
              <a:srgbClr val="84BD00"/>
            </a:solidFill>
          </p:spPr>
        </p:sp>
      </p:grpSp>
      <p:sp>
        <p:nvSpPr>
          <p:cNvPr id="16" name="TextBox 16"/>
          <p:cNvSpPr txBox="1"/>
          <p:nvPr/>
        </p:nvSpPr>
        <p:spPr>
          <a:xfrm>
            <a:off x="12534815" y="3539698"/>
            <a:ext cx="1621940" cy="712673"/>
          </a:xfrm>
          <a:prstGeom prst="rect">
            <a:avLst/>
          </a:prstGeom>
        </p:spPr>
        <p:txBody>
          <a:bodyPr lIns="0" tIns="0" rIns="0" bIns="0" rtlCol="0" anchor="t">
            <a:spAutoFit/>
          </a:bodyPr>
          <a:lstStyle/>
          <a:p>
            <a:pPr marL="0" lvl="0" indent="0" algn="ctr">
              <a:lnSpc>
                <a:spcPts val="5332"/>
              </a:lnSpc>
              <a:spcBef>
                <a:spcPct val="0"/>
              </a:spcBef>
            </a:pPr>
            <a:r>
              <a:rPr lang="en-US" sz="5332" u="none">
                <a:solidFill>
                  <a:srgbClr val="FFFFFF"/>
                </a:solidFill>
                <a:latin typeface="Trebuchet MS 1 Bold"/>
              </a:rPr>
              <a:t>52% </a:t>
            </a:r>
          </a:p>
        </p:txBody>
      </p:sp>
      <p:sp>
        <p:nvSpPr>
          <p:cNvPr id="17" name="TextBox 17"/>
          <p:cNvSpPr txBox="1"/>
          <p:nvPr/>
        </p:nvSpPr>
        <p:spPr>
          <a:xfrm>
            <a:off x="11811989" y="4227165"/>
            <a:ext cx="3155053" cy="829323"/>
          </a:xfrm>
          <a:prstGeom prst="rect">
            <a:avLst/>
          </a:prstGeom>
        </p:spPr>
        <p:txBody>
          <a:bodyPr lIns="0" tIns="0" rIns="0" bIns="0" rtlCol="0" anchor="t">
            <a:spAutoFit/>
          </a:bodyPr>
          <a:lstStyle/>
          <a:p>
            <a:pPr algn="ctr">
              <a:lnSpc>
                <a:spcPts val="2115"/>
              </a:lnSpc>
            </a:pPr>
            <a:r>
              <a:rPr lang="en-US" sz="2115">
                <a:solidFill>
                  <a:srgbClr val="FFFFFF"/>
                </a:solidFill>
                <a:latin typeface="Trebuchet MS 1 Bold"/>
              </a:rPr>
              <a:t>of sight impaired respondents were digitally excluded.</a:t>
            </a:r>
          </a:p>
        </p:txBody>
      </p:sp>
      <p:grpSp>
        <p:nvGrpSpPr>
          <p:cNvPr id="18" name="Group 18"/>
          <p:cNvGrpSpPr/>
          <p:nvPr/>
        </p:nvGrpSpPr>
        <p:grpSpPr>
          <a:xfrm>
            <a:off x="14661532" y="3339325"/>
            <a:ext cx="3345727" cy="2238566"/>
            <a:chOff x="0" y="0"/>
            <a:chExt cx="2231097" cy="1492787"/>
          </a:xfrm>
        </p:grpSpPr>
        <p:sp>
          <p:nvSpPr>
            <p:cNvPr id="19" name="Freeform 19"/>
            <p:cNvSpPr/>
            <p:nvPr/>
          </p:nvSpPr>
          <p:spPr>
            <a:xfrm>
              <a:off x="0" y="0"/>
              <a:ext cx="2231098" cy="1492787"/>
            </a:xfrm>
            <a:custGeom>
              <a:avLst/>
              <a:gdLst/>
              <a:ahLst/>
              <a:cxnLst/>
              <a:rect l="l" t="t" r="r" b="b"/>
              <a:pathLst>
                <a:path w="2231098" h="1492787">
                  <a:moveTo>
                    <a:pt x="2106637" y="1492787"/>
                  </a:moveTo>
                  <a:lnTo>
                    <a:pt x="124460" y="1492787"/>
                  </a:lnTo>
                  <a:cubicBezTo>
                    <a:pt x="55880" y="1492787"/>
                    <a:pt x="0" y="1436907"/>
                    <a:pt x="0" y="1368327"/>
                  </a:cubicBezTo>
                  <a:lnTo>
                    <a:pt x="0" y="124460"/>
                  </a:lnTo>
                  <a:cubicBezTo>
                    <a:pt x="0" y="55880"/>
                    <a:pt x="55880" y="0"/>
                    <a:pt x="124460" y="0"/>
                  </a:cubicBezTo>
                  <a:lnTo>
                    <a:pt x="2106637" y="0"/>
                  </a:lnTo>
                  <a:cubicBezTo>
                    <a:pt x="2175218" y="0"/>
                    <a:pt x="2231098" y="55880"/>
                    <a:pt x="2231098" y="124460"/>
                  </a:cubicBezTo>
                  <a:lnTo>
                    <a:pt x="2231098" y="1368327"/>
                  </a:lnTo>
                  <a:cubicBezTo>
                    <a:pt x="2231098" y="1436907"/>
                    <a:pt x="2175218" y="1492787"/>
                    <a:pt x="2106637" y="1492787"/>
                  </a:cubicBezTo>
                  <a:close/>
                </a:path>
              </a:pathLst>
            </a:custGeom>
            <a:solidFill>
              <a:srgbClr val="004F6B"/>
            </a:solidFill>
          </p:spPr>
        </p:sp>
      </p:grpSp>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9812"/>
          <a:stretch>
            <a:fillRect/>
          </a:stretch>
        </p:blipFill>
        <p:spPr>
          <a:xfrm>
            <a:off x="17716992" y="9096890"/>
            <a:ext cx="580533" cy="858871"/>
          </a:xfrm>
          <a:prstGeom prst="rect">
            <a:avLst/>
          </a:prstGeom>
        </p:spPr>
      </p:pic>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9812"/>
          <a:stretch>
            <a:fillRect/>
          </a:stretch>
        </p:blipFill>
        <p:spPr>
          <a:xfrm rot="-10800000">
            <a:off x="290066" y="6335335"/>
            <a:ext cx="568953" cy="841739"/>
          </a:xfrm>
          <a:prstGeom prst="rect">
            <a:avLst/>
          </a:prstGeom>
        </p:spPr>
      </p:pic>
      <p:grpSp>
        <p:nvGrpSpPr>
          <p:cNvPr id="22" name="Group 22"/>
          <p:cNvGrpSpPr/>
          <p:nvPr/>
        </p:nvGrpSpPr>
        <p:grpSpPr>
          <a:xfrm>
            <a:off x="0" y="651532"/>
            <a:ext cx="4122204" cy="1056280"/>
            <a:chOff x="0" y="0"/>
            <a:chExt cx="2294798" cy="588023"/>
          </a:xfrm>
        </p:grpSpPr>
        <p:sp>
          <p:nvSpPr>
            <p:cNvPr id="23" name="Freeform 23"/>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25" name="TextBox 25"/>
          <p:cNvSpPr txBox="1"/>
          <p:nvPr/>
        </p:nvSpPr>
        <p:spPr>
          <a:xfrm>
            <a:off x="7105561" y="3398230"/>
            <a:ext cx="1323001" cy="710626"/>
          </a:xfrm>
          <a:prstGeom prst="rect">
            <a:avLst/>
          </a:prstGeom>
        </p:spPr>
        <p:txBody>
          <a:bodyPr lIns="0" tIns="0" rIns="0" bIns="0" rtlCol="0" anchor="t">
            <a:spAutoFit/>
          </a:bodyPr>
          <a:lstStyle/>
          <a:p>
            <a:pPr marL="0" lvl="0" indent="0" algn="ctr">
              <a:lnSpc>
                <a:spcPts val="5332"/>
              </a:lnSpc>
              <a:spcBef>
                <a:spcPct val="0"/>
              </a:spcBef>
            </a:pPr>
            <a:r>
              <a:rPr lang="en-US" sz="5332">
                <a:solidFill>
                  <a:srgbClr val="FFFFFF"/>
                </a:solidFill>
                <a:latin typeface="Trebuchet MS 1 Bold"/>
              </a:rPr>
              <a:t>32% </a:t>
            </a:r>
          </a:p>
        </p:txBody>
      </p:sp>
      <p:sp>
        <p:nvSpPr>
          <p:cNvPr id="26" name="TextBox 26"/>
          <p:cNvSpPr txBox="1"/>
          <p:nvPr/>
        </p:nvSpPr>
        <p:spPr>
          <a:xfrm>
            <a:off x="6610587" y="4092162"/>
            <a:ext cx="2312948" cy="672960"/>
          </a:xfrm>
          <a:prstGeom prst="rect">
            <a:avLst/>
          </a:prstGeom>
        </p:spPr>
        <p:txBody>
          <a:bodyPr lIns="0" tIns="0" rIns="0" bIns="0" rtlCol="0" anchor="t">
            <a:spAutoFit/>
          </a:bodyPr>
          <a:lstStyle/>
          <a:p>
            <a:pPr algn="ctr">
              <a:lnSpc>
                <a:spcPts val="1725"/>
              </a:lnSpc>
            </a:pPr>
            <a:r>
              <a:rPr lang="en-US" sz="1725">
                <a:solidFill>
                  <a:srgbClr val="FFFFFF"/>
                </a:solidFill>
                <a:latin typeface="Trebuchet MS 1 Bold"/>
              </a:rPr>
              <a:t>of all respondents were digitally excluded.</a:t>
            </a:r>
          </a:p>
        </p:txBody>
      </p:sp>
      <p:sp>
        <p:nvSpPr>
          <p:cNvPr id="27" name="TextBox 27"/>
          <p:cNvSpPr txBox="1"/>
          <p:nvPr/>
        </p:nvSpPr>
        <p:spPr>
          <a:xfrm>
            <a:off x="4984795" y="471484"/>
            <a:ext cx="13313118" cy="1953895"/>
          </a:xfrm>
          <a:prstGeom prst="rect">
            <a:avLst/>
          </a:prstGeom>
        </p:spPr>
        <p:txBody>
          <a:bodyPr lIns="0" tIns="0" rIns="0" bIns="0" rtlCol="0" anchor="t">
            <a:spAutoFit/>
          </a:bodyPr>
          <a:lstStyle/>
          <a:p>
            <a:pPr algn="l">
              <a:lnSpc>
                <a:spcPts val="2585"/>
              </a:lnSpc>
              <a:spcBef>
                <a:spcPct val="0"/>
              </a:spcBef>
            </a:pPr>
            <a:endParaRPr/>
          </a:p>
          <a:p>
            <a:pPr marL="507365" lvl="1" indent="-253682" algn="l">
              <a:lnSpc>
                <a:spcPts val="2585"/>
              </a:lnSpc>
              <a:spcBef>
                <a:spcPct val="0"/>
              </a:spcBef>
              <a:buFont typeface="Arial"/>
              <a:buChar char="•"/>
            </a:pPr>
            <a:r>
              <a:rPr lang="en-US" sz="2350" u="none">
                <a:solidFill>
                  <a:srgbClr val="FFFFFF"/>
                </a:solidFill>
                <a:latin typeface="Trebuchet MS 2 Bold"/>
              </a:rPr>
              <a:t>Online information should be simple, easy to read, free of clutter and optimised for smartphone access.</a:t>
            </a:r>
          </a:p>
          <a:p>
            <a:pPr marL="507365" lvl="1" indent="-253682" algn="l">
              <a:lnSpc>
                <a:spcPts val="2585"/>
              </a:lnSpc>
              <a:spcBef>
                <a:spcPct val="0"/>
              </a:spcBef>
              <a:buFont typeface="Arial"/>
              <a:buChar char="•"/>
            </a:pPr>
            <a:r>
              <a:rPr lang="en-US" sz="2350" u="none">
                <a:solidFill>
                  <a:srgbClr val="FFFFFF"/>
                </a:solidFill>
                <a:latin typeface="Trebuchet MS 2 Bold"/>
              </a:rPr>
              <a:t>Communication should not excessively rely on online information, as many disabled people, particularly the elderly,  those with cognitive and sight impairments are likely to experience bariers to accessing online services.</a:t>
            </a:r>
          </a:p>
        </p:txBody>
      </p:sp>
      <p:sp>
        <p:nvSpPr>
          <p:cNvPr id="28" name="TextBox 28"/>
          <p:cNvSpPr txBox="1"/>
          <p:nvPr/>
        </p:nvSpPr>
        <p:spPr>
          <a:xfrm>
            <a:off x="2109097" y="3723113"/>
            <a:ext cx="1444878" cy="784864"/>
          </a:xfrm>
          <a:prstGeom prst="rect">
            <a:avLst/>
          </a:prstGeom>
        </p:spPr>
        <p:txBody>
          <a:bodyPr lIns="0" tIns="0" rIns="0" bIns="0" rtlCol="0" anchor="t">
            <a:spAutoFit/>
          </a:bodyPr>
          <a:lstStyle/>
          <a:p>
            <a:pPr marL="0" lvl="0" indent="0" algn="ctr">
              <a:lnSpc>
                <a:spcPts val="5823"/>
              </a:lnSpc>
              <a:spcBef>
                <a:spcPct val="0"/>
              </a:spcBef>
            </a:pPr>
            <a:r>
              <a:rPr lang="en-US" sz="5823">
                <a:solidFill>
                  <a:srgbClr val="FFFFFF"/>
                </a:solidFill>
                <a:latin typeface="Trebuchet MS 1 Bold"/>
              </a:rPr>
              <a:t>8% </a:t>
            </a:r>
          </a:p>
        </p:txBody>
      </p:sp>
      <p:sp>
        <p:nvSpPr>
          <p:cNvPr id="29" name="TextBox 29"/>
          <p:cNvSpPr txBox="1"/>
          <p:nvPr/>
        </p:nvSpPr>
        <p:spPr>
          <a:xfrm>
            <a:off x="859019" y="4395551"/>
            <a:ext cx="3000362" cy="963145"/>
          </a:xfrm>
          <a:prstGeom prst="rect">
            <a:avLst/>
          </a:prstGeom>
        </p:spPr>
        <p:txBody>
          <a:bodyPr lIns="0" tIns="0" rIns="0" bIns="0" rtlCol="0" anchor="t">
            <a:spAutoFit/>
          </a:bodyPr>
          <a:lstStyle/>
          <a:p>
            <a:pPr algn="ctr">
              <a:lnSpc>
                <a:spcPts val="1884"/>
              </a:lnSpc>
            </a:pPr>
            <a:r>
              <a:rPr lang="en-US" sz="1884">
                <a:solidFill>
                  <a:srgbClr val="FFFFFF"/>
                </a:solidFill>
                <a:latin typeface="Trebuchet MS 1 Bold"/>
              </a:rPr>
              <a:t>Found it hard to stay informed about Covid because websites were too complicated.</a:t>
            </a:r>
          </a:p>
        </p:txBody>
      </p:sp>
      <p:sp>
        <p:nvSpPr>
          <p:cNvPr id="30" name="TextBox 30"/>
          <p:cNvSpPr txBox="1"/>
          <p:nvPr/>
        </p:nvSpPr>
        <p:spPr>
          <a:xfrm>
            <a:off x="1160690" y="6235505"/>
            <a:ext cx="5905001" cy="1050925"/>
          </a:xfrm>
          <a:prstGeom prst="rect">
            <a:avLst/>
          </a:prstGeom>
        </p:spPr>
        <p:txBody>
          <a:bodyPr lIns="0" tIns="0" rIns="0" bIns="0" rtlCol="0" anchor="t">
            <a:spAutoFit/>
          </a:bodyPr>
          <a:lstStyle/>
          <a:p>
            <a:pPr marL="0" lvl="0" indent="0">
              <a:lnSpc>
                <a:spcPts val="2750"/>
              </a:lnSpc>
              <a:spcBef>
                <a:spcPct val="0"/>
              </a:spcBef>
            </a:pPr>
            <a:r>
              <a:rPr lang="en-US" sz="2499" u="none">
                <a:solidFill>
                  <a:srgbClr val="004F6B"/>
                </a:solidFill>
                <a:latin typeface="Trebuchet MS 3"/>
              </a:rPr>
              <a:t>Messages should be sent electronically by text and email and include clickable links for easy access on a mobile phone.</a:t>
            </a:r>
          </a:p>
        </p:txBody>
      </p:sp>
      <p:sp>
        <p:nvSpPr>
          <p:cNvPr id="31" name="TextBox 31"/>
          <p:cNvSpPr txBox="1"/>
          <p:nvPr/>
        </p:nvSpPr>
        <p:spPr>
          <a:xfrm>
            <a:off x="3290892" y="7222930"/>
            <a:ext cx="3542098" cy="307647"/>
          </a:xfrm>
          <a:prstGeom prst="rect">
            <a:avLst/>
          </a:prstGeom>
        </p:spPr>
        <p:txBody>
          <a:bodyPr lIns="0" tIns="0" rIns="0" bIns="0" rtlCol="0" anchor="t">
            <a:spAutoFit/>
          </a:bodyPr>
          <a:lstStyle/>
          <a:p>
            <a:pPr algn="ctr">
              <a:lnSpc>
                <a:spcPts val="2468"/>
              </a:lnSpc>
            </a:pPr>
            <a:r>
              <a:rPr lang="en-US" sz="1762">
                <a:solidFill>
                  <a:srgbClr val="004F6B"/>
                </a:solidFill>
                <a:latin typeface="Trebuchet MS 1 Bold"/>
              </a:rPr>
              <a:t>(Tower Hamlets resident)</a:t>
            </a:r>
          </a:p>
        </p:txBody>
      </p:sp>
      <p:sp>
        <p:nvSpPr>
          <p:cNvPr id="32" name="TextBox 32"/>
          <p:cNvSpPr txBox="1"/>
          <p:nvPr/>
        </p:nvSpPr>
        <p:spPr>
          <a:xfrm>
            <a:off x="1160690" y="7557410"/>
            <a:ext cx="6229217" cy="1393825"/>
          </a:xfrm>
          <a:prstGeom prst="rect">
            <a:avLst/>
          </a:prstGeom>
        </p:spPr>
        <p:txBody>
          <a:bodyPr lIns="0" tIns="0" rIns="0" bIns="0" rtlCol="0" anchor="t">
            <a:spAutoFit/>
          </a:bodyPr>
          <a:lstStyle/>
          <a:p>
            <a:pPr marL="0" lvl="0" indent="0">
              <a:lnSpc>
                <a:spcPts val="2750"/>
              </a:lnSpc>
              <a:spcBef>
                <a:spcPct val="0"/>
              </a:spcBef>
            </a:pPr>
            <a:r>
              <a:rPr lang="en-US" sz="2499" u="none">
                <a:solidFill>
                  <a:srgbClr val="004F6B"/>
                </a:solidFill>
                <a:latin typeface="Trebuchet MS 3"/>
              </a:rPr>
              <a:t>Do not use two columns on an iPhone and ensure text is at a reasonable size  (not necessarily to be large as standard, just not small )</a:t>
            </a:r>
          </a:p>
        </p:txBody>
      </p:sp>
      <p:sp>
        <p:nvSpPr>
          <p:cNvPr id="33" name="TextBox 33"/>
          <p:cNvSpPr txBox="1"/>
          <p:nvPr/>
        </p:nvSpPr>
        <p:spPr>
          <a:xfrm>
            <a:off x="3067004" y="8648948"/>
            <a:ext cx="2092375" cy="307647"/>
          </a:xfrm>
          <a:prstGeom prst="rect">
            <a:avLst/>
          </a:prstGeom>
        </p:spPr>
        <p:txBody>
          <a:bodyPr lIns="0" tIns="0" rIns="0" bIns="0" rtlCol="0" anchor="t">
            <a:spAutoFit/>
          </a:bodyPr>
          <a:lstStyle/>
          <a:p>
            <a:pPr algn="ctr">
              <a:lnSpc>
                <a:spcPts val="2468"/>
              </a:lnSpc>
            </a:pPr>
            <a:r>
              <a:rPr lang="en-US" sz="1762">
                <a:solidFill>
                  <a:srgbClr val="004F6B"/>
                </a:solidFill>
                <a:latin typeface="Trebuchet MS 1 Bold"/>
              </a:rPr>
              <a:t>(Havering  resident)</a:t>
            </a:r>
          </a:p>
        </p:txBody>
      </p:sp>
      <p:sp>
        <p:nvSpPr>
          <p:cNvPr id="34" name="TextBox 34"/>
          <p:cNvSpPr txBox="1"/>
          <p:nvPr/>
        </p:nvSpPr>
        <p:spPr>
          <a:xfrm>
            <a:off x="7721852" y="6235505"/>
            <a:ext cx="5228382" cy="2422525"/>
          </a:xfrm>
          <a:prstGeom prst="rect">
            <a:avLst/>
          </a:prstGeom>
        </p:spPr>
        <p:txBody>
          <a:bodyPr lIns="0" tIns="0" rIns="0" bIns="0" rtlCol="0" anchor="t">
            <a:spAutoFit/>
          </a:bodyPr>
          <a:lstStyle/>
          <a:p>
            <a:pPr marL="0" lvl="0" indent="0">
              <a:lnSpc>
                <a:spcPts val="2750"/>
              </a:lnSpc>
              <a:spcBef>
                <a:spcPct val="0"/>
              </a:spcBef>
            </a:pPr>
            <a:r>
              <a:rPr lang="en-US" sz="2499" u="none">
                <a:solidFill>
                  <a:srgbClr val="004F6B"/>
                </a:solidFill>
                <a:latin typeface="Trebuchet MS 3"/>
              </a:rPr>
              <a:t>I've received an email from the council- but those who are digitally excluded must have missed out on information. These people will only be informed by their families and sometimes the information is very minimal.  </a:t>
            </a:r>
          </a:p>
        </p:txBody>
      </p:sp>
      <p:sp>
        <p:nvSpPr>
          <p:cNvPr id="35" name="TextBox 35"/>
          <p:cNvSpPr txBox="1"/>
          <p:nvPr/>
        </p:nvSpPr>
        <p:spPr>
          <a:xfrm>
            <a:off x="9645044" y="8388927"/>
            <a:ext cx="3155013" cy="307647"/>
          </a:xfrm>
          <a:prstGeom prst="rect">
            <a:avLst/>
          </a:prstGeom>
        </p:spPr>
        <p:txBody>
          <a:bodyPr lIns="0" tIns="0" rIns="0" bIns="0" rtlCol="0" anchor="t">
            <a:spAutoFit/>
          </a:bodyPr>
          <a:lstStyle/>
          <a:p>
            <a:pPr algn="ctr">
              <a:lnSpc>
                <a:spcPts val="2468"/>
              </a:lnSpc>
            </a:pPr>
            <a:r>
              <a:rPr lang="en-US" sz="1762">
                <a:solidFill>
                  <a:srgbClr val="004F6B"/>
                </a:solidFill>
                <a:latin typeface="Trebuchet MS 1 Bold"/>
              </a:rPr>
              <a:t>(Tower Hamlets resident)</a:t>
            </a:r>
          </a:p>
        </p:txBody>
      </p:sp>
      <p:sp>
        <p:nvSpPr>
          <p:cNvPr id="36" name="TextBox 36"/>
          <p:cNvSpPr txBox="1"/>
          <p:nvPr/>
        </p:nvSpPr>
        <p:spPr>
          <a:xfrm>
            <a:off x="5061941" y="255163"/>
            <a:ext cx="9915457"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Online communication</a:t>
            </a:r>
          </a:p>
        </p:txBody>
      </p:sp>
      <p:sp>
        <p:nvSpPr>
          <p:cNvPr id="37" name="TextBox 37"/>
          <p:cNvSpPr txBox="1"/>
          <p:nvPr/>
        </p:nvSpPr>
        <p:spPr>
          <a:xfrm>
            <a:off x="15546100" y="3596019"/>
            <a:ext cx="1781437" cy="717252"/>
          </a:xfrm>
          <a:prstGeom prst="rect">
            <a:avLst/>
          </a:prstGeom>
        </p:spPr>
        <p:txBody>
          <a:bodyPr lIns="0" tIns="0" rIns="0" bIns="0" rtlCol="0" anchor="t">
            <a:spAutoFit/>
          </a:bodyPr>
          <a:lstStyle/>
          <a:p>
            <a:pPr marL="0" lvl="0" indent="0" algn="ctr">
              <a:lnSpc>
                <a:spcPts val="5332"/>
              </a:lnSpc>
              <a:spcBef>
                <a:spcPct val="0"/>
              </a:spcBef>
            </a:pPr>
            <a:r>
              <a:rPr lang="en-US" sz="5332" u="none">
                <a:solidFill>
                  <a:srgbClr val="FFFFFF"/>
                </a:solidFill>
                <a:latin typeface="Trebuchet MS 1 Bold"/>
              </a:rPr>
              <a:t>58% </a:t>
            </a:r>
          </a:p>
        </p:txBody>
      </p:sp>
      <p:sp>
        <p:nvSpPr>
          <p:cNvPr id="38" name="TextBox 38"/>
          <p:cNvSpPr txBox="1"/>
          <p:nvPr/>
        </p:nvSpPr>
        <p:spPr>
          <a:xfrm>
            <a:off x="15023988" y="4236690"/>
            <a:ext cx="2825662" cy="903225"/>
          </a:xfrm>
          <a:prstGeom prst="rect">
            <a:avLst/>
          </a:prstGeom>
        </p:spPr>
        <p:txBody>
          <a:bodyPr lIns="0" tIns="0" rIns="0" bIns="0" rtlCol="0" anchor="t">
            <a:spAutoFit/>
          </a:bodyPr>
          <a:lstStyle/>
          <a:p>
            <a:pPr algn="ctr">
              <a:lnSpc>
                <a:spcPts val="2323"/>
              </a:lnSpc>
            </a:pPr>
            <a:r>
              <a:rPr lang="en-US" sz="2323">
                <a:solidFill>
                  <a:srgbClr val="FFFFFF"/>
                </a:solidFill>
                <a:latin typeface="Trebuchet MS 1 Bold"/>
              </a:rPr>
              <a:t>of respondents  aged 65+ were digitally excluded.</a:t>
            </a:r>
          </a:p>
        </p:txBody>
      </p:sp>
      <p:sp>
        <p:nvSpPr>
          <p:cNvPr id="39" name="TextBox 39"/>
          <p:cNvSpPr txBox="1"/>
          <p:nvPr/>
        </p:nvSpPr>
        <p:spPr>
          <a:xfrm>
            <a:off x="13382508" y="8458423"/>
            <a:ext cx="4159925" cy="1393825"/>
          </a:xfrm>
          <a:prstGeom prst="rect">
            <a:avLst/>
          </a:prstGeom>
        </p:spPr>
        <p:txBody>
          <a:bodyPr lIns="0" tIns="0" rIns="0" bIns="0" rtlCol="0" anchor="t">
            <a:spAutoFit/>
          </a:bodyPr>
          <a:lstStyle/>
          <a:p>
            <a:pPr marL="0" lvl="0" indent="0" algn="just">
              <a:lnSpc>
                <a:spcPts val="2750"/>
              </a:lnSpc>
              <a:spcBef>
                <a:spcPct val="0"/>
              </a:spcBef>
            </a:pPr>
            <a:r>
              <a:rPr lang="en-US" sz="2499" u="none">
                <a:solidFill>
                  <a:srgbClr val="004F6B"/>
                </a:solidFill>
                <a:latin typeface="Trebuchet MS 3"/>
              </a:rPr>
              <a:t>Some people don't have smartphones for Test and Trace- this should be made easier for them.  </a:t>
            </a:r>
          </a:p>
        </p:txBody>
      </p:sp>
      <p:sp>
        <p:nvSpPr>
          <p:cNvPr id="40" name="TextBox 40"/>
          <p:cNvSpPr txBox="1"/>
          <p:nvPr/>
        </p:nvSpPr>
        <p:spPr>
          <a:xfrm>
            <a:off x="14922699" y="9778125"/>
            <a:ext cx="2673995" cy="307647"/>
          </a:xfrm>
          <a:prstGeom prst="rect">
            <a:avLst/>
          </a:prstGeom>
        </p:spPr>
        <p:txBody>
          <a:bodyPr lIns="0" tIns="0" rIns="0" bIns="0" rtlCol="0" anchor="t">
            <a:spAutoFit/>
          </a:bodyPr>
          <a:lstStyle/>
          <a:p>
            <a:pPr algn="ctr">
              <a:lnSpc>
                <a:spcPts val="2468"/>
              </a:lnSpc>
            </a:pPr>
            <a:r>
              <a:rPr lang="en-US" sz="1762">
                <a:solidFill>
                  <a:srgbClr val="004F6B"/>
                </a:solidFill>
                <a:latin typeface="Trebuchet MS 1 Bold"/>
              </a:rPr>
              <a:t>(Tower Hamlets resident)</a:t>
            </a:r>
          </a:p>
        </p:txBody>
      </p:sp>
      <p:grpSp>
        <p:nvGrpSpPr>
          <p:cNvPr id="41" name="Group 41"/>
          <p:cNvGrpSpPr/>
          <p:nvPr/>
        </p:nvGrpSpPr>
        <p:grpSpPr>
          <a:xfrm>
            <a:off x="13273842" y="6225980"/>
            <a:ext cx="4830037" cy="2089150"/>
            <a:chOff x="0" y="0"/>
            <a:chExt cx="6440050" cy="2785533"/>
          </a:xfrm>
        </p:grpSpPr>
        <p:sp>
          <p:nvSpPr>
            <p:cNvPr id="42" name="TextBox 42"/>
            <p:cNvSpPr txBox="1"/>
            <p:nvPr/>
          </p:nvSpPr>
          <p:spPr>
            <a:xfrm>
              <a:off x="0" y="9525"/>
              <a:ext cx="6148038" cy="2776008"/>
            </a:xfrm>
            <a:prstGeom prst="rect">
              <a:avLst/>
            </a:prstGeom>
          </p:spPr>
          <p:txBody>
            <a:bodyPr lIns="0" tIns="0" rIns="0" bIns="0" rtlCol="0" anchor="t">
              <a:spAutoFit/>
            </a:bodyPr>
            <a:lstStyle/>
            <a:p>
              <a:pPr marL="0" lvl="0" indent="0">
                <a:lnSpc>
                  <a:spcPts val="2750"/>
                </a:lnSpc>
                <a:spcBef>
                  <a:spcPct val="0"/>
                </a:spcBef>
              </a:pPr>
              <a:r>
                <a:rPr lang="en-US" sz="2499" u="none">
                  <a:solidFill>
                    <a:srgbClr val="004F6B"/>
                  </a:solidFill>
                  <a:latin typeface="Trebuchet MS 3"/>
                </a:rPr>
                <a:t>Send me information at home as a leaflet, that way people who can't go outside or go on the internet can access it and not miss anything.</a:t>
              </a:r>
            </a:p>
            <a:p>
              <a:pPr marL="0" lvl="0" indent="0">
                <a:lnSpc>
                  <a:spcPts val="2750"/>
                </a:lnSpc>
                <a:spcBef>
                  <a:spcPct val="0"/>
                </a:spcBef>
              </a:pPr>
              <a:endParaRPr lang="en-US" sz="2499" u="none">
                <a:solidFill>
                  <a:srgbClr val="004F6B"/>
                </a:solidFill>
                <a:latin typeface="Trebuchet MS 3"/>
              </a:endParaRPr>
            </a:p>
          </p:txBody>
        </p:sp>
        <p:sp>
          <p:nvSpPr>
            <p:cNvPr id="43" name="TextBox 43"/>
            <p:cNvSpPr txBox="1"/>
            <p:nvPr/>
          </p:nvSpPr>
          <p:spPr>
            <a:xfrm>
              <a:off x="2183563" y="2391213"/>
              <a:ext cx="4256487" cy="394321"/>
            </a:xfrm>
            <a:prstGeom prst="rect">
              <a:avLst/>
            </a:prstGeom>
          </p:spPr>
          <p:txBody>
            <a:bodyPr lIns="0" tIns="0" rIns="0" bIns="0" rtlCol="0" anchor="t">
              <a:spAutoFit/>
            </a:bodyPr>
            <a:lstStyle/>
            <a:p>
              <a:pPr algn="ctr">
                <a:lnSpc>
                  <a:spcPts val="2468"/>
                </a:lnSpc>
              </a:pPr>
              <a:r>
                <a:rPr lang="en-US" sz="1762">
                  <a:solidFill>
                    <a:srgbClr val="004F6B"/>
                  </a:solidFill>
                  <a:latin typeface="Trebuchet MS 1 Bold"/>
                </a:rPr>
                <a:t>(Tower Hamlets resident)</a:t>
              </a:r>
            </a:p>
          </p:txBody>
        </p:sp>
      </p:grpSp>
      <p:sp>
        <p:nvSpPr>
          <p:cNvPr id="44" name="TextBox 44"/>
          <p:cNvSpPr txBox="1"/>
          <p:nvPr/>
        </p:nvSpPr>
        <p:spPr>
          <a:xfrm>
            <a:off x="1160690" y="9133600"/>
            <a:ext cx="11887933" cy="708025"/>
          </a:xfrm>
          <a:prstGeom prst="rect">
            <a:avLst/>
          </a:prstGeom>
        </p:spPr>
        <p:txBody>
          <a:bodyPr lIns="0" tIns="0" rIns="0" bIns="0" rtlCol="0" anchor="t">
            <a:spAutoFit/>
          </a:bodyPr>
          <a:lstStyle/>
          <a:p>
            <a:pPr marL="0" lvl="0" indent="0">
              <a:lnSpc>
                <a:spcPts val="2750"/>
              </a:lnSpc>
              <a:spcBef>
                <a:spcPct val="0"/>
              </a:spcBef>
            </a:pPr>
            <a:r>
              <a:rPr lang="en-US" sz="2499" u="none">
                <a:solidFill>
                  <a:srgbClr val="004F6B"/>
                </a:solidFill>
                <a:latin typeface="Trebuchet MS 3"/>
              </a:rPr>
              <a:t>Easier access via a smartphone. Too much information is available only as a PDF which is best viewable on a much larger screen.</a:t>
            </a:r>
          </a:p>
        </p:txBody>
      </p:sp>
      <p:sp>
        <p:nvSpPr>
          <p:cNvPr id="45" name="TextBox 45"/>
          <p:cNvSpPr txBox="1"/>
          <p:nvPr/>
        </p:nvSpPr>
        <p:spPr>
          <a:xfrm>
            <a:off x="8194625" y="9560476"/>
            <a:ext cx="2092375" cy="307647"/>
          </a:xfrm>
          <a:prstGeom prst="rect">
            <a:avLst/>
          </a:prstGeom>
        </p:spPr>
        <p:txBody>
          <a:bodyPr lIns="0" tIns="0" rIns="0" bIns="0" rtlCol="0" anchor="t">
            <a:spAutoFit/>
          </a:bodyPr>
          <a:lstStyle/>
          <a:p>
            <a:pPr algn="ctr">
              <a:lnSpc>
                <a:spcPts val="2468"/>
              </a:lnSpc>
            </a:pPr>
            <a:r>
              <a:rPr lang="en-US" sz="1762" dirty="0">
                <a:solidFill>
                  <a:srgbClr val="004F6B"/>
                </a:solidFill>
                <a:latin typeface="Trebuchet MS 1 Bold"/>
              </a:rPr>
              <a:t>(</a:t>
            </a:r>
            <a:r>
              <a:rPr lang="en-US" sz="1762" dirty="0" err="1">
                <a:solidFill>
                  <a:srgbClr val="004F6B"/>
                </a:solidFill>
                <a:latin typeface="Trebuchet MS 1 Bold"/>
              </a:rPr>
              <a:t>Havering</a:t>
            </a:r>
            <a:r>
              <a:rPr lang="en-US" sz="1762" dirty="0">
                <a:solidFill>
                  <a:srgbClr val="004F6B"/>
                </a:solidFill>
                <a:latin typeface="Trebuchet MS 1 Bold"/>
              </a:rPr>
              <a:t>  resident)</a:t>
            </a:r>
          </a:p>
        </p:txBody>
      </p:sp>
      <p:sp>
        <p:nvSpPr>
          <p:cNvPr id="46" name="TextBox 46"/>
          <p:cNvSpPr txBox="1"/>
          <p:nvPr/>
        </p:nvSpPr>
        <p:spPr>
          <a:xfrm>
            <a:off x="109687" y="708682"/>
            <a:ext cx="3902830"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Accessible </a:t>
            </a:r>
            <a:r>
              <a:rPr lang="en-US" sz="3599" u="none">
                <a:solidFill>
                  <a:srgbClr val="FFFFFF"/>
                </a:solidFill>
                <a:latin typeface="Trebuchet MS 2 Bold"/>
              </a:rPr>
              <a:t>information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74883" y="349099"/>
            <a:ext cx="13313118" cy="2051666"/>
            <a:chOff x="0" y="0"/>
            <a:chExt cx="7612421" cy="1025751"/>
          </a:xfrm>
        </p:grpSpPr>
        <p:sp>
          <p:nvSpPr>
            <p:cNvPr id="3" name="Freeform 3"/>
            <p:cNvSpPr/>
            <p:nvPr/>
          </p:nvSpPr>
          <p:spPr>
            <a:xfrm>
              <a:off x="0" y="0"/>
              <a:ext cx="7612421" cy="1025751"/>
            </a:xfrm>
            <a:custGeom>
              <a:avLst/>
              <a:gdLst/>
              <a:ahLst/>
              <a:cxnLst/>
              <a:rect l="l" t="t" r="r" b="b"/>
              <a:pathLst>
                <a:path w="7612421" h="1025751">
                  <a:moveTo>
                    <a:pt x="0" y="0"/>
                  </a:moveTo>
                  <a:lnTo>
                    <a:pt x="7612421" y="0"/>
                  </a:lnTo>
                  <a:lnTo>
                    <a:pt x="7612421" y="1025751"/>
                  </a:lnTo>
                  <a:lnTo>
                    <a:pt x="0" y="1025751"/>
                  </a:lnTo>
                  <a:close/>
                </a:path>
              </a:pathLst>
            </a:custGeom>
            <a:solidFill>
              <a:srgbClr val="004F6B"/>
            </a:solidFill>
          </p:spPr>
        </p:sp>
      </p:grpSp>
      <p:grpSp>
        <p:nvGrpSpPr>
          <p:cNvPr id="4" name="Group 4"/>
          <p:cNvGrpSpPr/>
          <p:nvPr/>
        </p:nvGrpSpPr>
        <p:grpSpPr>
          <a:xfrm>
            <a:off x="336483" y="2904549"/>
            <a:ext cx="11748201" cy="3384522"/>
            <a:chOff x="0" y="0"/>
            <a:chExt cx="9269216" cy="2670355"/>
          </a:xfrm>
        </p:grpSpPr>
        <p:sp>
          <p:nvSpPr>
            <p:cNvPr id="5" name="Freeform 5"/>
            <p:cNvSpPr/>
            <p:nvPr/>
          </p:nvSpPr>
          <p:spPr>
            <a:xfrm>
              <a:off x="0" y="0"/>
              <a:ext cx="9269216" cy="2670355"/>
            </a:xfrm>
            <a:custGeom>
              <a:avLst/>
              <a:gdLst/>
              <a:ahLst/>
              <a:cxnLst/>
              <a:rect l="l" t="t" r="r" b="b"/>
              <a:pathLst>
                <a:path w="9269216" h="2670355">
                  <a:moveTo>
                    <a:pt x="9144756" y="59690"/>
                  </a:moveTo>
                  <a:cubicBezTo>
                    <a:pt x="9180316" y="59690"/>
                    <a:pt x="9209525" y="88900"/>
                    <a:pt x="9209525" y="124460"/>
                  </a:cubicBezTo>
                  <a:lnTo>
                    <a:pt x="9209525" y="2545895"/>
                  </a:lnTo>
                  <a:cubicBezTo>
                    <a:pt x="9209525" y="2581455"/>
                    <a:pt x="9180316" y="2610665"/>
                    <a:pt x="9144756" y="2610665"/>
                  </a:cubicBezTo>
                  <a:lnTo>
                    <a:pt x="124460" y="2610665"/>
                  </a:lnTo>
                  <a:cubicBezTo>
                    <a:pt x="88900" y="2610665"/>
                    <a:pt x="59690" y="2581455"/>
                    <a:pt x="59690" y="2545895"/>
                  </a:cubicBezTo>
                  <a:lnTo>
                    <a:pt x="59690" y="124460"/>
                  </a:lnTo>
                  <a:cubicBezTo>
                    <a:pt x="59690" y="88900"/>
                    <a:pt x="88900" y="59690"/>
                    <a:pt x="124460" y="59690"/>
                  </a:cubicBezTo>
                  <a:lnTo>
                    <a:pt x="9144756" y="59690"/>
                  </a:lnTo>
                  <a:moveTo>
                    <a:pt x="9144756" y="0"/>
                  </a:moveTo>
                  <a:lnTo>
                    <a:pt x="124460" y="0"/>
                  </a:lnTo>
                  <a:cubicBezTo>
                    <a:pt x="55880" y="0"/>
                    <a:pt x="0" y="55880"/>
                    <a:pt x="0" y="124460"/>
                  </a:cubicBezTo>
                  <a:lnTo>
                    <a:pt x="0" y="2545895"/>
                  </a:lnTo>
                  <a:cubicBezTo>
                    <a:pt x="0" y="2614475"/>
                    <a:pt x="55880" y="2670355"/>
                    <a:pt x="124460" y="2670355"/>
                  </a:cubicBezTo>
                  <a:lnTo>
                    <a:pt x="9144756" y="2670355"/>
                  </a:lnTo>
                  <a:cubicBezTo>
                    <a:pt x="9213336" y="2670355"/>
                    <a:pt x="9269216" y="2614475"/>
                    <a:pt x="9269216" y="2545895"/>
                  </a:cubicBezTo>
                  <a:lnTo>
                    <a:pt x="9269216" y="124460"/>
                  </a:lnTo>
                  <a:cubicBezTo>
                    <a:pt x="9269216" y="55880"/>
                    <a:pt x="9213336" y="0"/>
                    <a:pt x="9144756" y="0"/>
                  </a:cubicBezTo>
                  <a:close/>
                </a:path>
              </a:pathLst>
            </a:custGeom>
            <a:solidFill>
              <a:srgbClr val="004F6B"/>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190753" y="4381099"/>
            <a:ext cx="939780" cy="1199081"/>
          </a:xfrm>
          <a:prstGeom prst="rect">
            <a:avLst/>
          </a:prstGeom>
        </p:spPr>
      </p:pic>
      <p:grpSp>
        <p:nvGrpSpPr>
          <p:cNvPr id="7" name="Group 7"/>
          <p:cNvGrpSpPr/>
          <p:nvPr/>
        </p:nvGrpSpPr>
        <p:grpSpPr>
          <a:xfrm>
            <a:off x="12377236" y="3056291"/>
            <a:ext cx="5499223" cy="1409614"/>
            <a:chOff x="0" y="0"/>
            <a:chExt cx="2576369" cy="660400"/>
          </a:xfrm>
        </p:grpSpPr>
        <p:sp>
          <p:nvSpPr>
            <p:cNvPr id="8" name="Freeform 8"/>
            <p:cNvSpPr/>
            <p:nvPr/>
          </p:nvSpPr>
          <p:spPr>
            <a:xfrm>
              <a:off x="0" y="0"/>
              <a:ext cx="2576369" cy="660400"/>
            </a:xfrm>
            <a:custGeom>
              <a:avLst/>
              <a:gdLst/>
              <a:ahLst/>
              <a:cxnLst/>
              <a:rect l="l" t="t" r="r" b="b"/>
              <a:pathLst>
                <a:path w="2576369" h="660400">
                  <a:moveTo>
                    <a:pt x="2451909" y="660400"/>
                  </a:moveTo>
                  <a:lnTo>
                    <a:pt x="124460" y="660400"/>
                  </a:lnTo>
                  <a:cubicBezTo>
                    <a:pt x="55880" y="660400"/>
                    <a:pt x="0" y="604520"/>
                    <a:pt x="0" y="535940"/>
                  </a:cubicBezTo>
                  <a:lnTo>
                    <a:pt x="0" y="124460"/>
                  </a:lnTo>
                  <a:cubicBezTo>
                    <a:pt x="0" y="55880"/>
                    <a:pt x="55880" y="0"/>
                    <a:pt x="124460" y="0"/>
                  </a:cubicBezTo>
                  <a:lnTo>
                    <a:pt x="2451909" y="0"/>
                  </a:lnTo>
                  <a:cubicBezTo>
                    <a:pt x="2520490" y="0"/>
                    <a:pt x="2576369" y="55880"/>
                    <a:pt x="2576369" y="124460"/>
                  </a:cubicBezTo>
                  <a:lnTo>
                    <a:pt x="2576369" y="535940"/>
                  </a:lnTo>
                  <a:cubicBezTo>
                    <a:pt x="2576369" y="604520"/>
                    <a:pt x="2520490" y="660400"/>
                    <a:pt x="2451909" y="660400"/>
                  </a:cubicBezTo>
                  <a:close/>
                </a:path>
              </a:pathLst>
            </a:custGeom>
            <a:solidFill>
              <a:srgbClr val="E73E97"/>
            </a:solidFill>
          </p:spPr>
        </p:sp>
      </p:grpSp>
      <p:grpSp>
        <p:nvGrpSpPr>
          <p:cNvPr id="9" name="Group 9"/>
          <p:cNvGrpSpPr/>
          <p:nvPr/>
        </p:nvGrpSpPr>
        <p:grpSpPr>
          <a:xfrm>
            <a:off x="12377236" y="4671086"/>
            <a:ext cx="5499223" cy="1409614"/>
            <a:chOff x="0" y="0"/>
            <a:chExt cx="2576369" cy="660400"/>
          </a:xfrm>
        </p:grpSpPr>
        <p:sp>
          <p:nvSpPr>
            <p:cNvPr id="10" name="Freeform 10"/>
            <p:cNvSpPr/>
            <p:nvPr/>
          </p:nvSpPr>
          <p:spPr>
            <a:xfrm>
              <a:off x="0" y="0"/>
              <a:ext cx="2576369" cy="660400"/>
            </a:xfrm>
            <a:custGeom>
              <a:avLst/>
              <a:gdLst/>
              <a:ahLst/>
              <a:cxnLst/>
              <a:rect l="l" t="t" r="r" b="b"/>
              <a:pathLst>
                <a:path w="2576369" h="660400">
                  <a:moveTo>
                    <a:pt x="2451909" y="660400"/>
                  </a:moveTo>
                  <a:lnTo>
                    <a:pt x="124460" y="660400"/>
                  </a:lnTo>
                  <a:cubicBezTo>
                    <a:pt x="55880" y="660400"/>
                    <a:pt x="0" y="604520"/>
                    <a:pt x="0" y="535940"/>
                  </a:cubicBezTo>
                  <a:lnTo>
                    <a:pt x="0" y="124460"/>
                  </a:lnTo>
                  <a:cubicBezTo>
                    <a:pt x="0" y="55880"/>
                    <a:pt x="55880" y="0"/>
                    <a:pt x="124460" y="0"/>
                  </a:cubicBezTo>
                  <a:lnTo>
                    <a:pt x="2451909" y="0"/>
                  </a:lnTo>
                  <a:cubicBezTo>
                    <a:pt x="2520490" y="0"/>
                    <a:pt x="2576369" y="55880"/>
                    <a:pt x="2576369" y="124460"/>
                  </a:cubicBezTo>
                  <a:lnTo>
                    <a:pt x="2576369" y="535940"/>
                  </a:lnTo>
                  <a:cubicBezTo>
                    <a:pt x="2576369" y="604520"/>
                    <a:pt x="2520490" y="660400"/>
                    <a:pt x="2451909" y="660400"/>
                  </a:cubicBezTo>
                  <a:close/>
                </a:path>
              </a:pathLst>
            </a:custGeom>
            <a:solidFill>
              <a:srgbClr val="004F6B"/>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7806" y="3280373"/>
            <a:ext cx="1472242" cy="1795418"/>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61102" y="3427984"/>
            <a:ext cx="974677" cy="974677"/>
          </a:xfrm>
          <a:prstGeom prst="rect">
            <a:avLst/>
          </a:prstGeom>
        </p:spPr>
      </p:pic>
      <p:sp>
        <p:nvSpPr>
          <p:cNvPr id="13" name="TextBox 13"/>
          <p:cNvSpPr txBox="1"/>
          <p:nvPr/>
        </p:nvSpPr>
        <p:spPr>
          <a:xfrm>
            <a:off x="5087892" y="932915"/>
            <a:ext cx="12788567" cy="13061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Written text should be in large print, with bold fonts, constrasting colours and avoiding unnecessary clutter.</a:t>
            </a:r>
          </a:p>
          <a:p>
            <a:pPr marL="507365" lvl="1" indent="-253682" algn="l">
              <a:lnSpc>
                <a:spcPts val="2585"/>
              </a:lnSpc>
              <a:spcBef>
                <a:spcPct val="0"/>
              </a:spcBef>
              <a:buFont typeface="Arial"/>
              <a:buChar char="•"/>
            </a:pPr>
            <a:r>
              <a:rPr lang="en-US" sz="2350" u="none">
                <a:solidFill>
                  <a:srgbClr val="FFFFFF"/>
                </a:solidFill>
                <a:latin typeface="Trebuchet MS 2 Bold"/>
              </a:rPr>
              <a:t>Alternatives to written information (such as audio/video, contact by telephone or in person) should be considered for those who cannot read.</a:t>
            </a:r>
          </a:p>
        </p:txBody>
      </p:sp>
      <p:sp>
        <p:nvSpPr>
          <p:cNvPr id="14" name="TextBox 14"/>
          <p:cNvSpPr txBox="1"/>
          <p:nvPr/>
        </p:nvSpPr>
        <p:spPr>
          <a:xfrm>
            <a:off x="5087892" y="414229"/>
            <a:ext cx="9915457" cy="483146"/>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People with sight impairments</a:t>
            </a:r>
          </a:p>
        </p:txBody>
      </p:sp>
      <p:sp>
        <p:nvSpPr>
          <p:cNvPr id="15" name="TextBox 15"/>
          <p:cNvSpPr txBox="1"/>
          <p:nvPr/>
        </p:nvSpPr>
        <p:spPr>
          <a:xfrm>
            <a:off x="3485409" y="3154124"/>
            <a:ext cx="8390801" cy="1248537"/>
          </a:xfrm>
          <a:prstGeom prst="rect">
            <a:avLst/>
          </a:prstGeom>
        </p:spPr>
        <p:txBody>
          <a:bodyPr lIns="0" tIns="0" rIns="0" bIns="0" rtlCol="0" anchor="t">
            <a:spAutoFit/>
          </a:bodyPr>
          <a:lstStyle/>
          <a:p>
            <a:pPr>
              <a:lnSpc>
                <a:spcPts val="2424"/>
              </a:lnSpc>
            </a:pPr>
            <a:r>
              <a:rPr lang="en-US" sz="2400" spc="-2">
                <a:solidFill>
                  <a:srgbClr val="004F6B"/>
                </a:solidFill>
                <a:latin typeface="Trebuchet MS 2 Bold"/>
              </a:rPr>
              <a:t>People with sight impairments may not always be able to read written text; providing information in </a:t>
            </a:r>
            <a:r>
              <a:rPr lang="en-US" sz="2400" spc="-2">
                <a:solidFill>
                  <a:srgbClr val="E73E97"/>
                </a:solidFill>
                <a:latin typeface="Trebuchet MS 2 Bold"/>
              </a:rPr>
              <a:t>other formats, such as audio or video</a:t>
            </a:r>
            <a:r>
              <a:rPr lang="en-US" sz="2400" spc="-2">
                <a:solidFill>
                  <a:srgbClr val="004F6B"/>
                </a:solidFill>
                <a:latin typeface="Trebuchet MS 2 Bold"/>
              </a:rPr>
              <a:t>, may be more accessible for some of them.</a:t>
            </a:r>
          </a:p>
        </p:txBody>
      </p:sp>
      <p:sp>
        <p:nvSpPr>
          <p:cNvPr id="16" name="TextBox 16"/>
          <p:cNvSpPr txBox="1"/>
          <p:nvPr/>
        </p:nvSpPr>
        <p:spPr>
          <a:xfrm>
            <a:off x="3485409" y="4431236"/>
            <a:ext cx="7913597" cy="943737"/>
          </a:xfrm>
          <a:prstGeom prst="rect">
            <a:avLst/>
          </a:prstGeom>
        </p:spPr>
        <p:txBody>
          <a:bodyPr lIns="0" tIns="0" rIns="0" bIns="0" rtlCol="0" anchor="t">
            <a:spAutoFit/>
          </a:bodyPr>
          <a:lstStyle/>
          <a:p>
            <a:pPr>
              <a:lnSpc>
                <a:spcPts val="2424"/>
              </a:lnSpc>
            </a:pPr>
            <a:r>
              <a:rPr lang="en-US" sz="2400" spc="-2">
                <a:solidFill>
                  <a:srgbClr val="004F6B"/>
                </a:solidFill>
                <a:latin typeface="Trebuchet MS 2 Bold"/>
              </a:rPr>
              <a:t>For those who are able to read, the use of </a:t>
            </a:r>
            <a:r>
              <a:rPr lang="en-US" sz="2400" spc="-2">
                <a:solidFill>
                  <a:srgbClr val="E73E97"/>
                </a:solidFill>
                <a:latin typeface="Trebuchet MS 2 Bold"/>
              </a:rPr>
              <a:t>large print, bold fonts and contrasting colours </a:t>
            </a:r>
            <a:r>
              <a:rPr lang="en-US" sz="2400" spc="-2">
                <a:solidFill>
                  <a:srgbClr val="004F6B"/>
                </a:solidFill>
                <a:latin typeface="Trebuchet MS 2 Bold"/>
              </a:rPr>
              <a:t>(such as black lettering on white background) can help.</a:t>
            </a:r>
          </a:p>
        </p:txBody>
      </p:sp>
      <p:sp>
        <p:nvSpPr>
          <p:cNvPr id="17" name="TextBox 17"/>
          <p:cNvSpPr txBox="1"/>
          <p:nvPr/>
        </p:nvSpPr>
        <p:spPr>
          <a:xfrm>
            <a:off x="12573800" y="3448890"/>
            <a:ext cx="2047371" cy="729192"/>
          </a:xfrm>
          <a:prstGeom prst="rect">
            <a:avLst/>
          </a:prstGeom>
        </p:spPr>
        <p:txBody>
          <a:bodyPr lIns="0" tIns="0" rIns="0" bIns="0" rtlCol="0" anchor="t">
            <a:spAutoFit/>
          </a:bodyPr>
          <a:lstStyle/>
          <a:p>
            <a:pPr marL="0" lvl="0" indent="0" algn="just">
              <a:lnSpc>
                <a:spcPts val="5499"/>
              </a:lnSpc>
              <a:spcBef>
                <a:spcPct val="0"/>
              </a:spcBef>
            </a:pPr>
            <a:r>
              <a:rPr lang="en-US" sz="5499">
                <a:solidFill>
                  <a:srgbClr val="FFFFFF"/>
                </a:solidFill>
                <a:latin typeface="Trebuchet MS 1 Bold"/>
              </a:rPr>
              <a:t>41%</a:t>
            </a:r>
          </a:p>
        </p:txBody>
      </p:sp>
      <p:sp>
        <p:nvSpPr>
          <p:cNvPr id="18" name="TextBox 18"/>
          <p:cNvSpPr txBox="1"/>
          <p:nvPr/>
        </p:nvSpPr>
        <p:spPr>
          <a:xfrm>
            <a:off x="14047610" y="3259328"/>
            <a:ext cx="3792622" cy="102259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Bold"/>
              </a:rPr>
              <a:t>of respondents with a sight impairment said they would like to receive information in formats other than written text.</a:t>
            </a:r>
          </a:p>
        </p:txBody>
      </p:sp>
      <p:sp>
        <p:nvSpPr>
          <p:cNvPr id="19" name="TextBox 19"/>
          <p:cNvSpPr txBox="1"/>
          <p:nvPr/>
        </p:nvSpPr>
        <p:spPr>
          <a:xfrm>
            <a:off x="12573800" y="4959023"/>
            <a:ext cx="2047371" cy="729802"/>
          </a:xfrm>
          <a:prstGeom prst="rect">
            <a:avLst/>
          </a:prstGeom>
        </p:spPr>
        <p:txBody>
          <a:bodyPr lIns="0" tIns="0" rIns="0" bIns="0" rtlCol="0" anchor="t">
            <a:spAutoFit/>
          </a:bodyPr>
          <a:lstStyle/>
          <a:p>
            <a:pPr marL="0" lvl="0" indent="0" algn="just">
              <a:lnSpc>
                <a:spcPts val="5499"/>
              </a:lnSpc>
              <a:spcBef>
                <a:spcPct val="0"/>
              </a:spcBef>
            </a:pPr>
            <a:r>
              <a:rPr lang="en-US" sz="5499" u="none">
                <a:solidFill>
                  <a:srgbClr val="FFFFFF"/>
                </a:solidFill>
                <a:latin typeface="Trebuchet MS 1 Bold"/>
              </a:rPr>
              <a:t>41%</a:t>
            </a:r>
          </a:p>
        </p:txBody>
      </p:sp>
      <p:sp>
        <p:nvSpPr>
          <p:cNvPr id="20" name="TextBox 20"/>
          <p:cNvSpPr txBox="1"/>
          <p:nvPr/>
        </p:nvSpPr>
        <p:spPr>
          <a:xfrm>
            <a:off x="14083836" y="4734423"/>
            <a:ext cx="3792622" cy="127024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Bold"/>
              </a:rPr>
              <a:t>of respondents with a sight impairment said they would like to receive written information in large text, with accessibe formatting.</a:t>
            </a:r>
          </a:p>
        </p:txBody>
      </p:sp>
      <p:sp>
        <p:nvSpPr>
          <p:cNvPr id="21" name="TextBox 21"/>
          <p:cNvSpPr txBox="1"/>
          <p:nvPr/>
        </p:nvSpPr>
        <p:spPr>
          <a:xfrm>
            <a:off x="3485409" y="5479105"/>
            <a:ext cx="8213922" cy="638937"/>
          </a:xfrm>
          <a:prstGeom prst="rect">
            <a:avLst/>
          </a:prstGeom>
        </p:spPr>
        <p:txBody>
          <a:bodyPr lIns="0" tIns="0" rIns="0" bIns="0" rtlCol="0" anchor="t">
            <a:spAutoFit/>
          </a:bodyPr>
          <a:lstStyle/>
          <a:p>
            <a:pPr>
              <a:lnSpc>
                <a:spcPts val="2424"/>
              </a:lnSpc>
            </a:pPr>
            <a:r>
              <a:rPr lang="en-US" sz="2400" spc="-2">
                <a:solidFill>
                  <a:srgbClr val="004F6B"/>
                </a:solidFill>
                <a:latin typeface="Trebuchet MS 2 Bold"/>
              </a:rPr>
              <a:t>Online  resources should consider </a:t>
            </a:r>
            <a:r>
              <a:rPr lang="en-US" sz="2400" spc="-2">
                <a:solidFill>
                  <a:srgbClr val="E73E97"/>
                </a:solidFill>
                <a:latin typeface="Trebuchet MS 2 Bold"/>
              </a:rPr>
              <a:t>compatibility with adaptive software </a:t>
            </a:r>
            <a:r>
              <a:rPr lang="en-US" sz="2400" spc="-2">
                <a:solidFill>
                  <a:srgbClr val="004F6B"/>
                </a:solidFill>
                <a:latin typeface="Trebuchet MS 2 Bold"/>
              </a:rPr>
              <a:t>such as screen readers.</a:t>
            </a:r>
          </a:p>
        </p:txBody>
      </p:sp>
      <p:sp>
        <p:nvSpPr>
          <p:cNvPr id="22" name="TextBox 22"/>
          <p:cNvSpPr txBox="1"/>
          <p:nvPr/>
        </p:nvSpPr>
        <p:spPr>
          <a:xfrm>
            <a:off x="1028700" y="6653040"/>
            <a:ext cx="5019546" cy="3021330"/>
          </a:xfrm>
          <a:prstGeom prst="rect">
            <a:avLst/>
          </a:prstGeom>
        </p:spPr>
        <p:txBody>
          <a:bodyPr lIns="0" tIns="0" rIns="0" bIns="0" rtlCol="0" anchor="t">
            <a:spAutoFit/>
          </a:bodyPr>
          <a:lstStyle/>
          <a:p>
            <a:pPr marL="0" lvl="0" indent="0" algn="l">
              <a:lnSpc>
                <a:spcPts val="2640"/>
              </a:lnSpc>
              <a:spcBef>
                <a:spcPct val="0"/>
              </a:spcBef>
            </a:pPr>
            <a:r>
              <a:rPr lang="en-US" sz="2399" u="none">
                <a:solidFill>
                  <a:srgbClr val="004F6B"/>
                </a:solidFill>
                <a:latin typeface="Trebuchet MS 2"/>
              </a:rPr>
              <a:t>There should be more use of telephone access for enquiries, as people wish to speak to a person. Being vision  impaired, websites and social media platforms are not easy to access and use. Older people have enough to deal with with their sight loss and don't want a battle to find information.  </a:t>
            </a:r>
          </a:p>
        </p:txBody>
      </p:sp>
      <p:sp>
        <p:nvSpPr>
          <p:cNvPr id="23" name="TextBox 23"/>
          <p:cNvSpPr txBox="1"/>
          <p:nvPr/>
        </p:nvSpPr>
        <p:spPr>
          <a:xfrm>
            <a:off x="3485409" y="9414287"/>
            <a:ext cx="2391444" cy="244803"/>
          </a:xfrm>
          <a:prstGeom prst="rect">
            <a:avLst/>
          </a:prstGeom>
        </p:spPr>
        <p:txBody>
          <a:bodyPr lIns="0" tIns="0" rIns="0" bIns="0" rtlCol="0" anchor="t">
            <a:spAutoFit/>
          </a:bodyPr>
          <a:lstStyle/>
          <a:p>
            <a:pPr algn="ctr">
              <a:lnSpc>
                <a:spcPts val="1762"/>
              </a:lnSpc>
            </a:pPr>
            <a:r>
              <a:rPr lang="en-US" sz="1762">
                <a:solidFill>
                  <a:srgbClr val="004F6B"/>
                </a:solidFill>
                <a:latin typeface="Trebuchet MS 3 Bold"/>
              </a:rPr>
              <a:t>(Havering resident)</a:t>
            </a:r>
          </a:p>
        </p:txBody>
      </p:sp>
      <p:sp>
        <p:nvSpPr>
          <p:cNvPr id="24" name="TextBox 24"/>
          <p:cNvSpPr txBox="1"/>
          <p:nvPr/>
        </p:nvSpPr>
        <p:spPr>
          <a:xfrm>
            <a:off x="12365426" y="6653040"/>
            <a:ext cx="5462997" cy="1021080"/>
          </a:xfrm>
          <a:prstGeom prst="rect">
            <a:avLst/>
          </a:prstGeom>
        </p:spPr>
        <p:txBody>
          <a:bodyPr lIns="0" tIns="0" rIns="0" bIns="0" rtlCol="0" anchor="t">
            <a:spAutoFit/>
          </a:bodyPr>
          <a:lstStyle/>
          <a:p>
            <a:pPr marL="0" lvl="0" indent="0" algn="l">
              <a:lnSpc>
                <a:spcPts val="2640"/>
              </a:lnSpc>
              <a:spcBef>
                <a:spcPct val="0"/>
              </a:spcBef>
            </a:pPr>
            <a:r>
              <a:rPr lang="en-US" sz="2399" u="none">
                <a:solidFill>
                  <a:srgbClr val="004F6B"/>
                </a:solidFill>
                <a:latin typeface="Trebuchet MS 2"/>
              </a:rPr>
              <a:t>I received info by phone from Healthwatch Hackney and it was critically helpful.  </a:t>
            </a:r>
          </a:p>
        </p:txBody>
      </p:sp>
      <p:sp>
        <p:nvSpPr>
          <p:cNvPr id="25" name="TextBox 25"/>
          <p:cNvSpPr txBox="1"/>
          <p:nvPr/>
        </p:nvSpPr>
        <p:spPr>
          <a:xfrm>
            <a:off x="15030847" y="7459162"/>
            <a:ext cx="1898600" cy="244803"/>
          </a:xfrm>
          <a:prstGeom prst="rect">
            <a:avLst/>
          </a:prstGeom>
        </p:spPr>
        <p:txBody>
          <a:bodyPr lIns="0" tIns="0" rIns="0" bIns="0" rtlCol="0" anchor="t">
            <a:spAutoFit/>
          </a:bodyPr>
          <a:lstStyle/>
          <a:p>
            <a:pPr algn="ctr">
              <a:lnSpc>
                <a:spcPts val="1762"/>
              </a:lnSpc>
            </a:pPr>
            <a:r>
              <a:rPr lang="en-US" sz="1762">
                <a:solidFill>
                  <a:srgbClr val="004F6B"/>
                </a:solidFill>
                <a:latin typeface="Trebuchet MS 3 Bold"/>
              </a:rPr>
              <a:t>(Hackney resident)</a:t>
            </a:r>
          </a:p>
        </p:txBody>
      </p:sp>
      <p:sp>
        <p:nvSpPr>
          <p:cNvPr id="26" name="TextBox 26"/>
          <p:cNvSpPr txBox="1"/>
          <p:nvPr/>
        </p:nvSpPr>
        <p:spPr>
          <a:xfrm>
            <a:off x="6378795" y="6701905"/>
            <a:ext cx="5678960" cy="2021205"/>
          </a:xfrm>
          <a:prstGeom prst="rect">
            <a:avLst/>
          </a:prstGeom>
        </p:spPr>
        <p:txBody>
          <a:bodyPr lIns="0" tIns="0" rIns="0" bIns="0" rtlCol="0" anchor="t">
            <a:spAutoFit/>
          </a:bodyPr>
          <a:lstStyle/>
          <a:p>
            <a:pPr marL="0" lvl="0" indent="0" algn="l">
              <a:lnSpc>
                <a:spcPts val="2640"/>
              </a:lnSpc>
              <a:spcBef>
                <a:spcPct val="0"/>
              </a:spcBef>
            </a:pPr>
            <a:r>
              <a:rPr lang="en-US" sz="2399" u="none">
                <a:solidFill>
                  <a:srgbClr val="004F6B"/>
                </a:solidFill>
                <a:latin typeface="Trebuchet MS 2"/>
              </a:rPr>
              <a:t>The accessible information standard is not being applied in many health settings. Despite filling a form in at my GP surgery they had no record of my preferred format and kept sending me letters which I cannot read.</a:t>
            </a:r>
          </a:p>
        </p:txBody>
      </p:sp>
      <p:sp>
        <p:nvSpPr>
          <p:cNvPr id="27" name="TextBox 27"/>
          <p:cNvSpPr txBox="1"/>
          <p:nvPr/>
        </p:nvSpPr>
        <p:spPr>
          <a:xfrm>
            <a:off x="7200264" y="8742160"/>
            <a:ext cx="4499067" cy="244803"/>
          </a:xfrm>
          <a:prstGeom prst="rect">
            <a:avLst/>
          </a:prstGeom>
        </p:spPr>
        <p:txBody>
          <a:bodyPr lIns="0" tIns="0" rIns="0" bIns="0" rtlCol="0" anchor="t">
            <a:spAutoFit/>
          </a:bodyPr>
          <a:lstStyle/>
          <a:p>
            <a:pPr algn="ctr">
              <a:lnSpc>
                <a:spcPts val="1762"/>
              </a:lnSpc>
            </a:pPr>
            <a:r>
              <a:rPr lang="en-US" sz="1762">
                <a:solidFill>
                  <a:srgbClr val="004F6B"/>
                </a:solidFill>
                <a:latin typeface="Trebuchet MS 3 Bold"/>
              </a:rPr>
              <a:t>(Havering resident)</a:t>
            </a:r>
          </a:p>
        </p:txBody>
      </p:sp>
      <p:sp>
        <p:nvSpPr>
          <p:cNvPr id="28" name="TextBox 28"/>
          <p:cNvSpPr txBox="1"/>
          <p:nvPr/>
        </p:nvSpPr>
        <p:spPr>
          <a:xfrm>
            <a:off x="12377236" y="8168467"/>
            <a:ext cx="5519814" cy="1354455"/>
          </a:xfrm>
          <a:prstGeom prst="rect">
            <a:avLst/>
          </a:prstGeom>
        </p:spPr>
        <p:txBody>
          <a:bodyPr lIns="0" tIns="0" rIns="0" bIns="0" rtlCol="0" anchor="t">
            <a:spAutoFit/>
          </a:bodyPr>
          <a:lstStyle/>
          <a:p>
            <a:pPr marL="0" lvl="0" indent="0" algn="l">
              <a:lnSpc>
                <a:spcPts val="2640"/>
              </a:lnSpc>
              <a:spcBef>
                <a:spcPct val="0"/>
              </a:spcBef>
            </a:pPr>
            <a:r>
              <a:rPr lang="en-US" sz="2399" u="none">
                <a:solidFill>
                  <a:srgbClr val="004F6B"/>
                </a:solidFill>
                <a:latin typeface="Trebuchet MS 2"/>
              </a:rPr>
              <a:t>Health professionals should have the various degrees of visual impairment their patients have highlighted so they are aware when contacted.</a:t>
            </a:r>
          </a:p>
        </p:txBody>
      </p:sp>
      <p:sp>
        <p:nvSpPr>
          <p:cNvPr id="29" name="TextBox 29"/>
          <p:cNvSpPr txBox="1"/>
          <p:nvPr/>
        </p:nvSpPr>
        <p:spPr>
          <a:xfrm>
            <a:off x="13247503" y="9574330"/>
            <a:ext cx="3511691" cy="245862"/>
          </a:xfrm>
          <a:prstGeom prst="rect">
            <a:avLst/>
          </a:prstGeom>
        </p:spPr>
        <p:txBody>
          <a:bodyPr lIns="0" tIns="0" rIns="0" bIns="0" rtlCol="0" anchor="t">
            <a:spAutoFit/>
          </a:bodyPr>
          <a:lstStyle/>
          <a:p>
            <a:pPr algn="r">
              <a:lnSpc>
                <a:spcPts val="1762"/>
              </a:lnSpc>
            </a:pPr>
            <a:r>
              <a:rPr lang="en-US" sz="1762">
                <a:solidFill>
                  <a:srgbClr val="000000"/>
                </a:solidFill>
                <a:latin typeface="Trebuchet MS 3 Bold"/>
              </a:rPr>
              <a:t>(Tower Hamlets resident)</a:t>
            </a:r>
          </a:p>
        </p:txBody>
      </p:sp>
      <p:pic>
        <p:nvPicPr>
          <p:cNvPr id="30" name="Picture 3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9812"/>
          <a:stretch>
            <a:fillRect/>
          </a:stretch>
        </p:blipFill>
        <p:spPr>
          <a:xfrm rot="-10800000">
            <a:off x="336483" y="6692380"/>
            <a:ext cx="568953" cy="841739"/>
          </a:xfrm>
          <a:prstGeom prst="rect">
            <a:avLst/>
          </a:prstGeom>
        </p:spPr>
      </p:pic>
      <p:pic>
        <p:nvPicPr>
          <p:cNvPr id="31" name="Picture 3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49812"/>
          <a:stretch>
            <a:fillRect/>
          </a:stretch>
        </p:blipFill>
        <p:spPr>
          <a:xfrm>
            <a:off x="17247890" y="9258300"/>
            <a:ext cx="580533" cy="858871"/>
          </a:xfrm>
          <a:prstGeom prst="rect">
            <a:avLst/>
          </a:prstGeom>
        </p:spPr>
      </p:pic>
      <p:grpSp>
        <p:nvGrpSpPr>
          <p:cNvPr id="32" name="Group 32"/>
          <p:cNvGrpSpPr/>
          <p:nvPr/>
        </p:nvGrpSpPr>
        <p:grpSpPr>
          <a:xfrm>
            <a:off x="0" y="520207"/>
            <a:ext cx="4122204" cy="1056280"/>
            <a:chOff x="0" y="0"/>
            <a:chExt cx="2294798" cy="588023"/>
          </a:xfrm>
        </p:grpSpPr>
        <p:sp>
          <p:nvSpPr>
            <p:cNvPr id="33" name="Freeform 33"/>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34" name="TextBox 34"/>
          <p:cNvSpPr txBox="1"/>
          <p:nvPr/>
        </p:nvSpPr>
        <p:spPr>
          <a:xfrm>
            <a:off x="109687" y="577357"/>
            <a:ext cx="3902830"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Accessible </a:t>
            </a:r>
            <a:r>
              <a:rPr lang="en-US" sz="3599" u="none">
                <a:solidFill>
                  <a:srgbClr val="FFFFFF"/>
                </a:solidFill>
                <a:latin typeface="Trebuchet MS 2 Bold"/>
              </a:rPr>
              <a:t>information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74882" y="526783"/>
            <a:ext cx="13313118" cy="2330686"/>
            <a:chOff x="0" y="0"/>
            <a:chExt cx="6656026" cy="1165250"/>
          </a:xfrm>
        </p:grpSpPr>
        <p:sp>
          <p:nvSpPr>
            <p:cNvPr id="3" name="Freeform 3"/>
            <p:cNvSpPr/>
            <p:nvPr/>
          </p:nvSpPr>
          <p:spPr>
            <a:xfrm>
              <a:off x="0" y="0"/>
              <a:ext cx="6656026" cy="1165250"/>
            </a:xfrm>
            <a:custGeom>
              <a:avLst/>
              <a:gdLst/>
              <a:ahLst/>
              <a:cxnLst/>
              <a:rect l="l" t="t" r="r" b="b"/>
              <a:pathLst>
                <a:path w="6656026" h="1165250">
                  <a:moveTo>
                    <a:pt x="0" y="0"/>
                  </a:moveTo>
                  <a:lnTo>
                    <a:pt x="6656026" y="0"/>
                  </a:lnTo>
                  <a:lnTo>
                    <a:pt x="6656026" y="1165250"/>
                  </a:lnTo>
                  <a:lnTo>
                    <a:pt x="0" y="1165250"/>
                  </a:lnTo>
                  <a:close/>
                </a:path>
              </a:pathLst>
            </a:custGeom>
            <a:solidFill>
              <a:srgbClr val="004F6B"/>
            </a:solidFill>
          </p:spPr>
        </p:sp>
      </p:grpSp>
      <p:grpSp>
        <p:nvGrpSpPr>
          <p:cNvPr id="4" name="Group 4"/>
          <p:cNvGrpSpPr/>
          <p:nvPr/>
        </p:nvGrpSpPr>
        <p:grpSpPr>
          <a:xfrm>
            <a:off x="11671062" y="3157037"/>
            <a:ext cx="6343854" cy="1193117"/>
            <a:chOff x="0" y="0"/>
            <a:chExt cx="3511374" cy="660400"/>
          </a:xfrm>
        </p:grpSpPr>
        <p:sp>
          <p:nvSpPr>
            <p:cNvPr id="5" name="Freeform 5"/>
            <p:cNvSpPr/>
            <p:nvPr/>
          </p:nvSpPr>
          <p:spPr>
            <a:xfrm>
              <a:off x="0" y="0"/>
              <a:ext cx="3511374" cy="660400"/>
            </a:xfrm>
            <a:custGeom>
              <a:avLst/>
              <a:gdLst/>
              <a:ahLst/>
              <a:cxnLst/>
              <a:rect l="l" t="t" r="r" b="b"/>
              <a:pathLst>
                <a:path w="3511374" h="660400">
                  <a:moveTo>
                    <a:pt x="3386914" y="660400"/>
                  </a:moveTo>
                  <a:lnTo>
                    <a:pt x="124460" y="660400"/>
                  </a:lnTo>
                  <a:cubicBezTo>
                    <a:pt x="55880" y="660400"/>
                    <a:pt x="0" y="604520"/>
                    <a:pt x="0" y="535940"/>
                  </a:cubicBezTo>
                  <a:lnTo>
                    <a:pt x="0" y="124460"/>
                  </a:lnTo>
                  <a:cubicBezTo>
                    <a:pt x="0" y="55880"/>
                    <a:pt x="55880" y="0"/>
                    <a:pt x="124460" y="0"/>
                  </a:cubicBezTo>
                  <a:lnTo>
                    <a:pt x="3386915" y="0"/>
                  </a:lnTo>
                  <a:cubicBezTo>
                    <a:pt x="3455495" y="0"/>
                    <a:pt x="3511374" y="55880"/>
                    <a:pt x="3511374" y="124460"/>
                  </a:cubicBezTo>
                  <a:lnTo>
                    <a:pt x="3511374" y="535940"/>
                  </a:lnTo>
                  <a:cubicBezTo>
                    <a:pt x="3511374" y="604520"/>
                    <a:pt x="3455495" y="660400"/>
                    <a:pt x="3386915" y="660400"/>
                  </a:cubicBezTo>
                  <a:close/>
                </a:path>
              </a:pathLst>
            </a:custGeom>
            <a:solidFill>
              <a:srgbClr val="E73E97"/>
            </a:solidFill>
          </p:spPr>
        </p:sp>
      </p:grpSp>
      <p:grpSp>
        <p:nvGrpSpPr>
          <p:cNvPr id="6" name="Group 6"/>
          <p:cNvGrpSpPr/>
          <p:nvPr/>
        </p:nvGrpSpPr>
        <p:grpSpPr>
          <a:xfrm>
            <a:off x="4772376" y="4319231"/>
            <a:ext cx="6358859" cy="1409614"/>
            <a:chOff x="0" y="0"/>
            <a:chExt cx="2979107" cy="660400"/>
          </a:xfrm>
        </p:grpSpPr>
        <p:sp>
          <p:nvSpPr>
            <p:cNvPr id="7" name="Freeform 7"/>
            <p:cNvSpPr/>
            <p:nvPr/>
          </p:nvSpPr>
          <p:spPr>
            <a:xfrm>
              <a:off x="0" y="0"/>
              <a:ext cx="2979107" cy="660400"/>
            </a:xfrm>
            <a:custGeom>
              <a:avLst/>
              <a:gdLst/>
              <a:ahLst/>
              <a:cxnLst/>
              <a:rect l="l" t="t" r="r" b="b"/>
              <a:pathLst>
                <a:path w="2979107" h="660400">
                  <a:moveTo>
                    <a:pt x="2854647" y="660400"/>
                  </a:moveTo>
                  <a:lnTo>
                    <a:pt x="124460" y="660400"/>
                  </a:lnTo>
                  <a:cubicBezTo>
                    <a:pt x="55880" y="660400"/>
                    <a:pt x="0" y="604520"/>
                    <a:pt x="0" y="535940"/>
                  </a:cubicBezTo>
                  <a:lnTo>
                    <a:pt x="0" y="124460"/>
                  </a:lnTo>
                  <a:cubicBezTo>
                    <a:pt x="0" y="55880"/>
                    <a:pt x="55880" y="0"/>
                    <a:pt x="124460" y="0"/>
                  </a:cubicBezTo>
                  <a:lnTo>
                    <a:pt x="2854647" y="0"/>
                  </a:lnTo>
                  <a:cubicBezTo>
                    <a:pt x="2923227" y="0"/>
                    <a:pt x="2979107" y="55880"/>
                    <a:pt x="2979107" y="124460"/>
                  </a:cubicBezTo>
                  <a:lnTo>
                    <a:pt x="2979107" y="535940"/>
                  </a:lnTo>
                  <a:cubicBezTo>
                    <a:pt x="2979107" y="604520"/>
                    <a:pt x="2923227" y="660400"/>
                    <a:pt x="2854647" y="660400"/>
                  </a:cubicBezTo>
                  <a:close/>
                </a:path>
              </a:pathLst>
            </a:custGeom>
            <a:solidFill>
              <a:srgbClr val="004F6B"/>
            </a:solidFill>
          </p:spPr>
        </p:sp>
      </p:grpSp>
      <p:grpSp>
        <p:nvGrpSpPr>
          <p:cNvPr id="8" name="Group 8"/>
          <p:cNvGrpSpPr/>
          <p:nvPr/>
        </p:nvGrpSpPr>
        <p:grpSpPr>
          <a:xfrm>
            <a:off x="11656056" y="4470484"/>
            <a:ext cx="6358859" cy="1203277"/>
            <a:chOff x="0" y="0"/>
            <a:chExt cx="3489962" cy="660400"/>
          </a:xfrm>
        </p:grpSpPr>
        <p:sp>
          <p:nvSpPr>
            <p:cNvPr id="9" name="Freeform 9"/>
            <p:cNvSpPr/>
            <p:nvPr/>
          </p:nvSpPr>
          <p:spPr>
            <a:xfrm>
              <a:off x="0" y="0"/>
              <a:ext cx="3489963" cy="660400"/>
            </a:xfrm>
            <a:custGeom>
              <a:avLst/>
              <a:gdLst/>
              <a:ahLst/>
              <a:cxnLst/>
              <a:rect l="l" t="t" r="r" b="b"/>
              <a:pathLst>
                <a:path w="3489963" h="660400">
                  <a:moveTo>
                    <a:pt x="3365502" y="660400"/>
                  </a:moveTo>
                  <a:lnTo>
                    <a:pt x="124460" y="660400"/>
                  </a:lnTo>
                  <a:cubicBezTo>
                    <a:pt x="55880" y="660400"/>
                    <a:pt x="0" y="604520"/>
                    <a:pt x="0" y="535940"/>
                  </a:cubicBezTo>
                  <a:lnTo>
                    <a:pt x="0" y="124460"/>
                  </a:lnTo>
                  <a:cubicBezTo>
                    <a:pt x="0" y="55880"/>
                    <a:pt x="55880" y="0"/>
                    <a:pt x="124460" y="0"/>
                  </a:cubicBezTo>
                  <a:lnTo>
                    <a:pt x="3365502" y="0"/>
                  </a:lnTo>
                  <a:cubicBezTo>
                    <a:pt x="3434083" y="0"/>
                    <a:pt x="3489963" y="55880"/>
                    <a:pt x="3489963" y="124460"/>
                  </a:cubicBezTo>
                  <a:lnTo>
                    <a:pt x="3489963" y="535940"/>
                  </a:lnTo>
                  <a:cubicBezTo>
                    <a:pt x="3489963" y="604520"/>
                    <a:pt x="3434083" y="660400"/>
                    <a:pt x="3365502" y="660400"/>
                  </a:cubicBezTo>
                  <a:close/>
                </a:path>
              </a:pathLst>
            </a:custGeom>
            <a:solidFill>
              <a:srgbClr val="84BD00"/>
            </a:solidFill>
          </p:spPr>
        </p:sp>
      </p:grpSp>
      <p:grpSp>
        <p:nvGrpSpPr>
          <p:cNvPr id="10" name="Group 10"/>
          <p:cNvGrpSpPr/>
          <p:nvPr/>
        </p:nvGrpSpPr>
        <p:grpSpPr>
          <a:xfrm>
            <a:off x="4772376" y="3212122"/>
            <a:ext cx="6358859" cy="993043"/>
            <a:chOff x="0" y="0"/>
            <a:chExt cx="4228809" cy="660400"/>
          </a:xfrm>
        </p:grpSpPr>
        <p:sp>
          <p:nvSpPr>
            <p:cNvPr id="11" name="Freeform 11"/>
            <p:cNvSpPr/>
            <p:nvPr/>
          </p:nvSpPr>
          <p:spPr>
            <a:xfrm>
              <a:off x="0" y="0"/>
              <a:ext cx="4228809" cy="660400"/>
            </a:xfrm>
            <a:custGeom>
              <a:avLst/>
              <a:gdLst/>
              <a:ahLst/>
              <a:cxnLst/>
              <a:rect l="l" t="t" r="r" b="b"/>
              <a:pathLst>
                <a:path w="4228809" h="660400">
                  <a:moveTo>
                    <a:pt x="4104349" y="660400"/>
                  </a:moveTo>
                  <a:lnTo>
                    <a:pt x="124460" y="660400"/>
                  </a:lnTo>
                  <a:cubicBezTo>
                    <a:pt x="55880" y="660400"/>
                    <a:pt x="0" y="604520"/>
                    <a:pt x="0" y="535940"/>
                  </a:cubicBezTo>
                  <a:lnTo>
                    <a:pt x="0" y="124460"/>
                  </a:lnTo>
                  <a:cubicBezTo>
                    <a:pt x="0" y="55880"/>
                    <a:pt x="55880" y="0"/>
                    <a:pt x="124460" y="0"/>
                  </a:cubicBezTo>
                  <a:lnTo>
                    <a:pt x="4104349" y="0"/>
                  </a:lnTo>
                  <a:cubicBezTo>
                    <a:pt x="4172929" y="0"/>
                    <a:pt x="4228809" y="55880"/>
                    <a:pt x="4228809" y="124460"/>
                  </a:cubicBezTo>
                  <a:lnTo>
                    <a:pt x="4228809" y="535940"/>
                  </a:lnTo>
                  <a:cubicBezTo>
                    <a:pt x="4228809" y="604520"/>
                    <a:pt x="4172929" y="660400"/>
                    <a:pt x="4104349" y="660400"/>
                  </a:cubicBezTo>
                  <a:close/>
                </a:path>
              </a:pathLst>
            </a:custGeom>
            <a:solidFill>
              <a:srgbClr val="84BD00"/>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812"/>
          <a:stretch>
            <a:fillRect/>
          </a:stretch>
        </p:blipFill>
        <p:spPr>
          <a:xfrm>
            <a:off x="17574405" y="8997648"/>
            <a:ext cx="580533" cy="858871"/>
          </a:xfrm>
          <a:prstGeom prst="rect">
            <a:avLst/>
          </a:prstGeom>
        </p:spPr>
      </p:pic>
      <p:sp>
        <p:nvSpPr>
          <p:cNvPr id="13" name="TextBox 13"/>
          <p:cNvSpPr txBox="1"/>
          <p:nvPr/>
        </p:nvSpPr>
        <p:spPr>
          <a:xfrm>
            <a:off x="11907471" y="3338973"/>
            <a:ext cx="2047371" cy="834441"/>
          </a:xfrm>
          <a:prstGeom prst="rect">
            <a:avLst/>
          </a:prstGeom>
        </p:spPr>
        <p:txBody>
          <a:bodyPr lIns="0" tIns="0" rIns="0" bIns="0" rtlCol="0" anchor="t">
            <a:spAutoFit/>
          </a:bodyPr>
          <a:lstStyle/>
          <a:p>
            <a:pPr marL="0" lvl="0" indent="0" algn="just">
              <a:lnSpc>
                <a:spcPts val="6200"/>
              </a:lnSpc>
              <a:spcBef>
                <a:spcPct val="0"/>
              </a:spcBef>
            </a:pPr>
            <a:r>
              <a:rPr lang="en-US" sz="6200" u="none">
                <a:solidFill>
                  <a:srgbClr val="FFFFFF"/>
                </a:solidFill>
                <a:latin typeface="Trebuchet MS 1 Bold"/>
              </a:rPr>
              <a:t>6%</a:t>
            </a:r>
          </a:p>
        </p:txBody>
      </p:sp>
      <p:sp>
        <p:nvSpPr>
          <p:cNvPr id="14" name="TextBox 14"/>
          <p:cNvSpPr txBox="1"/>
          <p:nvPr/>
        </p:nvSpPr>
        <p:spPr>
          <a:xfrm>
            <a:off x="13184510" y="3187039"/>
            <a:ext cx="4632811" cy="102259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Bold"/>
              </a:rPr>
              <a:t>of respondents with a hearing impairment said they found it harder to access the information they needed because it was not available in BSL.</a:t>
            </a:r>
          </a:p>
        </p:txBody>
      </p:sp>
      <p:sp>
        <p:nvSpPr>
          <p:cNvPr id="15" name="TextBox 15"/>
          <p:cNvSpPr txBox="1"/>
          <p:nvPr/>
        </p:nvSpPr>
        <p:spPr>
          <a:xfrm>
            <a:off x="4915124" y="4654368"/>
            <a:ext cx="2047371" cy="833755"/>
          </a:xfrm>
          <a:prstGeom prst="rect">
            <a:avLst/>
          </a:prstGeom>
        </p:spPr>
        <p:txBody>
          <a:bodyPr lIns="0" tIns="0" rIns="0" bIns="0" rtlCol="0" anchor="t">
            <a:spAutoFit/>
          </a:bodyPr>
          <a:lstStyle/>
          <a:p>
            <a:pPr marL="0" lvl="0" indent="0" algn="just">
              <a:lnSpc>
                <a:spcPts val="6200"/>
              </a:lnSpc>
              <a:spcBef>
                <a:spcPct val="0"/>
              </a:spcBef>
            </a:pPr>
            <a:r>
              <a:rPr lang="en-US" sz="6200">
                <a:solidFill>
                  <a:srgbClr val="FFFFFF"/>
                </a:solidFill>
                <a:latin typeface="Trebuchet MS 1 Bold"/>
              </a:rPr>
              <a:t>11%</a:t>
            </a:r>
          </a:p>
        </p:txBody>
      </p:sp>
      <p:sp>
        <p:nvSpPr>
          <p:cNvPr id="16" name="TextBox 16"/>
          <p:cNvSpPr txBox="1"/>
          <p:nvPr/>
        </p:nvSpPr>
        <p:spPr>
          <a:xfrm>
            <a:off x="6602509" y="4412932"/>
            <a:ext cx="4331131" cy="127024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Bold"/>
              </a:rPr>
              <a:t>of respondents with a hearing impairment said they found it harder to access the information they needed because the language used was too complicated.</a:t>
            </a:r>
          </a:p>
        </p:txBody>
      </p:sp>
      <p:sp>
        <p:nvSpPr>
          <p:cNvPr id="17" name="TextBox 17"/>
          <p:cNvSpPr txBox="1"/>
          <p:nvPr/>
        </p:nvSpPr>
        <p:spPr>
          <a:xfrm>
            <a:off x="11907471" y="4654368"/>
            <a:ext cx="2047371" cy="834441"/>
          </a:xfrm>
          <a:prstGeom prst="rect">
            <a:avLst/>
          </a:prstGeom>
        </p:spPr>
        <p:txBody>
          <a:bodyPr lIns="0" tIns="0" rIns="0" bIns="0" rtlCol="0" anchor="t">
            <a:spAutoFit/>
          </a:bodyPr>
          <a:lstStyle/>
          <a:p>
            <a:pPr marL="0" lvl="0" indent="0" algn="just">
              <a:lnSpc>
                <a:spcPts val="6200"/>
              </a:lnSpc>
              <a:spcBef>
                <a:spcPct val="0"/>
              </a:spcBef>
            </a:pPr>
            <a:r>
              <a:rPr lang="en-US" sz="6200" u="none">
                <a:solidFill>
                  <a:srgbClr val="FFFFFF"/>
                </a:solidFill>
                <a:latin typeface="Trebuchet MS 1 Bold"/>
              </a:rPr>
              <a:t>9%</a:t>
            </a:r>
          </a:p>
        </p:txBody>
      </p:sp>
      <p:sp>
        <p:nvSpPr>
          <p:cNvPr id="18" name="TextBox 18"/>
          <p:cNvSpPr txBox="1"/>
          <p:nvPr/>
        </p:nvSpPr>
        <p:spPr>
          <a:xfrm>
            <a:off x="13184510" y="4536757"/>
            <a:ext cx="4632811" cy="102259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Bold"/>
              </a:rPr>
              <a:t>of respondents with a hearing impairment said they found it harder to access the information they needed because it was not subtitled.</a:t>
            </a:r>
          </a:p>
        </p:txBody>
      </p:sp>
      <p:sp>
        <p:nvSpPr>
          <p:cNvPr id="19" name="TextBox 19"/>
          <p:cNvSpPr txBox="1"/>
          <p:nvPr/>
        </p:nvSpPr>
        <p:spPr>
          <a:xfrm>
            <a:off x="4772376" y="3393600"/>
            <a:ext cx="2047371" cy="834441"/>
          </a:xfrm>
          <a:prstGeom prst="rect">
            <a:avLst/>
          </a:prstGeom>
        </p:spPr>
        <p:txBody>
          <a:bodyPr lIns="0" tIns="0" rIns="0" bIns="0" rtlCol="0" anchor="t">
            <a:spAutoFit/>
          </a:bodyPr>
          <a:lstStyle/>
          <a:p>
            <a:pPr marL="0" lvl="0" indent="0" algn="just">
              <a:lnSpc>
                <a:spcPts val="6200"/>
              </a:lnSpc>
              <a:spcBef>
                <a:spcPct val="0"/>
              </a:spcBef>
            </a:pPr>
            <a:r>
              <a:rPr lang="en-US" sz="6200" u="none">
                <a:solidFill>
                  <a:srgbClr val="FFFFFF"/>
                </a:solidFill>
                <a:latin typeface="Trebuchet MS 1 Bold"/>
              </a:rPr>
              <a:t>16%</a:t>
            </a:r>
          </a:p>
        </p:txBody>
      </p:sp>
      <p:sp>
        <p:nvSpPr>
          <p:cNvPr id="20" name="TextBox 20"/>
          <p:cNvSpPr txBox="1"/>
          <p:nvPr/>
        </p:nvSpPr>
        <p:spPr>
          <a:xfrm>
            <a:off x="6602509" y="3296050"/>
            <a:ext cx="4411466" cy="77494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Bold"/>
              </a:rPr>
              <a:t>of respondents with a hearing impairment also had a sight impairment.</a:t>
            </a:r>
          </a:p>
        </p:txBody>
      </p:sp>
      <p:sp>
        <p:nvSpPr>
          <p:cNvPr id="21" name="TextBox 21"/>
          <p:cNvSpPr txBox="1"/>
          <p:nvPr/>
        </p:nvSpPr>
        <p:spPr>
          <a:xfrm>
            <a:off x="5313806" y="608650"/>
            <a:ext cx="9915457" cy="483146"/>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People with hearing impairments</a:t>
            </a:r>
          </a:p>
        </p:txBody>
      </p:sp>
      <p:sp>
        <p:nvSpPr>
          <p:cNvPr id="22" name="TextBox 22"/>
          <p:cNvSpPr txBox="1"/>
          <p:nvPr/>
        </p:nvSpPr>
        <p:spPr>
          <a:xfrm>
            <a:off x="743319" y="5067300"/>
            <a:ext cx="3532287" cy="548640"/>
          </a:xfrm>
          <a:prstGeom prst="rect">
            <a:avLst/>
          </a:prstGeom>
        </p:spPr>
        <p:txBody>
          <a:bodyPr lIns="0" tIns="0" rIns="0" bIns="0" rtlCol="0" anchor="t">
            <a:spAutoFit/>
          </a:bodyPr>
          <a:lstStyle/>
          <a:p>
            <a:pPr>
              <a:lnSpc>
                <a:spcPts val="4409"/>
              </a:lnSpc>
            </a:pPr>
            <a:r>
              <a:rPr lang="en-US" sz="3150">
                <a:solidFill>
                  <a:srgbClr val="E73E97"/>
                </a:solidFill>
                <a:latin typeface="Trebuchet MS 1 Bold"/>
              </a:rPr>
              <a:t>Easyread materials</a:t>
            </a:r>
          </a:p>
        </p:txBody>
      </p:sp>
      <p:sp>
        <p:nvSpPr>
          <p:cNvPr id="23" name="TextBox 23"/>
          <p:cNvSpPr txBox="1"/>
          <p:nvPr/>
        </p:nvSpPr>
        <p:spPr>
          <a:xfrm>
            <a:off x="743319" y="5600938"/>
            <a:ext cx="3532287" cy="2864900"/>
          </a:xfrm>
          <a:prstGeom prst="rect">
            <a:avLst/>
          </a:prstGeom>
        </p:spPr>
        <p:txBody>
          <a:bodyPr lIns="0" tIns="0" rIns="0" bIns="0" rtlCol="0" anchor="t">
            <a:spAutoFit/>
          </a:bodyPr>
          <a:lstStyle/>
          <a:p>
            <a:pPr marL="0" lvl="0" indent="0" algn="ctr">
              <a:lnSpc>
                <a:spcPts val="2541"/>
              </a:lnSpc>
              <a:spcBef>
                <a:spcPct val="0"/>
              </a:spcBef>
            </a:pPr>
            <a:r>
              <a:rPr lang="en-US" sz="2541" u="none">
                <a:solidFill>
                  <a:srgbClr val="004F6B"/>
                </a:solidFill>
                <a:latin typeface="Trebuchet MS 2 Bold"/>
              </a:rPr>
              <a:t>may be more accessible to native speakers of British Sign Language than standard text; simple, accessible formatting is better for those who experience both sight and hearing loss.</a:t>
            </a:r>
          </a:p>
        </p:txBody>
      </p:sp>
      <p:sp>
        <p:nvSpPr>
          <p:cNvPr id="24" name="TextBox 24"/>
          <p:cNvSpPr txBox="1"/>
          <p:nvPr/>
        </p:nvSpPr>
        <p:spPr>
          <a:xfrm>
            <a:off x="5379472" y="6092622"/>
            <a:ext cx="5259893" cy="1019175"/>
          </a:xfrm>
          <a:prstGeom prst="rect">
            <a:avLst/>
          </a:prstGeom>
        </p:spPr>
        <p:txBody>
          <a:bodyPr lIns="0" tIns="0" rIns="0" bIns="0" rtlCol="0" anchor="t">
            <a:spAutoFit/>
          </a:bodyPr>
          <a:lstStyle/>
          <a:p>
            <a:pPr algn="just">
              <a:lnSpc>
                <a:spcPts val="2645"/>
              </a:lnSpc>
            </a:pPr>
            <a:r>
              <a:rPr lang="en-US" sz="2204" spc="-2">
                <a:solidFill>
                  <a:srgbClr val="000000"/>
                </a:solidFill>
                <a:latin typeface="Trebuchet MS 3"/>
              </a:rPr>
              <a:t>There should be information posted to residents who have disabilities, in large writing and easy to digest.</a:t>
            </a:r>
          </a:p>
        </p:txBody>
      </p:sp>
      <p:sp>
        <p:nvSpPr>
          <p:cNvPr id="25" name="TextBox 25"/>
          <p:cNvSpPr txBox="1"/>
          <p:nvPr/>
        </p:nvSpPr>
        <p:spPr>
          <a:xfrm>
            <a:off x="6579292" y="7131802"/>
            <a:ext cx="4060073" cy="312978"/>
          </a:xfrm>
          <a:prstGeom prst="rect">
            <a:avLst/>
          </a:prstGeom>
        </p:spPr>
        <p:txBody>
          <a:bodyPr lIns="0" tIns="0" rIns="0" bIns="0" rtlCol="0" anchor="t">
            <a:spAutoFit/>
          </a:bodyPr>
          <a:lstStyle/>
          <a:p>
            <a:pPr algn="r">
              <a:lnSpc>
                <a:spcPts val="2445"/>
              </a:lnSpc>
            </a:pPr>
            <a:r>
              <a:rPr lang="en-US" sz="2038" spc="-2">
                <a:solidFill>
                  <a:srgbClr val="000000"/>
                </a:solidFill>
                <a:latin typeface="Trebuchet MS 1 Bold"/>
              </a:rPr>
              <a:t>(Tower Hamlets resident)</a:t>
            </a:r>
          </a:p>
        </p:txBody>
      </p:sp>
      <p:sp>
        <p:nvSpPr>
          <p:cNvPr id="26" name="TextBox 26"/>
          <p:cNvSpPr txBox="1"/>
          <p:nvPr/>
        </p:nvSpPr>
        <p:spPr>
          <a:xfrm>
            <a:off x="11274440" y="8605115"/>
            <a:ext cx="6094441" cy="1019175"/>
          </a:xfrm>
          <a:prstGeom prst="rect">
            <a:avLst/>
          </a:prstGeom>
        </p:spPr>
        <p:txBody>
          <a:bodyPr lIns="0" tIns="0" rIns="0" bIns="0" rtlCol="0" anchor="t">
            <a:spAutoFit/>
          </a:bodyPr>
          <a:lstStyle/>
          <a:p>
            <a:pPr algn="just">
              <a:lnSpc>
                <a:spcPts val="2640"/>
              </a:lnSpc>
            </a:pPr>
            <a:r>
              <a:rPr lang="en-US" sz="2200">
                <a:solidFill>
                  <a:srgbClr val="000000"/>
                </a:solidFill>
                <a:latin typeface="Trebuchet MS 3"/>
              </a:rPr>
              <a:t>Health briefings should be subtitled, and Relay UK should be used when talking to doctors. I'd like to receive leaflets through the door.</a:t>
            </a:r>
          </a:p>
        </p:txBody>
      </p:sp>
      <p:sp>
        <p:nvSpPr>
          <p:cNvPr id="27" name="TextBox 27"/>
          <p:cNvSpPr txBox="1"/>
          <p:nvPr/>
        </p:nvSpPr>
        <p:spPr>
          <a:xfrm>
            <a:off x="13321810" y="9574937"/>
            <a:ext cx="4060073" cy="293401"/>
          </a:xfrm>
          <a:prstGeom prst="rect">
            <a:avLst/>
          </a:prstGeom>
        </p:spPr>
        <p:txBody>
          <a:bodyPr lIns="0" tIns="0" rIns="0" bIns="0" rtlCol="0" anchor="t">
            <a:spAutoFit/>
          </a:bodyPr>
          <a:lstStyle/>
          <a:p>
            <a:pPr algn="r">
              <a:lnSpc>
                <a:spcPts val="2307"/>
              </a:lnSpc>
            </a:pPr>
            <a:r>
              <a:rPr lang="en-US" sz="1922">
                <a:solidFill>
                  <a:srgbClr val="000000"/>
                </a:solidFill>
                <a:latin typeface="Trebuchet MS 1 Bold"/>
              </a:rPr>
              <a:t>(Redbridge resident)</a:t>
            </a:r>
          </a:p>
        </p:txBody>
      </p:sp>
      <p:sp>
        <p:nvSpPr>
          <p:cNvPr id="28" name="TextBox 28"/>
          <p:cNvSpPr txBox="1"/>
          <p:nvPr/>
        </p:nvSpPr>
        <p:spPr>
          <a:xfrm>
            <a:off x="11210933" y="6060332"/>
            <a:ext cx="6363472" cy="2352675"/>
          </a:xfrm>
          <a:prstGeom prst="rect">
            <a:avLst/>
          </a:prstGeom>
        </p:spPr>
        <p:txBody>
          <a:bodyPr lIns="0" tIns="0" rIns="0" bIns="0" rtlCol="0" anchor="t">
            <a:spAutoFit/>
          </a:bodyPr>
          <a:lstStyle/>
          <a:p>
            <a:pPr algn="just">
              <a:lnSpc>
                <a:spcPts val="2640"/>
              </a:lnSpc>
            </a:pPr>
            <a:r>
              <a:rPr lang="en-US" sz="2200">
                <a:solidFill>
                  <a:srgbClr val="000000"/>
                </a:solidFill>
                <a:latin typeface="Trebuchet MS 3"/>
              </a:rPr>
              <a:t>Face coverings make it harder for me to understand people. You don't know how much you rely in reading lips until you cannot see them, if there is background noise it's impossible - try listening to someone with your head in a bucket of water and the person wearing a mask - that is what it sounds like.</a:t>
            </a:r>
          </a:p>
        </p:txBody>
      </p:sp>
      <p:sp>
        <p:nvSpPr>
          <p:cNvPr id="29" name="TextBox 29"/>
          <p:cNvSpPr txBox="1"/>
          <p:nvPr/>
        </p:nvSpPr>
        <p:spPr>
          <a:xfrm>
            <a:off x="13199227" y="8114578"/>
            <a:ext cx="4060073" cy="293401"/>
          </a:xfrm>
          <a:prstGeom prst="rect">
            <a:avLst/>
          </a:prstGeom>
        </p:spPr>
        <p:txBody>
          <a:bodyPr lIns="0" tIns="0" rIns="0" bIns="0" rtlCol="0" anchor="t">
            <a:spAutoFit/>
          </a:bodyPr>
          <a:lstStyle/>
          <a:p>
            <a:pPr algn="r">
              <a:lnSpc>
                <a:spcPts val="2307"/>
              </a:lnSpc>
            </a:pPr>
            <a:r>
              <a:rPr lang="en-US" sz="1922">
                <a:solidFill>
                  <a:srgbClr val="000000"/>
                </a:solidFill>
                <a:latin typeface="Trebuchet MS 1 Bold"/>
              </a:rPr>
              <a:t>(Havering resident)</a:t>
            </a:r>
          </a:p>
        </p:txBody>
      </p:sp>
      <p:sp>
        <p:nvSpPr>
          <p:cNvPr id="30" name="TextBox 30"/>
          <p:cNvSpPr txBox="1"/>
          <p:nvPr/>
        </p:nvSpPr>
        <p:spPr>
          <a:xfrm>
            <a:off x="5199601" y="7978473"/>
            <a:ext cx="5331098" cy="685800"/>
          </a:xfrm>
          <a:prstGeom prst="rect">
            <a:avLst/>
          </a:prstGeom>
        </p:spPr>
        <p:txBody>
          <a:bodyPr lIns="0" tIns="0" rIns="0" bIns="0" rtlCol="0" anchor="t">
            <a:spAutoFit/>
          </a:bodyPr>
          <a:lstStyle/>
          <a:p>
            <a:pPr algn="just">
              <a:lnSpc>
                <a:spcPts val="2645"/>
              </a:lnSpc>
            </a:pPr>
            <a:r>
              <a:rPr lang="en-US" sz="2204" spc="-2">
                <a:solidFill>
                  <a:srgbClr val="000000"/>
                </a:solidFill>
                <a:latin typeface="Trebuchet MS 3"/>
              </a:rPr>
              <a:t>Plain language, and videos being subtitled and signed would help me a lot. </a:t>
            </a:r>
          </a:p>
        </p:txBody>
      </p:sp>
      <p:sp>
        <p:nvSpPr>
          <p:cNvPr id="31" name="TextBox 31"/>
          <p:cNvSpPr txBox="1"/>
          <p:nvPr/>
        </p:nvSpPr>
        <p:spPr>
          <a:xfrm>
            <a:off x="6470625" y="8684670"/>
            <a:ext cx="4060073" cy="312978"/>
          </a:xfrm>
          <a:prstGeom prst="rect">
            <a:avLst/>
          </a:prstGeom>
        </p:spPr>
        <p:txBody>
          <a:bodyPr lIns="0" tIns="0" rIns="0" bIns="0" rtlCol="0" anchor="t">
            <a:spAutoFit/>
          </a:bodyPr>
          <a:lstStyle/>
          <a:p>
            <a:pPr algn="r">
              <a:lnSpc>
                <a:spcPts val="2445"/>
              </a:lnSpc>
            </a:pPr>
            <a:r>
              <a:rPr lang="en-US" sz="2038" spc="-2">
                <a:solidFill>
                  <a:srgbClr val="000000"/>
                </a:solidFill>
                <a:latin typeface="Trebuchet MS 1 Bold"/>
              </a:rPr>
              <a:t>(Newham resident)</a:t>
            </a:r>
          </a:p>
        </p:txBody>
      </p:sp>
      <p:pic>
        <p:nvPicPr>
          <p:cNvPr id="32" name="Picture 3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9812"/>
          <a:stretch>
            <a:fillRect/>
          </a:stretch>
        </p:blipFill>
        <p:spPr>
          <a:xfrm rot="-10800000">
            <a:off x="4630648" y="6079382"/>
            <a:ext cx="568953" cy="841739"/>
          </a:xfrm>
          <a:prstGeom prst="rect">
            <a:avLst/>
          </a:prstGeom>
        </p:spPr>
      </p:pic>
      <p:grpSp>
        <p:nvGrpSpPr>
          <p:cNvPr id="33" name="Group 33"/>
          <p:cNvGrpSpPr/>
          <p:nvPr/>
        </p:nvGrpSpPr>
        <p:grpSpPr>
          <a:xfrm>
            <a:off x="0" y="651532"/>
            <a:ext cx="4122204" cy="1056280"/>
            <a:chOff x="0" y="0"/>
            <a:chExt cx="2294798" cy="588023"/>
          </a:xfrm>
        </p:grpSpPr>
        <p:sp>
          <p:nvSpPr>
            <p:cNvPr id="34" name="Freeform 34"/>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35" name="TextBox 35"/>
          <p:cNvSpPr txBox="1"/>
          <p:nvPr/>
        </p:nvSpPr>
        <p:spPr>
          <a:xfrm>
            <a:off x="109687" y="708682"/>
            <a:ext cx="3902830"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Accessible </a:t>
            </a:r>
            <a:r>
              <a:rPr lang="en-US" sz="3599" u="none">
                <a:solidFill>
                  <a:srgbClr val="FFFFFF"/>
                </a:solidFill>
                <a:latin typeface="Trebuchet MS 2 Bold"/>
              </a:rPr>
              <a:t>information </a:t>
            </a:r>
          </a:p>
        </p:txBody>
      </p:sp>
      <p:grpSp>
        <p:nvGrpSpPr>
          <p:cNvPr id="36" name="Group 36"/>
          <p:cNvGrpSpPr/>
          <p:nvPr/>
        </p:nvGrpSpPr>
        <p:grpSpPr>
          <a:xfrm>
            <a:off x="4974883" y="480424"/>
            <a:ext cx="13313118" cy="611373"/>
            <a:chOff x="0" y="0"/>
            <a:chExt cx="7612421" cy="305662"/>
          </a:xfrm>
        </p:grpSpPr>
        <p:sp>
          <p:nvSpPr>
            <p:cNvPr id="37" name="Freeform 37"/>
            <p:cNvSpPr/>
            <p:nvPr/>
          </p:nvSpPr>
          <p:spPr>
            <a:xfrm>
              <a:off x="0" y="0"/>
              <a:ext cx="7612421" cy="305662"/>
            </a:xfrm>
            <a:custGeom>
              <a:avLst/>
              <a:gdLst/>
              <a:ahLst/>
              <a:cxnLst/>
              <a:rect l="l" t="t" r="r" b="b"/>
              <a:pathLst>
                <a:path w="7612421" h="305662">
                  <a:moveTo>
                    <a:pt x="0" y="0"/>
                  </a:moveTo>
                  <a:lnTo>
                    <a:pt x="7612421" y="0"/>
                  </a:lnTo>
                  <a:lnTo>
                    <a:pt x="7612421" y="305662"/>
                  </a:lnTo>
                  <a:lnTo>
                    <a:pt x="0" y="305662"/>
                  </a:lnTo>
                  <a:close/>
                </a:path>
              </a:pathLst>
            </a:custGeom>
            <a:solidFill>
              <a:srgbClr val="004F6B"/>
            </a:solidFill>
          </p:spPr>
        </p:sp>
      </p:grpSp>
      <p:sp>
        <p:nvSpPr>
          <p:cNvPr id="38" name="TextBox 38"/>
          <p:cNvSpPr txBox="1"/>
          <p:nvPr/>
        </p:nvSpPr>
        <p:spPr>
          <a:xfrm>
            <a:off x="5087892" y="545554"/>
            <a:ext cx="9915457" cy="483146"/>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People with hearing impairments</a:t>
            </a:r>
          </a:p>
        </p:txBody>
      </p:sp>
      <p:pic>
        <p:nvPicPr>
          <p:cNvPr id="39" name="Picture 3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1261" y="2484609"/>
            <a:ext cx="1990616" cy="2438394"/>
          </a:xfrm>
          <a:prstGeom prst="rect">
            <a:avLst/>
          </a:prstGeom>
        </p:spPr>
      </p:pic>
      <p:sp>
        <p:nvSpPr>
          <p:cNvPr id="40" name="TextBox 40"/>
          <p:cNvSpPr txBox="1"/>
          <p:nvPr/>
        </p:nvSpPr>
        <p:spPr>
          <a:xfrm>
            <a:off x="4915124" y="1082725"/>
            <a:ext cx="13239814" cy="163004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Subtitling informative videos can make them more accessible to people with hearing impairments; but it is important to make them large and easily legible, as some people with hearing impairments are also sight-impaired.</a:t>
            </a:r>
          </a:p>
          <a:p>
            <a:pPr marL="507365" lvl="1" indent="-253682" algn="l">
              <a:lnSpc>
                <a:spcPts val="2585"/>
              </a:lnSpc>
              <a:spcBef>
                <a:spcPct val="0"/>
              </a:spcBef>
              <a:buFont typeface="Arial"/>
              <a:buChar char="•"/>
            </a:pPr>
            <a:r>
              <a:rPr lang="en-US" sz="2350" u="none">
                <a:solidFill>
                  <a:srgbClr val="FFFFFF"/>
                </a:solidFill>
                <a:latin typeface="Trebuchet MS 2 Bold"/>
              </a:rPr>
              <a:t>Written text is accessible for those who experienced hearing loss or who are partially impaired, but may be less so for native speakers of BSL.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19100"/>
            <a:ext cx="4122204" cy="1111250"/>
            <a:chOff x="0" y="0"/>
            <a:chExt cx="2294798" cy="618624"/>
          </a:xfrm>
        </p:grpSpPr>
        <p:sp>
          <p:nvSpPr>
            <p:cNvPr id="3" name="Freeform 3"/>
            <p:cNvSpPr/>
            <p:nvPr/>
          </p:nvSpPr>
          <p:spPr>
            <a:xfrm>
              <a:off x="0" y="0"/>
              <a:ext cx="2294798" cy="618624"/>
            </a:xfrm>
            <a:custGeom>
              <a:avLst/>
              <a:gdLst/>
              <a:ahLst/>
              <a:cxnLst/>
              <a:rect l="l" t="t" r="r" b="b"/>
              <a:pathLst>
                <a:path w="2294798" h="618624">
                  <a:moveTo>
                    <a:pt x="0" y="0"/>
                  </a:moveTo>
                  <a:lnTo>
                    <a:pt x="2294798" y="0"/>
                  </a:lnTo>
                  <a:lnTo>
                    <a:pt x="2294798" y="618624"/>
                  </a:lnTo>
                  <a:lnTo>
                    <a:pt x="0" y="618624"/>
                  </a:lnTo>
                  <a:close/>
                </a:path>
              </a:pathLst>
            </a:custGeom>
            <a:solidFill>
              <a:srgbClr val="E73E97"/>
            </a:solidFill>
          </p:spPr>
        </p:sp>
      </p:grpSp>
      <p:pic>
        <p:nvPicPr>
          <p:cNvPr id="4" name="Picture 4"/>
          <p:cNvPicPr>
            <a:picLocks noChangeAspect="1"/>
          </p:cNvPicPr>
          <p:nvPr/>
        </p:nvPicPr>
        <p:blipFill>
          <a:blip r:embed="rId2"/>
          <a:srcRect l="2809" t="12748" b="40778"/>
          <a:stretch>
            <a:fillRect/>
          </a:stretch>
        </p:blipFill>
        <p:spPr>
          <a:xfrm>
            <a:off x="13232312" y="273285"/>
            <a:ext cx="5055688" cy="604355"/>
          </a:xfrm>
          <a:prstGeom prst="rect">
            <a:avLst/>
          </a:prstGeom>
        </p:spPr>
      </p:pic>
      <p:sp>
        <p:nvSpPr>
          <p:cNvPr id="5" name="TextBox 5"/>
          <p:cNvSpPr txBox="1"/>
          <p:nvPr/>
        </p:nvSpPr>
        <p:spPr>
          <a:xfrm>
            <a:off x="139551" y="757555"/>
            <a:ext cx="3902830" cy="4914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Table of contents</a:t>
            </a:r>
            <a:r>
              <a:rPr lang="en-US" sz="3599" u="none">
                <a:solidFill>
                  <a:srgbClr val="FFFFFF"/>
                </a:solidFill>
                <a:latin typeface="Trebuchet MS 2 Bold"/>
              </a:rPr>
              <a:t> </a:t>
            </a:r>
          </a:p>
        </p:txBody>
      </p:sp>
      <p:grpSp>
        <p:nvGrpSpPr>
          <p:cNvPr id="6" name="Group 6"/>
          <p:cNvGrpSpPr/>
          <p:nvPr/>
        </p:nvGrpSpPr>
        <p:grpSpPr>
          <a:xfrm>
            <a:off x="1028700" y="1957225"/>
            <a:ext cx="1707788" cy="6984092"/>
            <a:chOff x="0" y="0"/>
            <a:chExt cx="2277051" cy="9312123"/>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962272" cy="2400332"/>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43706" y="2808377"/>
              <a:ext cx="2133345" cy="2417388"/>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4109" y="5801524"/>
              <a:ext cx="2112941" cy="3510599"/>
            </a:xfrm>
            <a:prstGeom prst="rect">
              <a:avLst/>
            </a:prstGeom>
          </p:spPr>
        </p:pic>
      </p:grpSp>
      <p:grpSp>
        <p:nvGrpSpPr>
          <p:cNvPr id="10" name="Group 10"/>
          <p:cNvGrpSpPr/>
          <p:nvPr/>
        </p:nvGrpSpPr>
        <p:grpSpPr>
          <a:xfrm>
            <a:off x="4134236" y="1003299"/>
            <a:ext cx="9607314" cy="9010415"/>
            <a:chOff x="0" y="0"/>
            <a:chExt cx="2470440" cy="2275315"/>
          </a:xfrm>
        </p:grpSpPr>
        <p:sp>
          <p:nvSpPr>
            <p:cNvPr id="11" name="Freeform 11"/>
            <p:cNvSpPr/>
            <p:nvPr/>
          </p:nvSpPr>
          <p:spPr>
            <a:xfrm>
              <a:off x="0" y="0"/>
              <a:ext cx="2470440" cy="2275315"/>
            </a:xfrm>
            <a:custGeom>
              <a:avLst/>
              <a:gdLst/>
              <a:ahLst/>
              <a:cxnLst/>
              <a:rect l="l" t="t" r="r" b="b"/>
              <a:pathLst>
                <a:path w="2470440" h="2275315">
                  <a:moveTo>
                    <a:pt x="0" y="0"/>
                  </a:moveTo>
                  <a:lnTo>
                    <a:pt x="2470440" y="0"/>
                  </a:lnTo>
                  <a:lnTo>
                    <a:pt x="2470440" y="2275315"/>
                  </a:lnTo>
                  <a:lnTo>
                    <a:pt x="0" y="2275315"/>
                  </a:lnTo>
                  <a:close/>
                </a:path>
              </a:pathLst>
            </a:custGeom>
            <a:solidFill>
              <a:srgbClr val="E73E97">
                <a:alpha val="15686"/>
              </a:srgbClr>
            </a:solidFill>
          </p:spPr>
        </p:sp>
      </p:grpSp>
      <p:sp>
        <p:nvSpPr>
          <p:cNvPr id="12" name="TextBox 12"/>
          <p:cNvSpPr txBox="1"/>
          <p:nvPr/>
        </p:nvSpPr>
        <p:spPr>
          <a:xfrm>
            <a:off x="4570986" y="1583390"/>
            <a:ext cx="2438797" cy="436413"/>
          </a:xfrm>
          <a:prstGeom prst="rect">
            <a:avLst/>
          </a:prstGeom>
        </p:spPr>
        <p:txBody>
          <a:bodyPr lIns="0" tIns="0" rIns="0" bIns="0" rtlCol="0" anchor="t">
            <a:spAutoFit/>
          </a:bodyPr>
          <a:lstStyle/>
          <a:p>
            <a:pPr>
              <a:lnSpc>
                <a:spcPts val="3420"/>
              </a:lnSpc>
            </a:pPr>
            <a:r>
              <a:rPr lang="en-US" sz="2443">
                <a:solidFill>
                  <a:srgbClr val="004F6B"/>
                </a:solidFill>
                <a:latin typeface="Trebuchet MS 1 Bold"/>
              </a:rPr>
              <a:t>Who we engaged</a:t>
            </a:r>
          </a:p>
        </p:txBody>
      </p:sp>
      <p:sp>
        <p:nvSpPr>
          <p:cNvPr id="13" name="TextBox 13"/>
          <p:cNvSpPr txBox="1"/>
          <p:nvPr/>
        </p:nvSpPr>
        <p:spPr>
          <a:xfrm>
            <a:off x="12093563" y="1583390"/>
            <a:ext cx="956866" cy="436413"/>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Page 4</a:t>
            </a:r>
          </a:p>
        </p:txBody>
      </p:sp>
      <p:sp>
        <p:nvSpPr>
          <p:cNvPr id="14" name="TextBox 14"/>
          <p:cNvSpPr txBox="1"/>
          <p:nvPr/>
        </p:nvSpPr>
        <p:spPr>
          <a:xfrm>
            <a:off x="4570986" y="1996918"/>
            <a:ext cx="2464197" cy="436413"/>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What we learned</a:t>
            </a:r>
          </a:p>
        </p:txBody>
      </p:sp>
      <p:sp>
        <p:nvSpPr>
          <p:cNvPr id="15" name="TextBox 15"/>
          <p:cNvSpPr txBox="1"/>
          <p:nvPr/>
        </p:nvSpPr>
        <p:spPr>
          <a:xfrm>
            <a:off x="12093563" y="1953128"/>
            <a:ext cx="956866" cy="436413"/>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Page 5</a:t>
            </a:r>
          </a:p>
        </p:txBody>
      </p:sp>
      <p:sp>
        <p:nvSpPr>
          <p:cNvPr id="16" name="TextBox 16"/>
          <p:cNvSpPr txBox="1"/>
          <p:nvPr/>
        </p:nvSpPr>
        <p:spPr>
          <a:xfrm>
            <a:off x="5328275" y="2334322"/>
            <a:ext cx="4581128" cy="388927"/>
          </a:xfrm>
          <a:prstGeom prst="rect">
            <a:avLst/>
          </a:prstGeom>
        </p:spPr>
        <p:txBody>
          <a:bodyPr lIns="0" tIns="0" rIns="0" bIns="0" rtlCol="0" anchor="t">
            <a:spAutoFit/>
          </a:bodyPr>
          <a:lstStyle/>
          <a:p>
            <a:pPr>
              <a:lnSpc>
                <a:spcPts val="3063"/>
              </a:lnSpc>
            </a:pPr>
            <a:r>
              <a:rPr lang="en-US" sz="2187">
                <a:solidFill>
                  <a:srgbClr val="004F6B">
                    <a:alpha val="74902"/>
                  </a:srgbClr>
                </a:solidFill>
                <a:latin typeface="Trebuchet MS 2 Bold"/>
              </a:rPr>
              <a:t>Communication and information</a:t>
            </a:r>
          </a:p>
        </p:txBody>
      </p:sp>
      <p:sp>
        <p:nvSpPr>
          <p:cNvPr id="17" name="TextBox 17"/>
          <p:cNvSpPr txBox="1"/>
          <p:nvPr/>
        </p:nvSpPr>
        <p:spPr>
          <a:xfrm>
            <a:off x="12093563" y="2334057"/>
            <a:ext cx="905073" cy="362600"/>
          </a:xfrm>
          <a:prstGeom prst="rect">
            <a:avLst/>
          </a:prstGeom>
        </p:spPr>
        <p:txBody>
          <a:bodyPr lIns="0" tIns="0" rIns="0" bIns="0" rtlCol="0" anchor="t">
            <a:spAutoFit/>
          </a:bodyPr>
          <a:lstStyle/>
          <a:p>
            <a:pPr marL="0" lvl="0" indent="0" algn="l">
              <a:lnSpc>
                <a:spcPts val="3063"/>
              </a:lnSpc>
              <a:spcBef>
                <a:spcPct val="0"/>
              </a:spcBef>
            </a:pPr>
            <a:r>
              <a:rPr lang="en-US" sz="2187" u="none" dirty="0">
                <a:solidFill>
                  <a:srgbClr val="004F6B">
                    <a:alpha val="74902"/>
                  </a:srgbClr>
                </a:solidFill>
                <a:latin typeface="Trebuchet MS 2 Bold"/>
              </a:rPr>
              <a:t>Page 6  </a:t>
            </a:r>
          </a:p>
        </p:txBody>
      </p:sp>
      <p:sp>
        <p:nvSpPr>
          <p:cNvPr id="18" name="TextBox 18"/>
          <p:cNvSpPr txBox="1"/>
          <p:nvPr/>
        </p:nvSpPr>
        <p:spPr>
          <a:xfrm>
            <a:off x="5328275" y="2659586"/>
            <a:ext cx="4581128" cy="388927"/>
          </a:xfrm>
          <a:prstGeom prst="rect">
            <a:avLst/>
          </a:prstGeom>
        </p:spPr>
        <p:txBody>
          <a:bodyPr lIns="0" tIns="0" rIns="0" bIns="0" rtlCol="0" anchor="t">
            <a:spAutoFit/>
          </a:bodyPr>
          <a:lstStyle/>
          <a:p>
            <a:pPr>
              <a:lnSpc>
                <a:spcPts val="3063"/>
              </a:lnSpc>
            </a:pPr>
            <a:r>
              <a:rPr lang="en-US" sz="2187">
                <a:solidFill>
                  <a:srgbClr val="004F6B">
                    <a:alpha val="74902"/>
                  </a:srgbClr>
                </a:solidFill>
                <a:latin typeface="Trebuchet MS 2 Bold"/>
              </a:rPr>
              <a:t>Access to health and care services</a:t>
            </a:r>
          </a:p>
        </p:txBody>
      </p:sp>
      <p:sp>
        <p:nvSpPr>
          <p:cNvPr id="19" name="TextBox 19"/>
          <p:cNvSpPr txBox="1"/>
          <p:nvPr/>
        </p:nvSpPr>
        <p:spPr>
          <a:xfrm>
            <a:off x="12085519" y="2659586"/>
            <a:ext cx="905073" cy="362600"/>
          </a:xfrm>
          <a:prstGeom prst="rect">
            <a:avLst/>
          </a:prstGeom>
        </p:spPr>
        <p:txBody>
          <a:bodyPr lIns="0" tIns="0" rIns="0" bIns="0" rtlCol="0" anchor="t">
            <a:spAutoFit/>
          </a:bodyPr>
          <a:lstStyle/>
          <a:p>
            <a:pPr marL="0" lvl="0" indent="0" algn="l">
              <a:lnSpc>
                <a:spcPts val="3063"/>
              </a:lnSpc>
              <a:spcBef>
                <a:spcPct val="0"/>
              </a:spcBef>
            </a:pPr>
            <a:r>
              <a:rPr lang="en-US" sz="2187" u="none" dirty="0">
                <a:solidFill>
                  <a:srgbClr val="004F6B">
                    <a:alpha val="74902"/>
                  </a:srgbClr>
                </a:solidFill>
                <a:latin typeface="Trebuchet MS 2 Bold"/>
              </a:rPr>
              <a:t>Page 7 </a:t>
            </a:r>
          </a:p>
        </p:txBody>
      </p:sp>
      <p:sp>
        <p:nvSpPr>
          <p:cNvPr id="20" name="TextBox 20"/>
          <p:cNvSpPr txBox="1"/>
          <p:nvPr/>
        </p:nvSpPr>
        <p:spPr>
          <a:xfrm>
            <a:off x="4570986" y="3409923"/>
            <a:ext cx="2410145" cy="433128"/>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Our respondents</a:t>
            </a:r>
          </a:p>
        </p:txBody>
      </p:sp>
      <p:sp>
        <p:nvSpPr>
          <p:cNvPr id="21" name="TextBox 21"/>
          <p:cNvSpPr txBox="1"/>
          <p:nvPr/>
        </p:nvSpPr>
        <p:spPr>
          <a:xfrm>
            <a:off x="12093563" y="3409923"/>
            <a:ext cx="1138749" cy="435823"/>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Page 11</a:t>
            </a:r>
          </a:p>
        </p:txBody>
      </p:sp>
      <p:sp>
        <p:nvSpPr>
          <p:cNvPr id="22" name="TextBox 22"/>
          <p:cNvSpPr txBox="1"/>
          <p:nvPr/>
        </p:nvSpPr>
        <p:spPr>
          <a:xfrm>
            <a:off x="4570986" y="3907155"/>
            <a:ext cx="2908646" cy="398955"/>
          </a:xfrm>
          <a:prstGeom prst="rect">
            <a:avLst/>
          </a:prstGeom>
        </p:spPr>
        <p:txBody>
          <a:bodyPr wrap="square" lIns="0" tIns="0" rIns="0" bIns="0" rtlCol="0" anchor="t">
            <a:spAutoFit/>
          </a:bodyPr>
          <a:lstStyle/>
          <a:p>
            <a:pPr marL="0" lvl="0" indent="0" algn="l">
              <a:lnSpc>
                <a:spcPts val="3420"/>
              </a:lnSpc>
              <a:spcBef>
                <a:spcPct val="0"/>
              </a:spcBef>
            </a:pPr>
            <a:r>
              <a:rPr lang="en-US" sz="2443" u="none" dirty="0">
                <a:solidFill>
                  <a:srgbClr val="004F6B"/>
                </a:solidFill>
                <a:latin typeface="Trebuchet MS 1 Bold"/>
              </a:rPr>
              <a:t>Impact of Covid</a:t>
            </a:r>
          </a:p>
        </p:txBody>
      </p:sp>
      <p:sp>
        <p:nvSpPr>
          <p:cNvPr id="23" name="TextBox 23"/>
          <p:cNvSpPr txBox="1"/>
          <p:nvPr/>
        </p:nvSpPr>
        <p:spPr>
          <a:xfrm>
            <a:off x="12093563" y="3887502"/>
            <a:ext cx="1138749" cy="435823"/>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Page 12</a:t>
            </a:r>
          </a:p>
        </p:txBody>
      </p:sp>
      <p:sp>
        <p:nvSpPr>
          <p:cNvPr id="24" name="TextBox 24"/>
          <p:cNvSpPr txBox="1"/>
          <p:nvPr/>
        </p:nvSpPr>
        <p:spPr>
          <a:xfrm>
            <a:off x="4570986" y="4400736"/>
            <a:ext cx="3415600" cy="433128"/>
          </a:xfrm>
          <a:prstGeom prst="rect">
            <a:avLst/>
          </a:prstGeom>
        </p:spPr>
        <p:txBody>
          <a:bodyPr lIns="0" tIns="0" rIns="0" bIns="0" rtlCol="0" anchor="t">
            <a:spAutoFit/>
          </a:bodyPr>
          <a:lstStyle/>
          <a:p>
            <a:pPr marL="0" lvl="0" indent="0" algn="l">
              <a:lnSpc>
                <a:spcPts val="3420"/>
              </a:lnSpc>
              <a:spcBef>
                <a:spcPct val="0"/>
              </a:spcBef>
            </a:pPr>
            <a:r>
              <a:rPr lang="en-US" sz="2443" u="none" dirty="0">
                <a:solidFill>
                  <a:srgbClr val="004F6B"/>
                </a:solidFill>
                <a:latin typeface="Trebuchet MS 1 Bold"/>
              </a:rPr>
              <a:t>Staying informed</a:t>
            </a:r>
          </a:p>
        </p:txBody>
      </p:sp>
      <p:sp>
        <p:nvSpPr>
          <p:cNvPr id="25" name="TextBox 25"/>
          <p:cNvSpPr txBox="1"/>
          <p:nvPr/>
        </p:nvSpPr>
        <p:spPr>
          <a:xfrm>
            <a:off x="12093563" y="4400736"/>
            <a:ext cx="1138749" cy="435823"/>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Page 13</a:t>
            </a:r>
          </a:p>
        </p:txBody>
      </p:sp>
      <p:sp>
        <p:nvSpPr>
          <p:cNvPr id="26" name="TextBox 26"/>
          <p:cNvSpPr txBox="1"/>
          <p:nvPr/>
        </p:nvSpPr>
        <p:spPr>
          <a:xfrm>
            <a:off x="4570986" y="4855546"/>
            <a:ext cx="4584056" cy="433128"/>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Accessible information </a:t>
            </a:r>
          </a:p>
        </p:txBody>
      </p:sp>
      <p:sp>
        <p:nvSpPr>
          <p:cNvPr id="27" name="TextBox 27"/>
          <p:cNvSpPr txBox="1"/>
          <p:nvPr/>
        </p:nvSpPr>
        <p:spPr>
          <a:xfrm>
            <a:off x="12093563" y="4855546"/>
            <a:ext cx="1138749" cy="435823"/>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Page 15</a:t>
            </a:r>
          </a:p>
        </p:txBody>
      </p:sp>
      <p:sp>
        <p:nvSpPr>
          <p:cNvPr id="28" name="TextBox 28"/>
          <p:cNvSpPr txBox="1"/>
          <p:nvPr/>
        </p:nvSpPr>
        <p:spPr>
          <a:xfrm>
            <a:off x="5345571" y="5322200"/>
            <a:ext cx="8677610" cy="301895"/>
          </a:xfrm>
          <a:prstGeom prst="rect">
            <a:avLst/>
          </a:prstGeom>
        </p:spPr>
        <p:txBody>
          <a:bodyPr lIns="0" tIns="0" rIns="0" bIns="0" rtlCol="0" anchor="t">
            <a:spAutoFit/>
          </a:bodyPr>
          <a:lstStyle/>
          <a:p>
            <a:pPr marL="0" lvl="0" indent="0" algn="l">
              <a:lnSpc>
                <a:spcPts val="2187"/>
              </a:lnSpc>
              <a:spcBef>
                <a:spcPct val="0"/>
              </a:spcBef>
            </a:pPr>
            <a:r>
              <a:rPr lang="en-US" sz="2187" u="none">
                <a:solidFill>
                  <a:srgbClr val="004F6B">
                    <a:alpha val="74902"/>
                  </a:srgbClr>
                </a:solidFill>
                <a:latin typeface="Trebuchet MS 2 Bold"/>
              </a:rPr>
              <a:t>Online communication</a:t>
            </a:r>
          </a:p>
        </p:txBody>
      </p:sp>
      <p:sp>
        <p:nvSpPr>
          <p:cNvPr id="29" name="TextBox 29"/>
          <p:cNvSpPr txBox="1"/>
          <p:nvPr/>
        </p:nvSpPr>
        <p:spPr>
          <a:xfrm>
            <a:off x="12093563" y="5239254"/>
            <a:ext cx="1328888" cy="389666"/>
          </a:xfrm>
          <a:prstGeom prst="rect">
            <a:avLst/>
          </a:prstGeom>
        </p:spPr>
        <p:txBody>
          <a:bodyPr lIns="0" tIns="0" rIns="0" bIns="0" rtlCol="0" anchor="t">
            <a:spAutoFit/>
          </a:bodyPr>
          <a:lstStyle/>
          <a:p>
            <a:pPr marL="0" lvl="0" indent="0" algn="l">
              <a:lnSpc>
                <a:spcPts val="3063"/>
              </a:lnSpc>
              <a:spcBef>
                <a:spcPct val="0"/>
              </a:spcBef>
            </a:pPr>
            <a:r>
              <a:rPr lang="en-US" sz="2187" u="none">
                <a:solidFill>
                  <a:srgbClr val="004F6B">
                    <a:alpha val="74902"/>
                  </a:srgbClr>
                </a:solidFill>
                <a:latin typeface="Trebuchet MS 2 Bold"/>
              </a:rPr>
              <a:t>Page 17</a:t>
            </a:r>
          </a:p>
        </p:txBody>
      </p:sp>
      <p:sp>
        <p:nvSpPr>
          <p:cNvPr id="30" name="TextBox 30"/>
          <p:cNvSpPr txBox="1"/>
          <p:nvPr/>
        </p:nvSpPr>
        <p:spPr>
          <a:xfrm>
            <a:off x="5328275" y="5652823"/>
            <a:ext cx="8677610" cy="301895"/>
          </a:xfrm>
          <a:prstGeom prst="rect">
            <a:avLst/>
          </a:prstGeom>
        </p:spPr>
        <p:txBody>
          <a:bodyPr lIns="0" tIns="0" rIns="0" bIns="0" rtlCol="0" anchor="t">
            <a:spAutoFit/>
          </a:bodyPr>
          <a:lstStyle/>
          <a:p>
            <a:pPr marL="0" lvl="0" indent="0" algn="l">
              <a:lnSpc>
                <a:spcPts val="2187"/>
              </a:lnSpc>
              <a:spcBef>
                <a:spcPct val="0"/>
              </a:spcBef>
            </a:pPr>
            <a:r>
              <a:rPr lang="en-US" sz="2187" u="none">
                <a:solidFill>
                  <a:srgbClr val="004F6B">
                    <a:alpha val="74902"/>
                  </a:srgbClr>
                </a:solidFill>
                <a:latin typeface="Trebuchet MS 2 Bold"/>
              </a:rPr>
              <a:t>People with sight impairments</a:t>
            </a:r>
          </a:p>
        </p:txBody>
      </p:sp>
      <p:sp>
        <p:nvSpPr>
          <p:cNvPr id="31" name="TextBox 31"/>
          <p:cNvSpPr txBox="1"/>
          <p:nvPr/>
        </p:nvSpPr>
        <p:spPr>
          <a:xfrm>
            <a:off x="12093563" y="5564517"/>
            <a:ext cx="1328888" cy="389666"/>
          </a:xfrm>
          <a:prstGeom prst="rect">
            <a:avLst/>
          </a:prstGeom>
        </p:spPr>
        <p:txBody>
          <a:bodyPr lIns="0" tIns="0" rIns="0" bIns="0" rtlCol="0" anchor="t">
            <a:spAutoFit/>
          </a:bodyPr>
          <a:lstStyle/>
          <a:p>
            <a:pPr marL="0" lvl="0" indent="0" algn="l">
              <a:lnSpc>
                <a:spcPts val="3063"/>
              </a:lnSpc>
              <a:spcBef>
                <a:spcPct val="0"/>
              </a:spcBef>
            </a:pPr>
            <a:r>
              <a:rPr lang="en-US" sz="2187" u="none">
                <a:solidFill>
                  <a:srgbClr val="004F6B">
                    <a:alpha val="74902"/>
                  </a:srgbClr>
                </a:solidFill>
                <a:latin typeface="Trebuchet MS 2 Bold"/>
              </a:rPr>
              <a:t>Page 19</a:t>
            </a:r>
          </a:p>
        </p:txBody>
      </p:sp>
      <p:sp>
        <p:nvSpPr>
          <p:cNvPr id="32" name="TextBox 32"/>
          <p:cNvSpPr txBox="1"/>
          <p:nvPr/>
        </p:nvSpPr>
        <p:spPr>
          <a:xfrm>
            <a:off x="5279304" y="5987226"/>
            <a:ext cx="6590200" cy="282129"/>
          </a:xfrm>
          <a:prstGeom prst="rect">
            <a:avLst/>
          </a:prstGeom>
        </p:spPr>
        <p:txBody>
          <a:bodyPr wrap="square" lIns="0" tIns="0" rIns="0" bIns="0" rtlCol="0" anchor="t">
            <a:spAutoFit/>
          </a:bodyPr>
          <a:lstStyle/>
          <a:p>
            <a:pPr marL="0" lvl="0" indent="0" algn="l">
              <a:lnSpc>
                <a:spcPts val="2187"/>
              </a:lnSpc>
              <a:spcBef>
                <a:spcPct val="0"/>
              </a:spcBef>
            </a:pPr>
            <a:r>
              <a:rPr lang="en-US" sz="2187" u="none" dirty="0">
                <a:solidFill>
                  <a:srgbClr val="004F6B">
                    <a:alpha val="74902"/>
                  </a:srgbClr>
                </a:solidFill>
                <a:latin typeface="Trebuchet MS 2 Bold"/>
              </a:rPr>
              <a:t>Neurodivergent,&amp; people with learning disabilities </a:t>
            </a:r>
          </a:p>
        </p:txBody>
      </p:sp>
      <p:sp>
        <p:nvSpPr>
          <p:cNvPr id="33" name="TextBox 33"/>
          <p:cNvSpPr txBox="1"/>
          <p:nvPr/>
        </p:nvSpPr>
        <p:spPr>
          <a:xfrm>
            <a:off x="12093563" y="5903184"/>
            <a:ext cx="1138749" cy="389666"/>
          </a:xfrm>
          <a:prstGeom prst="rect">
            <a:avLst/>
          </a:prstGeom>
        </p:spPr>
        <p:txBody>
          <a:bodyPr lIns="0" tIns="0" rIns="0" bIns="0" rtlCol="0" anchor="t">
            <a:spAutoFit/>
          </a:bodyPr>
          <a:lstStyle/>
          <a:p>
            <a:pPr marL="0" lvl="0" indent="0" algn="l">
              <a:lnSpc>
                <a:spcPts val="3063"/>
              </a:lnSpc>
              <a:spcBef>
                <a:spcPct val="0"/>
              </a:spcBef>
            </a:pPr>
            <a:r>
              <a:rPr lang="en-US" sz="2187" u="none">
                <a:solidFill>
                  <a:srgbClr val="004F6B">
                    <a:alpha val="74902"/>
                  </a:srgbClr>
                </a:solidFill>
                <a:latin typeface="Trebuchet MS 2 Bold"/>
              </a:rPr>
              <a:t>Page 20</a:t>
            </a:r>
          </a:p>
        </p:txBody>
      </p:sp>
      <p:sp>
        <p:nvSpPr>
          <p:cNvPr id="34" name="TextBox 34"/>
          <p:cNvSpPr txBox="1"/>
          <p:nvPr/>
        </p:nvSpPr>
        <p:spPr>
          <a:xfrm>
            <a:off x="5318697" y="6314436"/>
            <a:ext cx="6326747" cy="301895"/>
          </a:xfrm>
          <a:prstGeom prst="rect">
            <a:avLst/>
          </a:prstGeom>
        </p:spPr>
        <p:txBody>
          <a:bodyPr lIns="0" tIns="0" rIns="0" bIns="0" rtlCol="0" anchor="t">
            <a:spAutoFit/>
          </a:bodyPr>
          <a:lstStyle/>
          <a:p>
            <a:pPr marL="0" lvl="0" indent="0" algn="l">
              <a:lnSpc>
                <a:spcPts val="2187"/>
              </a:lnSpc>
              <a:spcBef>
                <a:spcPct val="0"/>
              </a:spcBef>
            </a:pPr>
            <a:r>
              <a:rPr lang="en-US" sz="2187" dirty="0">
                <a:solidFill>
                  <a:srgbClr val="004F6B">
                    <a:alpha val="74902"/>
                  </a:srgbClr>
                </a:solidFill>
                <a:latin typeface="Trebuchet MS 2 Bold"/>
              </a:rPr>
              <a:t>Black, Asian and Minority Ethnic </a:t>
            </a:r>
            <a:r>
              <a:rPr lang="en-US" sz="2187" u="none" dirty="0">
                <a:solidFill>
                  <a:srgbClr val="004F6B">
                    <a:alpha val="74902"/>
                  </a:srgbClr>
                </a:solidFill>
                <a:latin typeface="Trebuchet MS 2 Bold"/>
              </a:rPr>
              <a:t>communities</a:t>
            </a:r>
          </a:p>
        </p:txBody>
      </p:sp>
      <p:sp>
        <p:nvSpPr>
          <p:cNvPr id="35" name="TextBox 35"/>
          <p:cNvSpPr txBox="1"/>
          <p:nvPr/>
        </p:nvSpPr>
        <p:spPr>
          <a:xfrm>
            <a:off x="12093563" y="6228413"/>
            <a:ext cx="1138749" cy="389666"/>
          </a:xfrm>
          <a:prstGeom prst="rect">
            <a:avLst/>
          </a:prstGeom>
        </p:spPr>
        <p:txBody>
          <a:bodyPr lIns="0" tIns="0" rIns="0" bIns="0" rtlCol="0" anchor="t">
            <a:spAutoFit/>
          </a:bodyPr>
          <a:lstStyle/>
          <a:p>
            <a:pPr marL="0" lvl="0" indent="0" algn="l">
              <a:lnSpc>
                <a:spcPts val="3063"/>
              </a:lnSpc>
              <a:spcBef>
                <a:spcPct val="0"/>
              </a:spcBef>
            </a:pPr>
            <a:r>
              <a:rPr lang="en-US" sz="2187" u="none">
                <a:solidFill>
                  <a:srgbClr val="004F6B">
                    <a:alpha val="74902"/>
                  </a:srgbClr>
                </a:solidFill>
                <a:latin typeface="Trebuchet MS 2 Bold"/>
              </a:rPr>
              <a:t>Page 21</a:t>
            </a:r>
          </a:p>
        </p:txBody>
      </p:sp>
      <p:sp>
        <p:nvSpPr>
          <p:cNvPr id="36" name="TextBox 36"/>
          <p:cNvSpPr txBox="1"/>
          <p:nvPr/>
        </p:nvSpPr>
        <p:spPr>
          <a:xfrm>
            <a:off x="4570986" y="6740876"/>
            <a:ext cx="3293662" cy="433128"/>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Covid vaccine                                         </a:t>
            </a:r>
          </a:p>
        </p:txBody>
      </p:sp>
      <p:sp>
        <p:nvSpPr>
          <p:cNvPr id="37" name="TextBox 37"/>
          <p:cNvSpPr txBox="1"/>
          <p:nvPr/>
        </p:nvSpPr>
        <p:spPr>
          <a:xfrm>
            <a:off x="12093563" y="6700129"/>
            <a:ext cx="1138749" cy="435823"/>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Page 22</a:t>
            </a:r>
          </a:p>
        </p:txBody>
      </p:sp>
      <p:sp>
        <p:nvSpPr>
          <p:cNvPr id="38" name="TextBox 38"/>
          <p:cNvSpPr txBox="1"/>
          <p:nvPr/>
        </p:nvSpPr>
        <p:spPr>
          <a:xfrm>
            <a:off x="4570986" y="7254110"/>
            <a:ext cx="5113390" cy="433128"/>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Health &amp; Care services                                     </a:t>
            </a:r>
          </a:p>
        </p:txBody>
      </p:sp>
      <p:sp>
        <p:nvSpPr>
          <p:cNvPr id="39" name="TextBox 39"/>
          <p:cNvSpPr txBox="1"/>
          <p:nvPr/>
        </p:nvSpPr>
        <p:spPr>
          <a:xfrm>
            <a:off x="12093563" y="7254110"/>
            <a:ext cx="1138749" cy="435823"/>
          </a:xfrm>
          <a:prstGeom prst="rect">
            <a:avLst/>
          </a:prstGeom>
        </p:spPr>
        <p:txBody>
          <a:bodyPr lIns="0" tIns="0" rIns="0" bIns="0" rtlCol="0" anchor="t">
            <a:spAutoFit/>
          </a:bodyPr>
          <a:lstStyle/>
          <a:p>
            <a:pPr marL="0" lvl="0" indent="0" algn="l">
              <a:lnSpc>
                <a:spcPts val="3420"/>
              </a:lnSpc>
              <a:spcBef>
                <a:spcPct val="0"/>
              </a:spcBef>
            </a:pPr>
            <a:r>
              <a:rPr lang="en-US" sz="2443" u="none">
                <a:solidFill>
                  <a:srgbClr val="004F6B"/>
                </a:solidFill>
                <a:latin typeface="Trebuchet MS 1 Bold"/>
              </a:rPr>
              <a:t>Page 27</a:t>
            </a:r>
          </a:p>
        </p:txBody>
      </p:sp>
      <p:sp>
        <p:nvSpPr>
          <p:cNvPr id="40" name="TextBox 40"/>
          <p:cNvSpPr txBox="1"/>
          <p:nvPr/>
        </p:nvSpPr>
        <p:spPr>
          <a:xfrm>
            <a:off x="5328275" y="7680017"/>
            <a:ext cx="8677610" cy="301894"/>
          </a:xfrm>
          <a:prstGeom prst="rect">
            <a:avLst/>
          </a:prstGeom>
        </p:spPr>
        <p:txBody>
          <a:bodyPr lIns="0" tIns="0" rIns="0" bIns="0" rtlCol="0" anchor="t">
            <a:spAutoFit/>
          </a:bodyPr>
          <a:lstStyle/>
          <a:p>
            <a:pPr marL="0" lvl="0" indent="0" algn="l">
              <a:lnSpc>
                <a:spcPts val="2187"/>
              </a:lnSpc>
              <a:spcBef>
                <a:spcPct val="0"/>
              </a:spcBef>
            </a:pPr>
            <a:r>
              <a:rPr lang="en-US" sz="2187" u="none">
                <a:solidFill>
                  <a:srgbClr val="004F6B">
                    <a:alpha val="74902"/>
                  </a:srgbClr>
                </a:solidFill>
                <a:latin typeface="Trebuchet MS 2 Bold"/>
              </a:rPr>
              <a:t>GP surgeries</a:t>
            </a:r>
          </a:p>
        </p:txBody>
      </p:sp>
      <p:sp>
        <p:nvSpPr>
          <p:cNvPr id="41" name="TextBox 41"/>
          <p:cNvSpPr txBox="1"/>
          <p:nvPr/>
        </p:nvSpPr>
        <p:spPr>
          <a:xfrm>
            <a:off x="12093563" y="7623799"/>
            <a:ext cx="1328888" cy="389666"/>
          </a:xfrm>
          <a:prstGeom prst="rect">
            <a:avLst/>
          </a:prstGeom>
        </p:spPr>
        <p:txBody>
          <a:bodyPr lIns="0" tIns="0" rIns="0" bIns="0" rtlCol="0" anchor="t">
            <a:spAutoFit/>
          </a:bodyPr>
          <a:lstStyle/>
          <a:p>
            <a:pPr marL="0" lvl="0" indent="0" algn="l">
              <a:lnSpc>
                <a:spcPts val="3063"/>
              </a:lnSpc>
              <a:spcBef>
                <a:spcPct val="0"/>
              </a:spcBef>
            </a:pPr>
            <a:r>
              <a:rPr lang="en-US" sz="2187" u="none">
                <a:solidFill>
                  <a:srgbClr val="004F6B">
                    <a:alpha val="74902"/>
                  </a:srgbClr>
                </a:solidFill>
                <a:latin typeface="Trebuchet MS 2 Bold"/>
              </a:rPr>
              <a:t>Page 29</a:t>
            </a:r>
          </a:p>
        </p:txBody>
      </p:sp>
      <p:sp>
        <p:nvSpPr>
          <p:cNvPr id="42" name="TextBox 42"/>
          <p:cNvSpPr txBox="1"/>
          <p:nvPr/>
        </p:nvSpPr>
        <p:spPr>
          <a:xfrm>
            <a:off x="5328275" y="8010675"/>
            <a:ext cx="2336271" cy="296505"/>
          </a:xfrm>
          <a:prstGeom prst="rect">
            <a:avLst/>
          </a:prstGeom>
        </p:spPr>
        <p:txBody>
          <a:bodyPr lIns="0" tIns="0" rIns="0" bIns="0" rtlCol="0" anchor="t">
            <a:spAutoFit/>
          </a:bodyPr>
          <a:lstStyle/>
          <a:p>
            <a:pPr marL="0" lvl="0" indent="0" algn="l">
              <a:lnSpc>
                <a:spcPts val="2187"/>
              </a:lnSpc>
              <a:spcBef>
                <a:spcPct val="0"/>
              </a:spcBef>
            </a:pPr>
            <a:r>
              <a:rPr lang="en-US" sz="2187" u="none">
                <a:solidFill>
                  <a:srgbClr val="004F6B">
                    <a:alpha val="74902"/>
                  </a:srgbClr>
                </a:solidFill>
                <a:latin typeface="Trebuchet MS 2 Bold"/>
              </a:rPr>
              <a:t>Hospital services</a:t>
            </a:r>
          </a:p>
        </p:txBody>
      </p:sp>
      <p:sp>
        <p:nvSpPr>
          <p:cNvPr id="43" name="TextBox 43"/>
          <p:cNvSpPr txBox="1"/>
          <p:nvPr/>
        </p:nvSpPr>
        <p:spPr>
          <a:xfrm>
            <a:off x="12093563" y="7951677"/>
            <a:ext cx="1211135" cy="389666"/>
          </a:xfrm>
          <a:prstGeom prst="rect">
            <a:avLst/>
          </a:prstGeom>
        </p:spPr>
        <p:txBody>
          <a:bodyPr lIns="0" tIns="0" rIns="0" bIns="0" rtlCol="0" anchor="t">
            <a:spAutoFit/>
          </a:bodyPr>
          <a:lstStyle/>
          <a:p>
            <a:pPr marL="0" lvl="0" indent="0" algn="l">
              <a:lnSpc>
                <a:spcPts val="3063"/>
              </a:lnSpc>
              <a:spcBef>
                <a:spcPct val="0"/>
              </a:spcBef>
            </a:pPr>
            <a:r>
              <a:rPr lang="en-US" sz="2187" u="none">
                <a:solidFill>
                  <a:srgbClr val="004F6B">
                    <a:alpha val="74902"/>
                  </a:srgbClr>
                </a:solidFill>
                <a:latin typeface="Trebuchet MS 2 Bold"/>
              </a:rPr>
              <a:t>Page 32</a:t>
            </a:r>
          </a:p>
        </p:txBody>
      </p:sp>
      <p:sp>
        <p:nvSpPr>
          <p:cNvPr id="44" name="TextBox 44"/>
          <p:cNvSpPr txBox="1"/>
          <p:nvPr/>
        </p:nvSpPr>
        <p:spPr>
          <a:xfrm>
            <a:off x="5328275" y="8341332"/>
            <a:ext cx="3195176" cy="301894"/>
          </a:xfrm>
          <a:prstGeom prst="rect">
            <a:avLst/>
          </a:prstGeom>
        </p:spPr>
        <p:txBody>
          <a:bodyPr lIns="0" tIns="0" rIns="0" bIns="0" rtlCol="0" anchor="t">
            <a:spAutoFit/>
          </a:bodyPr>
          <a:lstStyle/>
          <a:p>
            <a:pPr marL="0" lvl="0" indent="0" algn="l">
              <a:lnSpc>
                <a:spcPts val="2187"/>
              </a:lnSpc>
              <a:spcBef>
                <a:spcPct val="0"/>
              </a:spcBef>
            </a:pPr>
            <a:r>
              <a:rPr lang="en-US" sz="2187" u="none">
                <a:solidFill>
                  <a:srgbClr val="004F6B">
                    <a:alpha val="74902"/>
                  </a:srgbClr>
                </a:solidFill>
                <a:latin typeface="Trebuchet MS 2 Bold"/>
              </a:rPr>
              <a:t>Mental health services</a:t>
            </a:r>
          </a:p>
        </p:txBody>
      </p:sp>
      <p:sp>
        <p:nvSpPr>
          <p:cNvPr id="45" name="TextBox 45"/>
          <p:cNvSpPr txBox="1"/>
          <p:nvPr/>
        </p:nvSpPr>
        <p:spPr>
          <a:xfrm>
            <a:off x="12093563" y="8282335"/>
            <a:ext cx="1211135" cy="389666"/>
          </a:xfrm>
          <a:prstGeom prst="rect">
            <a:avLst/>
          </a:prstGeom>
        </p:spPr>
        <p:txBody>
          <a:bodyPr lIns="0" tIns="0" rIns="0" bIns="0" rtlCol="0" anchor="t">
            <a:spAutoFit/>
          </a:bodyPr>
          <a:lstStyle/>
          <a:p>
            <a:pPr marL="0" lvl="0" indent="0" algn="l">
              <a:lnSpc>
                <a:spcPts val="3063"/>
              </a:lnSpc>
              <a:spcBef>
                <a:spcPct val="0"/>
              </a:spcBef>
            </a:pPr>
            <a:r>
              <a:rPr lang="en-US" sz="2187" u="none">
                <a:solidFill>
                  <a:srgbClr val="004F6B">
                    <a:alpha val="74902"/>
                  </a:srgbClr>
                </a:solidFill>
                <a:latin typeface="Trebuchet MS 2 Bold"/>
              </a:rPr>
              <a:t>Page 35</a:t>
            </a:r>
          </a:p>
        </p:txBody>
      </p:sp>
      <p:sp>
        <p:nvSpPr>
          <p:cNvPr id="46" name="TextBox 46"/>
          <p:cNvSpPr txBox="1"/>
          <p:nvPr/>
        </p:nvSpPr>
        <p:spPr>
          <a:xfrm>
            <a:off x="5328275" y="8696202"/>
            <a:ext cx="3195176" cy="301894"/>
          </a:xfrm>
          <a:prstGeom prst="rect">
            <a:avLst/>
          </a:prstGeom>
        </p:spPr>
        <p:txBody>
          <a:bodyPr lIns="0" tIns="0" rIns="0" bIns="0" rtlCol="0" anchor="t">
            <a:spAutoFit/>
          </a:bodyPr>
          <a:lstStyle/>
          <a:p>
            <a:pPr marL="0" lvl="0" indent="0" algn="l">
              <a:lnSpc>
                <a:spcPts val="2187"/>
              </a:lnSpc>
              <a:spcBef>
                <a:spcPct val="0"/>
              </a:spcBef>
            </a:pPr>
            <a:r>
              <a:rPr lang="en-US" sz="2187">
                <a:solidFill>
                  <a:srgbClr val="004F6B">
                    <a:alpha val="74902"/>
                  </a:srgbClr>
                </a:solidFill>
                <a:latin typeface="Trebuchet MS 2 Bold"/>
              </a:rPr>
              <a:t>Care at home</a:t>
            </a:r>
          </a:p>
        </p:txBody>
      </p:sp>
      <p:sp>
        <p:nvSpPr>
          <p:cNvPr id="47" name="TextBox 47"/>
          <p:cNvSpPr txBox="1"/>
          <p:nvPr/>
        </p:nvSpPr>
        <p:spPr>
          <a:xfrm>
            <a:off x="12093563" y="8643216"/>
            <a:ext cx="1211135" cy="389666"/>
          </a:xfrm>
          <a:prstGeom prst="rect">
            <a:avLst/>
          </a:prstGeom>
        </p:spPr>
        <p:txBody>
          <a:bodyPr lIns="0" tIns="0" rIns="0" bIns="0" rtlCol="0" anchor="t">
            <a:spAutoFit/>
          </a:bodyPr>
          <a:lstStyle/>
          <a:p>
            <a:pPr marL="0" lvl="0" indent="0" algn="l">
              <a:lnSpc>
                <a:spcPts val="3063"/>
              </a:lnSpc>
              <a:spcBef>
                <a:spcPct val="0"/>
              </a:spcBef>
            </a:pPr>
            <a:r>
              <a:rPr lang="en-US" sz="2187" u="none">
                <a:solidFill>
                  <a:srgbClr val="004F6B">
                    <a:alpha val="74902"/>
                  </a:srgbClr>
                </a:solidFill>
                <a:latin typeface="Trebuchet MS 2 Bold"/>
              </a:rPr>
              <a:t>Page 38</a:t>
            </a:r>
          </a:p>
        </p:txBody>
      </p:sp>
      <p:sp>
        <p:nvSpPr>
          <p:cNvPr id="48" name="TextBox 48"/>
          <p:cNvSpPr txBox="1"/>
          <p:nvPr/>
        </p:nvSpPr>
        <p:spPr>
          <a:xfrm>
            <a:off x="5328275" y="9026860"/>
            <a:ext cx="3195176" cy="301894"/>
          </a:xfrm>
          <a:prstGeom prst="rect">
            <a:avLst/>
          </a:prstGeom>
        </p:spPr>
        <p:txBody>
          <a:bodyPr lIns="0" tIns="0" rIns="0" bIns="0" rtlCol="0" anchor="t">
            <a:spAutoFit/>
          </a:bodyPr>
          <a:lstStyle/>
          <a:p>
            <a:pPr marL="0" lvl="0" indent="0" algn="l">
              <a:lnSpc>
                <a:spcPts val="2187"/>
              </a:lnSpc>
              <a:spcBef>
                <a:spcPct val="0"/>
              </a:spcBef>
            </a:pPr>
            <a:r>
              <a:rPr lang="en-US" sz="2187">
                <a:solidFill>
                  <a:srgbClr val="004F6B">
                    <a:alpha val="74902"/>
                  </a:srgbClr>
                </a:solidFill>
                <a:latin typeface="Trebuchet MS 2 Bold"/>
              </a:rPr>
              <a:t>Day care centres </a:t>
            </a:r>
          </a:p>
        </p:txBody>
      </p:sp>
      <p:sp>
        <p:nvSpPr>
          <p:cNvPr id="49" name="TextBox 49"/>
          <p:cNvSpPr txBox="1"/>
          <p:nvPr/>
        </p:nvSpPr>
        <p:spPr>
          <a:xfrm>
            <a:off x="12093563" y="9015316"/>
            <a:ext cx="1211135" cy="389666"/>
          </a:xfrm>
          <a:prstGeom prst="rect">
            <a:avLst/>
          </a:prstGeom>
        </p:spPr>
        <p:txBody>
          <a:bodyPr lIns="0" tIns="0" rIns="0" bIns="0" rtlCol="0" anchor="t">
            <a:spAutoFit/>
          </a:bodyPr>
          <a:lstStyle/>
          <a:p>
            <a:pPr marL="0" lvl="0" indent="0" algn="l">
              <a:lnSpc>
                <a:spcPts val="3063"/>
              </a:lnSpc>
              <a:spcBef>
                <a:spcPct val="0"/>
              </a:spcBef>
            </a:pPr>
            <a:r>
              <a:rPr lang="en-US" sz="2187" u="none">
                <a:solidFill>
                  <a:srgbClr val="004F6B">
                    <a:alpha val="74902"/>
                  </a:srgbClr>
                </a:solidFill>
                <a:latin typeface="Trebuchet MS 2 Bold"/>
              </a:rPr>
              <a:t>Page 39</a:t>
            </a:r>
          </a:p>
        </p:txBody>
      </p:sp>
      <p:sp>
        <p:nvSpPr>
          <p:cNvPr id="50" name="TextBox 50"/>
          <p:cNvSpPr txBox="1"/>
          <p:nvPr/>
        </p:nvSpPr>
        <p:spPr>
          <a:xfrm>
            <a:off x="4541930" y="1093436"/>
            <a:ext cx="1954480" cy="480798"/>
          </a:xfrm>
          <a:prstGeom prst="rect">
            <a:avLst/>
          </a:prstGeom>
        </p:spPr>
        <p:txBody>
          <a:bodyPr lIns="0" tIns="0" rIns="0" bIns="0" rtlCol="0" anchor="t">
            <a:spAutoFit/>
          </a:bodyPr>
          <a:lstStyle/>
          <a:p>
            <a:pPr>
              <a:lnSpc>
                <a:spcPts val="3949"/>
              </a:lnSpc>
            </a:pPr>
            <a:r>
              <a:rPr lang="en-US" sz="2820">
                <a:solidFill>
                  <a:srgbClr val="004F6B"/>
                </a:solidFill>
                <a:latin typeface="Trebuchet MS 1 Bold"/>
              </a:rPr>
              <a:t>Summary</a:t>
            </a:r>
          </a:p>
        </p:txBody>
      </p:sp>
      <p:sp>
        <p:nvSpPr>
          <p:cNvPr id="51" name="TextBox 51"/>
          <p:cNvSpPr txBox="1"/>
          <p:nvPr/>
        </p:nvSpPr>
        <p:spPr>
          <a:xfrm>
            <a:off x="5345571" y="2991363"/>
            <a:ext cx="5419328" cy="388927"/>
          </a:xfrm>
          <a:prstGeom prst="rect">
            <a:avLst/>
          </a:prstGeom>
        </p:spPr>
        <p:txBody>
          <a:bodyPr lIns="0" tIns="0" rIns="0" bIns="0" rtlCol="0" anchor="t">
            <a:spAutoFit/>
          </a:bodyPr>
          <a:lstStyle/>
          <a:p>
            <a:pPr>
              <a:lnSpc>
                <a:spcPts val="3063"/>
              </a:lnSpc>
            </a:pPr>
            <a:r>
              <a:rPr lang="en-US" sz="2187">
                <a:solidFill>
                  <a:srgbClr val="004F6B">
                    <a:alpha val="74902"/>
                  </a:srgbClr>
                </a:solidFill>
                <a:latin typeface="Trebuchet MS 2 Bold"/>
              </a:rPr>
              <a:t>Questions for the health and care system</a:t>
            </a:r>
          </a:p>
        </p:txBody>
      </p:sp>
      <p:sp>
        <p:nvSpPr>
          <p:cNvPr id="52" name="TextBox 52"/>
          <p:cNvSpPr txBox="1"/>
          <p:nvPr/>
        </p:nvSpPr>
        <p:spPr>
          <a:xfrm>
            <a:off x="12093563" y="2991363"/>
            <a:ext cx="905073" cy="362600"/>
          </a:xfrm>
          <a:prstGeom prst="rect">
            <a:avLst/>
          </a:prstGeom>
        </p:spPr>
        <p:txBody>
          <a:bodyPr lIns="0" tIns="0" rIns="0" bIns="0" rtlCol="0" anchor="t">
            <a:spAutoFit/>
          </a:bodyPr>
          <a:lstStyle/>
          <a:p>
            <a:pPr marL="0" lvl="0" indent="0" algn="l">
              <a:lnSpc>
                <a:spcPts val="3063"/>
              </a:lnSpc>
              <a:spcBef>
                <a:spcPct val="0"/>
              </a:spcBef>
            </a:pPr>
            <a:r>
              <a:rPr lang="en-US" sz="2187" u="none" dirty="0">
                <a:solidFill>
                  <a:srgbClr val="004F6B">
                    <a:alpha val="74902"/>
                  </a:srgbClr>
                </a:solidFill>
                <a:latin typeface="Trebuchet MS 2 Bold"/>
              </a:rPr>
              <a:t>Page 9</a:t>
            </a:r>
          </a:p>
        </p:txBody>
      </p:sp>
      <p:sp>
        <p:nvSpPr>
          <p:cNvPr id="53" name="TextBox 53"/>
          <p:cNvSpPr txBox="1"/>
          <p:nvPr/>
        </p:nvSpPr>
        <p:spPr>
          <a:xfrm>
            <a:off x="4570986" y="9418995"/>
            <a:ext cx="5113390" cy="435823"/>
          </a:xfrm>
          <a:prstGeom prst="rect">
            <a:avLst/>
          </a:prstGeom>
        </p:spPr>
        <p:txBody>
          <a:bodyPr lIns="0" tIns="0" rIns="0" bIns="0" rtlCol="0" anchor="t">
            <a:spAutoFit/>
          </a:bodyPr>
          <a:lstStyle/>
          <a:p>
            <a:pPr marL="0" lvl="0" indent="0" algn="l">
              <a:lnSpc>
                <a:spcPts val="3420"/>
              </a:lnSpc>
              <a:spcBef>
                <a:spcPct val="0"/>
              </a:spcBef>
            </a:pPr>
            <a:r>
              <a:rPr lang="en-US" sz="2443" dirty="0">
                <a:solidFill>
                  <a:srgbClr val="004F6B"/>
                </a:solidFill>
                <a:latin typeface="Trebuchet MS 1 Bold"/>
              </a:rPr>
              <a:t>What difference has it made?</a:t>
            </a:r>
            <a:r>
              <a:rPr lang="en-US" sz="2443" u="none" dirty="0">
                <a:solidFill>
                  <a:srgbClr val="004F6B"/>
                </a:solidFill>
                <a:latin typeface="Trebuchet MS 1 Bold"/>
              </a:rPr>
              <a:t>                                    </a:t>
            </a:r>
          </a:p>
        </p:txBody>
      </p:sp>
      <p:sp>
        <p:nvSpPr>
          <p:cNvPr id="54" name="TextBox 54"/>
          <p:cNvSpPr txBox="1"/>
          <p:nvPr/>
        </p:nvSpPr>
        <p:spPr>
          <a:xfrm>
            <a:off x="12093563" y="9418994"/>
            <a:ext cx="1138749" cy="435823"/>
          </a:xfrm>
          <a:prstGeom prst="rect">
            <a:avLst/>
          </a:prstGeom>
        </p:spPr>
        <p:txBody>
          <a:bodyPr lIns="0" tIns="0" rIns="0" bIns="0" rtlCol="0" anchor="t">
            <a:spAutoFit/>
          </a:bodyPr>
          <a:lstStyle/>
          <a:p>
            <a:pPr marL="0" lvl="0" indent="0" algn="l">
              <a:lnSpc>
                <a:spcPts val="3420"/>
              </a:lnSpc>
              <a:spcBef>
                <a:spcPct val="0"/>
              </a:spcBef>
            </a:pPr>
            <a:r>
              <a:rPr lang="en-US" sz="2443" u="none" dirty="0">
                <a:solidFill>
                  <a:srgbClr val="004F6B"/>
                </a:solidFill>
                <a:latin typeface="Trebuchet MS 1 Bold"/>
              </a:rPr>
              <a:t>Page 40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74883" y="433386"/>
            <a:ext cx="13313118" cy="2157969"/>
            <a:chOff x="0" y="0"/>
            <a:chExt cx="7612421" cy="1078898"/>
          </a:xfrm>
        </p:grpSpPr>
        <p:sp>
          <p:nvSpPr>
            <p:cNvPr id="3" name="Freeform 3"/>
            <p:cNvSpPr/>
            <p:nvPr/>
          </p:nvSpPr>
          <p:spPr>
            <a:xfrm>
              <a:off x="0" y="0"/>
              <a:ext cx="7612421" cy="1078898"/>
            </a:xfrm>
            <a:custGeom>
              <a:avLst/>
              <a:gdLst/>
              <a:ahLst/>
              <a:cxnLst/>
              <a:rect l="l" t="t" r="r" b="b"/>
              <a:pathLst>
                <a:path w="7612421" h="1078898">
                  <a:moveTo>
                    <a:pt x="0" y="0"/>
                  </a:moveTo>
                  <a:lnTo>
                    <a:pt x="7612421" y="0"/>
                  </a:lnTo>
                  <a:lnTo>
                    <a:pt x="7612421" y="1078898"/>
                  </a:lnTo>
                  <a:lnTo>
                    <a:pt x="0" y="1078898"/>
                  </a:lnTo>
                  <a:close/>
                </a:path>
              </a:pathLst>
            </a:custGeom>
            <a:solidFill>
              <a:srgbClr val="004F6B"/>
            </a:solidFill>
          </p:spPr>
        </p:sp>
      </p:grpSp>
      <p:grpSp>
        <p:nvGrpSpPr>
          <p:cNvPr id="4" name="Group 4"/>
          <p:cNvGrpSpPr/>
          <p:nvPr/>
        </p:nvGrpSpPr>
        <p:grpSpPr>
          <a:xfrm>
            <a:off x="6193047" y="4763759"/>
            <a:ext cx="5882951" cy="1409614"/>
            <a:chOff x="0" y="0"/>
            <a:chExt cx="2756145" cy="660400"/>
          </a:xfrm>
        </p:grpSpPr>
        <p:sp>
          <p:nvSpPr>
            <p:cNvPr id="5" name="Freeform 5"/>
            <p:cNvSpPr/>
            <p:nvPr/>
          </p:nvSpPr>
          <p:spPr>
            <a:xfrm>
              <a:off x="0" y="0"/>
              <a:ext cx="2756145" cy="660400"/>
            </a:xfrm>
            <a:custGeom>
              <a:avLst/>
              <a:gdLst/>
              <a:ahLst/>
              <a:cxnLst/>
              <a:rect l="l" t="t" r="r" b="b"/>
              <a:pathLst>
                <a:path w="2756145" h="660400">
                  <a:moveTo>
                    <a:pt x="2631685" y="660400"/>
                  </a:moveTo>
                  <a:lnTo>
                    <a:pt x="124460" y="660400"/>
                  </a:lnTo>
                  <a:cubicBezTo>
                    <a:pt x="55880" y="660400"/>
                    <a:pt x="0" y="604520"/>
                    <a:pt x="0" y="535940"/>
                  </a:cubicBezTo>
                  <a:lnTo>
                    <a:pt x="0" y="124460"/>
                  </a:lnTo>
                  <a:cubicBezTo>
                    <a:pt x="0" y="55880"/>
                    <a:pt x="55880" y="0"/>
                    <a:pt x="124460" y="0"/>
                  </a:cubicBezTo>
                  <a:lnTo>
                    <a:pt x="2631685" y="0"/>
                  </a:lnTo>
                  <a:cubicBezTo>
                    <a:pt x="2700265" y="0"/>
                    <a:pt x="2756145" y="55880"/>
                    <a:pt x="2756145" y="124460"/>
                  </a:cubicBezTo>
                  <a:lnTo>
                    <a:pt x="2756145" y="535940"/>
                  </a:lnTo>
                  <a:cubicBezTo>
                    <a:pt x="2756145" y="604520"/>
                    <a:pt x="2700265" y="660400"/>
                    <a:pt x="2631685" y="660400"/>
                  </a:cubicBezTo>
                  <a:close/>
                </a:path>
              </a:pathLst>
            </a:custGeom>
            <a:solidFill>
              <a:srgbClr val="E73E97"/>
            </a:solidFill>
          </p:spPr>
        </p:sp>
      </p:grpSp>
      <p:grpSp>
        <p:nvGrpSpPr>
          <p:cNvPr id="6" name="Group 6"/>
          <p:cNvGrpSpPr/>
          <p:nvPr/>
        </p:nvGrpSpPr>
        <p:grpSpPr>
          <a:xfrm>
            <a:off x="12208244" y="4763759"/>
            <a:ext cx="5499223" cy="1409614"/>
            <a:chOff x="0" y="0"/>
            <a:chExt cx="2576369" cy="660400"/>
          </a:xfrm>
        </p:grpSpPr>
        <p:sp>
          <p:nvSpPr>
            <p:cNvPr id="7" name="Freeform 7"/>
            <p:cNvSpPr/>
            <p:nvPr/>
          </p:nvSpPr>
          <p:spPr>
            <a:xfrm>
              <a:off x="0" y="0"/>
              <a:ext cx="2576369" cy="660400"/>
            </a:xfrm>
            <a:custGeom>
              <a:avLst/>
              <a:gdLst/>
              <a:ahLst/>
              <a:cxnLst/>
              <a:rect l="l" t="t" r="r" b="b"/>
              <a:pathLst>
                <a:path w="2576369" h="660400">
                  <a:moveTo>
                    <a:pt x="2451909" y="660400"/>
                  </a:moveTo>
                  <a:lnTo>
                    <a:pt x="124460" y="660400"/>
                  </a:lnTo>
                  <a:cubicBezTo>
                    <a:pt x="55880" y="660400"/>
                    <a:pt x="0" y="604520"/>
                    <a:pt x="0" y="535940"/>
                  </a:cubicBezTo>
                  <a:lnTo>
                    <a:pt x="0" y="124460"/>
                  </a:lnTo>
                  <a:cubicBezTo>
                    <a:pt x="0" y="55880"/>
                    <a:pt x="55880" y="0"/>
                    <a:pt x="124460" y="0"/>
                  </a:cubicBezTo>
                  <a:lnTo>
                    <a:pt x="2451909" y="0"/>
                  </a:lnTo>
                  <a:cubicBezTo>
                    <a:pt x="2520490" y="0"/>
                    <a:pt x="2576369" y="55880"/>
                    <a:pt x="2576369" y="124460"/>
                  </a:cubicBezTo>
                  <a:lnTo>
                    <a:pt x="2576369" y="535940"/>
                  </a:lnTo>
                  <a:cubicBezTo>
                    <a:pt x="2576369" y="604520"/>
                    <a:pt x="2520490" y="660400"/>
                    <a:pt x="2451909" y="660400"/>
                  </a:cubicBezTo>
                  <a:close/>
                </a:path>
              </a:pathLst>
            </a:custGeom>
            <a:solidFill>
              <a:srgbClr val="004F6B"/>
            </a:solidFill>
          </p:spPr>
        </p:sp>
      </p:grpSp>
      <p:grpSp>
        <p:nvGrpSpPr>
          <p:cNvPr id="8" name="Group 8"/>
          <p:cNvGrpSpPr/>
          <p:nvPr/>
        </p:nvGrpSpPr>
        <p:grpSpPr>
          <a:xfrm>
            <a:off x="12208244" y="3243016"/>
            <a:ext cx="5499223" cy="1409614"/>
            <a:chOff x="0" y="0"/>
            <a:chExt cx="2576369" cy="660400"/>
          </a:xfrm>
        </p:grpSpPr>
        <p:sp>
          <p:nvSpPr>
            <p:cNvPr id="9" name="Freeform 9"/>
            <p:cNvSpPr/>
            <p:nvPr/>
          </p:nvSpPr>
          <p:spPr>
            <a:xfrm>
              <a:off x="0" y="0"/>
              <a:ext cx="2576369" cy="660400"/>
            </a:xfrm>
            <a:custGeom>
              <a:avLst/>
              <a:gdLst/>
              <a:ahLst/>
              <a:cxnLst/>
              <a:rect l="l" t="t" r="r" b="b"/>
              <a:pathLst>
                <a:path w="2576369" h="660400">
                  <a:moveTo>
                    <a:pt x="2451909" y="660400"/>
                  </a:moveTo>
                  <a:lnTo>
                    <a:pt x="124460" y="660400"/>
                  </a:lnTo>
                  <a:cubicBezTo>
                    <a:pt x="55880" y="660400"/>
                    <a:pt x="0" y="604520"/>
                    <a:pt x="0" y="535940"/>
                  </a:cubicBezTo>
                  <a:lnTo>
                    <a:pt x="0" y="124460"/>
                  </a:lnTo>
                  <a:cubicBezTo>
                    <a:pt x="0" y="55880"/>
                    <a:pt x="55880" y="0"/>
                    <a:pt x="124460" y="0"/>
                  </a:cubicBezTo>
                  <a:lnTo>
                    <a:pt x="2451909" y="0"/>
                  </a:lnTo>
                  <a:cubicBezTo>
                    <a:pt x="2520490" y="0"/>
                    <a:pt x="2576369" y="55880"/>
                    <a:pt x="2576369" y="124460"/>
                  </a:cubicBezTo>
                  <a:lnTo>
                    <a:pt x="2576369" y="535940"/>
                  </a:lnTo>
                  <a:cubicBezTo>
                    <a:pt x="2576369" y="604520"/>
                    <a:pt x="2520490" y="660400"/>
                    <a:pt x="2451909" y="660400"/>
                  </a:cubicBezTo>
                  <a:close/>
                </a:path>
              </a:pathLst>
            </a:custGeom>
            <a:solidFill>
              <a:srgbClr val="84BD00"/>
            </a:solidFill>
          </p:spPr>
        </p:sp>
      </p:grpSp>
      <p:grpSp>
        <p:nvGrpSpPr>
          <p:cNvPr id="10" name="Group 10"/>
          <p:cNvGrpSpPr/>
          <p:nvPr/>
        </p:nvGrpSpPr>
        <p:grpSpPr>
          <a:xfrm>
            <a:off x="6193047" y="3243016"/>
            <a:ext cx="5882951" cy="1409614"/>
            <a:chOff x="0" y="0"/>
            <a:chExt cx="2756145" cy="660400"/>
          </a:xfrm>
        </p:grpSpPr>
        <p:sp>
          <p:nvSpPr>
            <p:cNvPr id="11" name="Freeform 11"/>
            <p:cNvSpPr/>
            <p:nvPr/>
          </p:nvSpPr>
          <p:spPr>
            <a:xfrm>
              <a:off x="0" y="0"/>
              <a:ext cx="2756145" cy="660400"/>
            </a:xfrm>
            <a:custGeom>
              <a:avLst/>
              <a:gdLst/>
              <a:ahLst/>
              <a:cxnLst/>
              <a:rect l="l" t="t" r="r" b="b"/>
              <a:pathLst>
                <a:path w="2756145" h="660400">
                  <a:moveTo>
                    <a:pt x="2631685" y="660400"/>
                  </a:moveTo>
                  <a:lnTo>
                    <a:pt x="124460" y="660400"/>
                  </a:lnTo>
                  <a:cubicBezTo>
                    <a:pt x="55880" y="660400"/>
                    <a:pt x="0" y="604520"/>
                    <a:pt x="0" y="535940"/>
                  </a:cubicBezTo>
                  <a:lnTo>
                    <a:pt x="0" y="124460"/>
                  </a:lnTo>
                  <a:cubicBezTo>
                    <a:pt x="0" y="55880"/>
                    <a:pt x="55880" y="0"/>
                    <a:pt x="124460" y="0"/>
                  </a:cubicBezTo>
                  <a:lnTo>
                    <a:pt x="2631685" y="0"/>
                  </a:lnTo>
                  <a:cubicBezTo>
                    <a:pt x="2700265" y="0"/>
                    <a:pt x="2756145" y="55880"/>
                    <a:pt x="2756145" y="124460"/>
                  </a:cubicBezTo>
                  <a:lnTo>
                    <a:pt x="2756145" y="535940"/>
                  </a:lnTo>
                  <a:cubicBezTo>
                    <a:pt x="2756145" y="604520"/>
                    <a:pt x="2700265" y="660400"/>
                    <a:pt x="2631685" y="660400"/>
                  </a:cubicBezTo>
                  <a:close/>
                </a:path>
              </a:pathLst>
            </a:custGeom>
            <a:solidFill>
              <a:srgbClr val="004F6B"/>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1992" y="3598012"/>
            <a:ext cx="1990616" cy="2438394"/>
          </a:xfrm>
          <a:prstGeom prst="rect">
            <a:avLst/>
          </a:prstGeom>
        </p:spPr>
      </p:pic>
      <p:sp>
        <p:nvSpPr>
          <p:cNvPr id="13" name="TextBox 13"/>
          <p:cNvSpPr txBox="1"/>
          <p:nvPr/>
        </p:nvSpPr>
        <p:spPr>
          <a:xfrm>
            <a:off x="5208787" y="527018"/>
            <a:ext cx="12800285"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Neurodivergent,&amp; people with learning disabilities </a:t>
            </a:r>
          </a:p>
        </p:txBody>
      </p:sp>
      <p:sp>
        <p:nvSpPr>
          <p:cNvPr id="14" name="TextBox 14"/>
          <p:cNvSpPr txBox="1"/>
          <p:nvPr/>
        </p:nvSpPr>
        <p:spPr>
          <a:xfrm>
            <a:off x="6389611" y="5042171"/>
            <a:ext cx="2047371" cy="738717"/>
          </a:xfrm>
          <a:prstGeom prst="rect">
            <a:avLst/>
          </a:prstGeom>
        </p:spPr>
        <p:txBody>
          <a:bodyPr lIns="0" tIns="0" rIns="0" bIns="0" rtlCol="0" anchor="t">
            <a:spAutoFit/>
          </a:bodyPr>
          <a:lstStyle/>
          <a:p>
            <a:pPr marL="0" lvl="0" indent="0" algn="just">
              <a:lnSpc>
                <a:spcPts val="5500"/>
              </a:lnSpc>
              <a:spcBef>
                <a:spcPct val="0"/>
              </a:spcBef>
            </a:pPr>
            <a:r>
              <a:rPr lang="en-US" sz="5500" u="none">
                <a:solidFill>
                  <a:srgbClr val="FFFFFF"/>
                </a:solidFill>
                <a:latin typeface="Trebuchet MS 1 Bold"/>
              </a:rPr>
              <a:t>30%</a:t>
            </a:r>
          </a:p>
        </p:txBody>
      </p:sp>
      <p:sp>
        <p:nvSpPr>
          <p:cNvPr id="15" name="TextBox 15"/>
          <p:cNvSpPr txBox="1"/>
          <p:nvPr/>
        </p:nvSpPr>
        <p:spPr>
          <a:xfrm>
            <a:off x="7855472" y="4871383"/>
            <a:ext cx="3997247" cy="102259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a:rPr>
              <a:t>of neurodivergent respondents said they would like to receive infomation in plain language, with easy to understand explanations</a:t>
            </a:r>
          </a:p>
        </p:txBody>
      </p:sp>
      <p:sp>
        <p:nvSpPr>
          <p:cNvPr id="16" name="TextBox 16"/>
          <p:cNvSpPr txBox="1"/>
          <p:nvPr/>
        </p:nvSpPr>
        <p:spPr>
          <a:xfrm>
            <a:off x="12404809" y="5051696"/>
            <a:ext cx="2047371" cy="729802"/>
          </a:xfrm>
          <a:prstGeom prst="rect">
            <a:avLst/>
          </a:prstGeom>
        </p:spPr>
        <p:txBody>
          <a:bodyPr lIns="0" tIns="0" rIns="0" bIns="0" rtlCol="0" anchor="t">
            <a:spAutoFit/>
          </a:bodyPr>
          <a:lstStyle/>
          <a:p>
            <a:pPr marL="0" lvl="0" indent="0" algn="just">
              <a:lnSpc>
                <a:spcPts val="5499"/>
              </a:lnSpc>
              <a:spcBef>
                <a:spcPct val="0"/>
              </a:spcBef>
            </a:pPr>
            <a:r>
              <a:rPr lang="en-US" sz="5499" u="none">
                <a:solidFill>
                  <a:srgbClr val="FFFFFF"/>
                </a:solidFill>
                <a:latin typeface="Trebuchet MS 1 Bold"/>
              </a:rPr>
              <a:t>30%</a:t>
            </a:r>
          </a:p>
        </p:txBody>
      </p:sp>
      <p:sp>
        <p:nvSpPr>
          <p:cNvPr id="17" name="TextBox 17"/>
          <p:cNvSpPr txBox="1"/>
          <p:nvPr/>
        </p:nvSpPr>
        <p:spPr>
          <a:xfrm>
            <a:off x="13857218" y="4965971"/>
            <a:ext cx="3723519" cy="102259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Bold"/>
              </a:rPr>
              <a:t>of neurodivergent respondents said they would like to receive information in formats other than written text.</a:t>
            </a:r>
          </a:p>
        </p:txBody>
      </p:sp>
      <p:sp>
        <p:nvSpPr>
          <p:cNvPr id="18" name="TextBox 18"/>
          <p:cNvSpPr txBox="1"/>
          <p:nvPr/>
        </p:nvSpPr>
        <p:spPr>
          <a:xfrm>
            <a:off x="12404809" y="3530952"/>
            <a:ext cx="2047371" cy="729802"/>
          </a:xfrm>
          <a:prstGeom prst="rect">
            <a:avLst/>
          </a:prstGeom>
        </p:spPr>
        <p:txBody>
          <a:bodyPr lIns="0" tIns="0" rIns="0" bIns="0" rtlCol="0" anchor="t">
            <a:spAutoFit/>
          </a:bodyPr>
          <a:lstStyle/>
          <a:p>
            <a:pPr marL="0" lvl="0" indent="0" algn="just">
              <a:lnSpc>
                <a:spcPts val="5499"/>
              </a:lnSpc>
              <a:spcBef>
                <a:spcPct val="0"/>
              </a:spcBef>
            </a:pPr>
            <a:r>
              <a:rPr lang="en-US" sz="5499" u="none">
                <a:solidFill>
                  <a:srgbClr val="FFFFFF"/>
                </a:solidFill>
                <a:latin typeface="Trebuchet MS 1 Bold"/>
              </a:rPr>
              <a:t>59%</a:t>
            </a:r>
          </a:p>
        </p:txBody>
      </p:sp>
      <p:sp>
        <p:nvSpPr>
          <p:cNvPr id="19" name="TextBox 19"/>
          <p:cNvSpPr txBox="1"/>
          <p:nvPr/>
        </p:nvSpPr>
        <p:spPr>
          <a:xfrm>
            <a:off x="13857218" y="3306353"/>
            <a:ext cx="3850249" cy="127024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Bold"/>
              </a:rPr>
              <a:t>of neurodivergent respondents said they would like the informative materials they receive to contain images and illustrations</a:t>
            </a:r>
          </a:p>
        </p:txBody>
      </p:sp>
      <p:sp>
        <p:nvSpPr>
          <p:cNvPr id="20" name="TextBox 20"/>
          <p:cNvSpPr txBox="1"/>
          <p:nvPr/>
        </p:nvSpPr>
        <p:spPr>
          <a:xfrm>
            <a:off x="4974882" y="1095343"/>
            <a:ext cx="13167758" cy="13061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Easyread materials, featuring visuals and simple explanations using plain, jargon-free language may help neurodivergent respondents stay informed.</a:t>
            </a:r>
          </a:p>
          <a:p>
            <a:pPr marL="507365" lvl="1" indent="-253682" algn="l">
              <a:lnSpc>
                <a:spcPts val="2585"/>
              </a:lnSpc>
              <a:spcBef>
                <a:spcPct val="0"/>
              </a:spcBef>
              <a:buFont typeface="Arial"/>
              <a:buChar char="•"/>
            </a:pPr>
            <a:r>
              <a:rPr lang="en-US" sz="2350" u="none">
                <a:solidFill>
                  <a:srgbClr val="FFFFFF"/>
                </a:solidFill>
                <a:latin typeface="Trebuchet MS 2 Bold"/>
              </a:rPr>
              <a:t>The written language is not a suitable medium for all; some respondents would be better able to understand  information presented visually or in a face to face conversation</a:t>
            </a:r>
          </a:p>
        </p:txBody>
      </p:sp>
      <p:sp>
        <p:nvSpPr>
          <p:cNvPr id="21" name="TextBox 21"/>
          <p:cNvSpPr txBox="1"/>
          <p:nvPr/>
        </p:nvSpPr>
        <p:spPr>
          <a:xfrm>
            <a:off x="6338865" y="3521427"/>
            <a:ext cx="2047371" cy="738717"/>
          </a:xfrm>
          <a:prstGeom prst="rect">
            <a:avLst/>
          </a:prstGeom>
        </p:spPr>
        <p:txBody>
          <a:bodyPr lIns="0" tIns="0" rIns="0" bIns="0" rtlCol="0" anchor="t">
            <a:spAutoFit/>
          </a:bodyPr>
          <a:lstStyle/>
          <a:p>
            <a:pPr marL="0" lvl="0" indent="0" algn="just">
              <a:lnSpc>
                <a:spcPts val="5500"/>
              </a:lnSpc>
              <a:spcBef>
                <a:spcPct val="0"/>
              </a:spcBef>
            </a:pPr>
            <a:r>
              <a:rPr lang="en-US" sz="5500">
                <a:solidFill>
                  <a:srgbClr val="FFFFFF"/>
                </a:solidFill>
                <a:latin typeface="Trebuchet MS 1 Bold"/>
              </a:rPr>
              <a:t>15%</a:t>
            </a:r>
          </a:p>
        </p:txBody>
      </p:sp>
      <p:sp>
        <p:nvSpPr>
          <p:cNvPr id="22" name="TextBox 22"/>
          <p:cNvSpPr txBox="1"/>
          <p:nvPr/>
        </p:nvSpPr>
        <p:spPr>
          <a:xfrm>
            <a:off x="7986865" y="3306353"/>
            <a:ext cx="3865855" cy="1270240"/>
          </a:xfrm>
          <a:prstGeom prst="rect">
            <a:avLst/>
          </a:prstGeom>
        </p:spPr>
        <p:txBody>
          <a:bodyPr lIns="0" tIns="0" rIns="0" bIns="0" rtlCol="0" anchor="t">
            <a:spAutoFit/>
          </a:bodyPr>
          <a:lstStyle/>
          <a:p>
            <a:pPr marL="0" lvl="0" indent="0">
              <a:lnSpc>
                <a:spcPts val="2009"/>
              </a:lnSpc>
              <a:spcBef>
                <a:spcPct val="0"/>
              </a:spcBef>
            </a:pPr>
            <a:r>
              <a:rPr lang="en-US" sz="2009">
                <a:solidFill>
                  <a:srgbClr val="FFFFFF"/>
                </a:solidFill>
                <a:latin typeface="Trebuchet MS 2 Bold"/>
              </a:rPr>
              <a:t>of neurodivergent respondents said they found it harder to stay informed about Covid because they found the language too complicated.</a:t>
            </a:r>
          </a:p>
        </p:txBody>
      </p:sp>
      <p:sp>
        <p:nvSpPr>
          <p:cNvPr id="23" name="TextBox 23"/>
          <p:cNvSpPr txBox="1"/>
          <p:nvPr/>
        </p:nvSpPr>
        <p:spPr>
          <a:xfrm>
            <a:off x="2868910" y="2705100"/>
            <a:ext cx="3531890" cy="547666"/>
          </a:xfrm>
          <a:prstGeom prst="rect">
            <a:avLst/>
          </a:prstGeom>
        </p:spPr>
        <p:txBody>
          <a:bodyPr lIns="0" tIns="0" rIns="0" bIns="0" rtlCol="0" anchor="t">
            <a:spAutoFit/>
          </a:bodyPr>
          <a:lstStyle/>
          <a:p>
            <a:pPr marL="0" lvl="0" indent="0" algn="l">
              <a:lnSpc>
                <a:spcPts val="4409"/>
              </a:lnSpc>
              <a:spcBef>
                <a:spcPct val="0"/>
              </a:spcBef>
            </a:pPr>
            <a:r>
              <a:rPr lang="en-US" sz="3150" u="none" dirty="0" err="1">
                <a:solidFill>
                  <a:srgbClr val="E73E97"/>
                </a:solidFill>
                <a:latin typeface="Trebuchet MS 1 Bold"/>
              </a:rPr>
              <a:t>Easyread</a:t>
            </a:r>
            <a:r>
              <a:rPr lang="en-US" sz="3150" u="none" dirty="0">
                <a:solidFill>
                  <a:srgbClr val="E73E97"/>
                </a:solidFill>
                <a:latin typeface="Trebuchet MS 1 Bold"/>
              </a:rPr>
              <a:t> materials</a:t>
            </a:r>
          </a:p>
        </p:txBody>
      </p:sp>
      <p:sp>
        <p:nvSpPr>
          <p:cNvPr id="24" name="TextBox 24"/>
          <p:cNvSpPr txBox="1"/>
          <p:nvPr/>
        </p:nvSpPr>
        <p:spPr>
          <a:xfrm>
            <a:off x="2148927" y="3800156"/>
            <a:ext cx="3246395" cy="2236250"/>
          </a:xfrm>
          <a:prstGeom prst="rect">
            <a:avLst/>
          </a:prstGeom>
        </p:spPr>
        <p:txBody>
          <a:bodyPr lIns="0" tIns="0" rIns="0" bIns="0" rtlCol="0" anchor="t">
            <a:spAutoFit/>
          </a:bodyPr>
          <a:lstStyle/>
          <a:p>
            <a:pPr algn="ctr">
              <a:lnSpc>
                <a:spcPts val="2541"/>
              </a:lnSpc>
            </a:pPr>
            <a:r>
              <a:rPr lang="en-US" sz="2541">
                <a:solidFill>
                  <a:srgbClr val="004F6B"/>
                </a:solidFill>
                <a:latin typeface="Trebuchet MS 2 Bold"/>
              </a:rPr>
              <a:t>combining images, basic explanations in plain language and simple formatting may be more accessible than standard text.</a:t>
            </a:r>
          </a:p>
        </p:txBody>
      </p:sp>
      <p:grpSp>
        <p:nvGrpSpPr>
          <p:cNvPr id="25" name="Group 25"/>
          <p:cNvGrpSpPr/>
          <p:nvPr/>
        </p:nvGrpSpPr>
        <p:grpSpPr>
          <a:xfrm>
            <a:off x="1383544" y="6839916"/>
            <a:ext cx="5136438" cy="2573039"/>
            <a:chOff x="0" y="0"/>
            <a:chExt cx="6848584" cy="3430719"/>
          </a:xfrm>
        </p:grpSpPr>
        <p:sp>
          <p:nvSpPr>
            <p:cNvPr id="26" name="TextBox 26"/>
            <p:cNvSpPr txBox="1"/>
            <p:nvPr/>
          </p:nvSpPr>
          <p:spPr>
            <a:xfrm>
              <a:off x="0" y="-47625"/>
              <a:ext cx="6684346" cy="1276009"/>
            </a:xfrm>
            <a:prstGeom prst="rect">
              <a:avLst/>
            </a:prstGeom>
          </p:spPr>
          <p:txBody>
            <a:bodyPr lIns="0" tIns="0" rIns="0" bIns="0" rtlCol="0" anchor="t">
              <a:spAutoFit/>
            </a:bodyPr>
            <a:lstStyle/>
            <a:p>
              <a:pPr algn="just">
                <a:lnSpc>
                  <a:spcPts val="2618"/>
                </a:lnSpc>
              </a:pPr>
              <a:r>
                <a:rPr lang="en-US" sz="1870" spc="-1">
                  <a:solidFill>
                    <a:srgbClr val="000000"/>
                  </a:solidFill>
                  <a:latin typeface="Trebuchet MS 3"/>
                </a:rPr>
                <a:t>Use  social stories or videos suitable for younger people and children who have communication difficulties.</a:t>
              </a:r>
            </a:p>
          </p:txBody>
        </p:sp>
        <p:sp>
          <p:nvSpPr>
            <p:cNvPr id="27" name="TextBox 27"/>
            <p:cNvSpPr txBox="1"/>
            <p:nvPr/>
          </p:nvSpPr>
          <p:spPr>
            <a:xfrm>
              <a:off x="0" y="1418050"/>
              <a:ext cx="6848584" cy="811811"/>
            </a:xfrm>
            <a:prstGeom prst="rect">
              <a:avLst/>
            </a:prstGeom>
          </p:spPr>
          <p:txBody>
            <a:bodyPr lIns="0" tIns="0" rIns="0" bIns="0" rtlCol="0" anchor="t">
              <a:spAutoFit/>
            </a:bodyPr>
            <a:lstStyle/>
            <a:p>
              <a:pPr algn="r">
                <a:lnSpc>
                  <a:spcPts val="2535"/>
                </a:lnSpc>
              </a:pPr>
              <a:r>
                <a:rPr lang="en-US" sz="1811" spc="-1">
                  <a:solidFill>
                    <a:srgbClr val="000000"/>
                  </a:solidFill>
                  <a:latin typeface="Trebuchet MS 1 Bold"/>
                </a:rPr>
                <a:t>(Barking and Dagenham resident, parent of child with learning difficulties)</a:t>
              </a:r>
            </a:p>
          </p:txBody>
        </p:sp>
        <p:sp>
          <p:nvSpPr>
            <p:cNvPr id="28" name="TextBox 28"/>
            <p:cNvSpPr txBox="1"/>
            <p:nvPr/>
          </p:nvSpPr>
          <p:spPr>
            <a:xfrm>
              <a:off x="0" y="2543537"/>
              <a:ext cx="6831358" cy="845436"/>
            </a:xfrm>
            <a:prstGeom prst="rect">
              <a:avLst/>
            </a:prstGeom>
          </p:spPr>
          <p:txBody>
            <a:bodyPr lIns="0" tIns="0" rIns="0" bIns="0" rtlCol="0" anchor="t">
              <a:spAutoFit/>
            </a:bodyPr>
            <a:lstStyle/>
            <a:p>
              <a:pPr algn="just">
                <a:lnSpc>
                  <a:spcPts val="2618"/>
                </a:lnSpc>
              </a:pPr>
              <a:r>
                <a:rPr lang="en-US" sz="1870" spc="-1">
                  <a:solidFill>
                    <a:srgbClr val="000000"/>
                  </a:solidFill>
                  <a:latin typeface="Trebuchet MS 3"/>
                </a:rPr>
                <a:t>Easy Read is not difficult to produce and I need it in these situations. </a:t>
              </a:r>
            </a:p>
          </p:txBody>
        </p:sp>
        <p:sp>
          <p:nvSpPr>
            <p:cNvPr id="29" name="TextBox 29"/>
            <p:cNvSpPr txBox="1"/>
            <p:nvPr/>
          </p:nvSpPr>
          <p:spPr>
            <a:xfrm>
              <a:off x="1531976" y="3036433"/>
              <a:ext cx="5316608" cy="394286"/>
            </a:xfrm>
            <a:prstGeom prst="rect">
              <a:avLst/>
            </a:prstGeom>
          </p:spPr>
          <p:txBody>
            <a:bodyPr lIns="0" tIns="0" rIns="0" bIns="0" rtlCol="0" anchor="t">
              <a:spAutoFit/>
            </a:bodyPr>
            <a:lstStyle/>
            <a:p>
              <a:pPr algn="r">
                <a:lnSpc>
                  <a:spcPts val="2535"/>
                </a:lnSpc>
              </a:pPr>
              <a:r>
                <a:rPr lang="en-US" sz="1811" spc="-1">
                  <a:solidFill>
                    <a:srgbClr val="000000"/>
                  </a:solidFill>
                  <a:latin typeface="Trebuchet MS 1 Bold"/>
                </a:rPr>
                <a:t>(Tower Hamlets resident)</a:t>
              </a:r>
            </a:p>
          </p:txBody>
        </p:sp>
      </p:grpSp>
      <p:sp>
        <p:nvSpPr>
          <p:cNvPr id="30" name="TextBox 30"/>
          <p:cNvSpPr txBox="1"/>
          <p:nvPr/>
        </p:nvSpPr>
        <p:spPr>
          <a:xfrm>
            <a:off x="13245240" y="6672508"/>
            <a:ext cx="4335497" cy="2906490"/>
          </a:xfrm>
          <a:prstGeom prst="rect">
            <a:avLst/>
          </a:prstGeom>
        </p:spPr>
        <p:txBody>
          <a:bodyPr lIns="0" tIns="0" rIns="0" bIns="0" rtlCol="0" anchor="t">
            <a:spAutoFit/>
          </a:bodyPr>
          <a:lstStyle/>
          <a:p>
            <a:pPr algn="just">
              <a:lnSpc>
                <a:spcPts val="2618"/>
              </a:lnSpc>
            </a:pPr>
            <a:r>
              <a:rPr lang="en-US" sz="1870" spc="-1">
                <a:solidFill>
                  <a:srgbClr val="000000"/>
                </a:solidFill>
                <a:latin typeface="Trebuchet MS 3"/>
              </a:rPr>
              <a:t>Speak to the general public with clearer information and language rather than changing/chopping advice constantly    Easy to read visuals are easy - with good colour schemes and accessible information. TfL posters and promotions are eye-catching and effective but could do with updating e.g. relating to the vaccine</a:t>
            </a:r>
          </a:p>
        </p:txBody>
      </p:sp>
      <p:sp>
        <p:nvSpPr>
          <p:cNvPr id="31" name="TextBox 31"/>
          <p:cNvSpPr txBox="1"/>
          <p:nvPr/>
        </p:nvSpPr>
        <p:spPr>
          <a:xfrm>
            <a:off x="13676395" y="9540898"/>
            <a:ext cx="3611894" cy="305240"/>
          </a:xfrm>
          <a:prstGeom prst="rect">
            <a:avLst/>
          </a:prstGeom>
        </p:spPr>
        <p:txBody>
          <a:bodyPr lIns="0" tIns="0" rIns="0" bIns="0" rtlCol="0" anchor="t">
            <a:spAutoFit/>
          </a:bodyPr>
          <a:lstStyle/>
          <a:p>
            <a:pPr algn="r">
              <a:lnSpc>
                <a:spcPts val="2535"/>
              </a:lnSpc>
            </a:pPr>
            <a:r>
              <a:rPr lang="en-US" sz="1811" spc="-1">
                <a:solidFill>
                  <a:srgbClr val="000000"/>
                </a:solidFill>
                <a:latin typeface="Trebuchet MS 1 Bold"/>
              </a:rPr>
              <a:t>(City of London resident)</a:t>
            </a:r>
          </a:p>
        </p:txBody>
      </p:sp>
      <p:sp>
        <p:nvSpPr>
          <p:cNvPr id="32" name="TextBox 32"/>
          <p:cNvSpPr txBox="1"/>
          <p:nvPr/>
        </p:nvSpPr>
        <p:spPr>
          <a:xfrm>
            <a:off x="6932474" y="6779112"/>
            <a:ext cx="5658324" cy="1614772"/>
          </a:xfrm>
          <a:prstGeom prst="rect">
            <a:avLst/>
          </a:prstGeom>
        </p:spPr>
        <p:txBody>
          <a:bodyPr lIns="0" tIns="0" rIns="0" bIns="0" rtlCol="0" anchor="t">
            <a:spAutoFit/>
          </a:bodyPr>
          <a:lstStyle/>
          <a:p>
            <a:pPr algn="just">
              <a:lnSpc>
                <a:spcPts val="2618"/>
              </a:lnSpc>
            </a:pPr>
            <a:r>
              <a:rPr lang="en-US" sz="1870" spc="-1">
                <a:solidFill>
                  <a:srgbClr val="000000"/>
                </a:solidFill>
                <a:latin typeface="Trebuchet MS 3"/>
              </a:rPr>
              <a:t>Someone visiting the sheltered accommodation staff members  could give information and explain to residents. It is difficult when someone has dementia and we as a family are trying to support, but lodge has restrictions.</a:t>
            </a:r>
          </a:p>
        </p:txBody>
      </p:sp>
      <p:sp>
        <p:nvSpPr>
          <p:cNvPr id="33" name="TextBox 33"/>
          <p:cNvSpPr txBox="1"/>
          <p:nvPr/>
        </p:nvSpPr>
        <p:spPr>
          <a:xfrm>
            <a:off x="6532185" y="8409844"/>
            <a:ext cx="6058613" cy="305240"/>
          </a:xfrm>
          <a:prstGeom prst="rect">
            <a:avLst/>
          </a:prstGeom>
        </p:spPr>
        <p:txBody>
          <a:bodyPr lIns="0" tIns="0" rIns="0" bIns="0" rtlCol="0" anchor="t">
            <a:spAutoFit/>
          </a:bodyPr>
          <a:lstStyle/>
          <a:p>
            <a:pPr algn="r">
              <a:lnSpc>
                <a:spcPts val="2535"/>
              </a:lnSpc>
            </a:pPr>
            <a:r>
              <a:rPr lang="en-US" sz="1811" spc="-1">
                <a:solidFill>
                  <a:srgbClr val="000000"/>
                </a:solidFill>
                <a:latin typeface="Trebuchet MS 1 Bold"/>
              </a:rPr>
              <a:t>(Redbridge resident, family of adult with dementia)</a:t>
            </a:r>
          </a:p>
        </p:txBody>
      </p:sp>
      <p:sp>
        <p:nvSpPr>
          <p:cNvPr id="34" name="TextBox 34"/>
          <p:cNvSpPr txBox="1"/>
          <p:nvPr/>
        </p:nvSpPr>
        <p:spPr>
          <a:xfrm>
            <a:off x="6932474" y="8911338"/>
            <a:ext cx="5658324" cy="645983"/>
          </a:xfrm>
          <a:prstGeom prst="rect">
            <a:avLst/>
          </a:prstGeom>
        </p:spPr>
        <p:txBody>
          <a:bodyPr lIns="0" tIns="0" rIns="0" bIns="0" rtlCol="0" anchor="t">
            <a:spAutoFit/>
          </a:bodyPr>
          <a:lstStyle/>
          <a:p>
            <a:pPr algn="just">
              <a:lnSpc>
                <a:spcPts val="2618"/>
              </a:lnSpc>
            </a:pPr>
            <a:r>
              <a:rPr lang="en-US" sz="1870" spc="-1">
                <a:solidFill>
                  <a:srgbClr val="000000"/>
                </a:solidFill>
                <a:latin typeface="Trebuchet MS 3"/>
              </a:rPr>
              <a:t>Information could be provided in an audio format as well as a written document. For example a podcast.</a:t>
            </a:r>
          </a:p>
        </p:txBody>
      </p:sp>
      <p:sp>
        <p:nvSpPr>
          <p:cNvPr id="35" name="TextBox 35"/>
          <p:cNvSpPr txBox="1"/>
          <p:nvPr/>
        </p:nvSpPr>
        <p:spPr>
          <a:xfrm>
            <a:off x="6519982" y="9519221"/>
            <a:ext cx="6058613" cy="305240"/>
          </a:xfrm>
          <a:prstGeom prst="rect">
            <a:avLst/>
          </a:prstGeom>
        </p:spPr>
        <p:txBody>
          <a:bodyPr lIns="0" tIns="0" rIns="0" bIns="0" rtlCol="0" anchor="t">
            <a:spAutoFit/>
          </a:bodyPr>
          <a:lstStyle/>
          <a:p>
            <a:pPr algn="r">
              <a:lnSpc>
                <a:spcPts val="2535"/>
              </a:lnSpc>
            </a:pPr>
            <a:r>
              <a:rPr lang="en-US" sz="1811" spc="-1">
                <a:solidFill>
                  <a:srgbClr val="000000"/>
                </a:solidFill>
                <a:latin typeface="Trebuchet MS 1 Bold"/>
              </a:rPr>
              <a:t>(Barking and Dagenham resident)</a:t>
            </a:r>
          </a:p>
        </p:txBody>
      </p:sp>
      <p:pic>
        <p:nvPicPr>
          <p:cNvPr id="36" name="Picture 3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9812"/>
          <a:stretch>
            <a:fillRect/>
          </a:stretch>
        </p:blipFill>
        <p:spPr>
          <a:xfrm rot="-10800000">
            <a:off x="459747" y="6839916"/>
            <a:ext cx="568953" cy="841739"/>
          </a:xfrm>
          <a:prstGeom prst="rect">
            <a:avLst/>
          </a:prstGeom>
        </p:spPr>
      </p:pic>
      <p:pic>
        <p:nvPicPr>
          <p:cNvPr id="37" name="Picture 3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9812"/>
          <a:stretch>
            <a:fillRect/>
          </a:stretch>
        </p:blipFill>
        <p:spPr>
          <a:xfrm>
            <a:off x="17428539" y="9258142"/>
            <a:ext cx="580533" cy="858871"/>
          </a:xfrm>
          <a:prstGeom prst="rect">
            <a:avLst/>
          </a:prstGeom>
        </p:spPr>
      </p:pic>
      <p:grpSp>
        <p:nvGrpSpPr>
          <p:cNvPr id="38" name="Group 38"/>
          <p:cNvGrpSpPr/>
          <p:nvPr/>
        </p:nvGrpSpPr>
        <p:grpSpPr>
          <a:xfrm>
            <a:off x="0" y="651532"/>
            <a:ext cx="4122204" cy="1056280"/>
            <a:chOff x="0" y="0"/>
            <a:chExt cx="2294798" cy="588023"/>
          </a:xfrm>
        </p:grpSpPr>
        <p:sp>
          <p:nvSpPr>
            <p:cNvPr id="39" name="Freeform 39"/>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40" name="TextBox 40"/>
          <p:cNvSpPr txBox="1"/>
          <p:nvPr/>
        </p:nvSpPr>
        <p:spPr>
          <a:xfrm>
            <a:off x="109687" y="708682"/>
            <a:ext cx="3902830"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Accessible </a:t>
            </a:r>
            <a:r>
              <a:rPr lang="en-US" sz="3599" u="none">
                <a:solidFill>
                  <a:srgbClr val="FFFFFF"/>
                </a:solidFill>
                <a:latin typeface="Trebuchet MS 2 Bold"/>
              </a:rPr>
              <a:t>information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70709" y="413024"/>
            <a:ext cx="13517291" cy="2178486"/>
            <a:chOff x="0" y="0"/>
            <a:chExt cx="7612421" cy="1089156"/>
          </a:xfrm>
        </p:grpSpPr>
        <p:sp>
          <p:nvSpPr>
            <p:cNvPr id="3" name="Freeform 3"/>
            <p:cNvSpPr/>
            <p:nvPr/>
          </p:nvSpPr>
          <p:spPr>
            <a:xfrm>
              <a:off x="0" y="0"/>
              <a:ext cx="7612421" cy="1089156"/>
            </a:xfrm>
            <a:custGeom>
              <a:avLst/>
              <a:gdLst/>
              <a:ahLst/>
              <a:cxnLst/>
              <a:rect l="l" t="t" r="r" b="b"/>
              <a:pathLst>
                <a:path w="7612421" h="1089156">
                  <a:moveTo>
                    <a:pt x="0" y="0"/>
                  </a:moveTo>
                  <a:lnTo>
                    <a:pt x="7612421" y="0"/>
                  </a:lnTo>
                  <a:lnTo>
                    <a:pt x="7612421" y="1089156"/>
                  </a:lnTo>
                  <a:lnTo>
                    <a:pt x="0" y="1089156"/>
                  </a:lnTo>
                  <a:close/>
                </a:path>
              </a:pathLst>
            </a:custGeom>
            <a:solidFill>
              <a:srgbClr val="004F6B"/>
            </a:solidFill>
          </p:spPr>
        </p:sp>
      </p:grpSp>
      <p:grpSp>
        <p:nvGrpSpPr>
          <p:cNvPr id="4" name="Group 4"/>
          <p:cNvGrpSpPr/>
          <p:nvPr/>
        </p:nvGrpSpPr>
        <p:grpSpPr>
          <a:xfrm>
            <a:off x="691723" y="6520674"/>
            <a:ext cx="4945041" cy="1409614"/>
            <a:chOff x="0" y="0"/>
            <a:chExt cx="2316737" cy="660400"/>
          </a:xfrm>
        </p:grpSpPr>
        <p:sp>
          <p:nvSpPr>
            <p:cNvPr id="5" name="Freeform 5"/>
            <p:cNvSpPr/>
            <p:nvPr/>
          </p:nvSpPr>
          <p:spPr>
            <a:xfrm>
              <a:off x="0" y="0"/>
              <a:ext cx="2316737" cy="660400"/>
            </a:xfrm>
            <a:custGeom>
              <a:avLst/>
              <a:gdLst/>
              <a:ahLst/>
              <a:cxnLst/>
              <a:rect l="l" t="t" r="r" b="b"/>
              <a:pathLst>
                <a:path w="2316737" h="660400">
                  <a:moveTo>
                    <a:pt x="2192277" y="660400"/>
                  </a:moveTo>
                  <a:lnTo>
                    <a:pt x="124460" y="660400"/>
                  </a:lnTo>
                  <a:cubicBezTo>
                    <a:pt x="55880" y="660400"/>
                    <a:pt x="0" y="604520"/>
                    <a:pt x="0" y="535940"/>
                  </a:cubicBezTo>
                  <a:lnTo>
                    <a:pt x="0" y="124460"/>
                  </a:lnTo>
                  <a:cubicBezTo>
                    <a:pt x="0" y="55880"/>
                    <a:pt x="55880" y="0"/>
                    <a:pt x="124460" y="0"/>
                  </a:cubicBezTo>
                  <a:lnTo>
                    <a:pt x="2192277" y="0"/>
                  </a:lnTo>
                  <a:cubicBezTo>
                    <a:pt x="2260857" y="0"/>
                    <a:pt x="2316737" y="55880"/>
                    <a:pt x="2316737" y="124460"/>
                  </a:cubicBezTo>
                  <a:lnTo>
                    <a:pt x="2316737" y="535940"/>
                  </a:lnTo>
                  <a:cubicBezTo>
                    <a:pt x="2316737" y="604520"/>
                    <a:pt x="2260857" y="660400"/>
                    <a:pt x="2192277" y="660400"/>
                  </a:cubicBezTo>
                  <a:close/>
                </a:path>
              </a:pathLst>
            </a:custGeom>
            <a:solidFill>
              <a:srgbClr val="004F6B"/>
            </a:solidFill>
          </p:spPr>
        </p:sp>
      </p:grpSp>
      <p:grpSp>
        <p:nvGrpSpPr>
          <p:cNvPr id="6" name="Group 6"/>
          <p:cNvGrpSpPr/>
          <p:nvPr/>
        </p:nvGrpSpPr>
        <p:grpSpPr>
          <a:xfrm>
            <a:off x="691723" y="8104296"/>
            <a:ext cx="4945041" cy="1409614"/>
            <a:chOff x="0" y="0"/>
            <a:chExt cx="2316737" cy="660400"/>
          </a:xfrm>
        </p:grpSpPr>
        <p:sp>
          <p:nvSpPr>
            <p:cNvPr id="7" name="Freeform 7"/>
            <p:cNvSpPr/>
            <p:nvPr/>
          </p:nvSpPr>
          <p:spPr>
            <a:xfrm>
              <a:off x="0" y="0"/>
              <a:ext cx="2316737" cy="660400"/>
            </a:xfrm>
            <a:custGeom>
              <a:avLst/>
              <a:gdLst/>
              <a:ahLst/>
              <a:cxnLst/>
              <a:rect l="l" t="t" r="r" b="b"/>
              <a:pathLst>
                <a:path w="2316737" h="660400">
                  <a:moveTo>
                    <a:pt x="2192277" y="660400"/>
                  </a:moveTo>
                  <a:lnTo>
                    <a:pt x="124460" y="660400"/>
                  </a:lnTo>
                  <a:cubicBezTo>
                    <a:pt x="55880" y="660400"/>
                    <a:pt x="0" y="604520"/>
                    <a:pt x="0" y="535940"/>
                  </a:cubicBezTo>
                  <a:lnTo>
                    <a:pt x="0" y="124460"/>
                  </a:lnTo>
                  <a:cubicBezTo>
                    <a:pt x="0" y="55880"/>
                    <a:pt x="55880" y="0"/>
                    <a:pt x="124460" y="0"/>
                  </a:cubicBezTo>
                  <a:lnTo>
                    <a:pt x="2192277" y="0"/>
                  </a:lnTo>
                  <a:cubicBezTo>
                    <a:pt x="2260857" y="0"/>
                    <a:pt x="2316737" y="55880"/>
                    <a:pt x="2316737" y="124460"/>
                  </a:cubicBezTo>
                  <a:lnTo>
                    <a:pt x="2316737" y="535940"/>
                  </a:lnTo>
                  <a:cubicBezTo>
                    <a:pt x="2316737" y="604520"/>
                    <a:pt x="2260857" y="660400"/>
                    <a:pt x="2192277" y="660400"/>
                  </a:cubicBezTo>
                  <a:close/>
                </a:path>
              </a:pathLst>
            </a:custGeom>
            <a:solidFill>
              <a:srgbClr val="E73E97"/>
            </a:solidFill>
          </p:spPr>
        </p:sp>
      </p:grpSp>
      <p:grpSp>
        <p:nvGrpSpPr>
          <p:cNvPr id="8" name="Group 8"/>
          <p:cNvGrpSpPr/>
          <p:nvPr/>
        </p:nvGrpSpPr>
        <p:grpSpPr>
          <a:xfrm>
            <a:off x="1413375" y="2710580"/>
            <a:ext cx="3501736" cy="3501736"/>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BD00"/>
            </a:solidFill>
          </p:spPr>
        </p:sp>
      </p:grpSp>
      <p:pic>
        <p:nvPicPr>
          <p:cNvPr id="10" name="Picture 10"/>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0338" t="-2540" r="30338" b="2540"/>
          <a:stretch/>
        </p:blipFill>
        <p:spPr>
          <a:xfrm>
            <a:off x="16848000" y="6552000"/>
            <a:ext cx="1446312" cy="3732417"/>
          </a:xfrm>
          <a:prstGeom prst="rect">
            <a:avLst/>
          </a:prstGeom>
        </p:spPr>
      </p:pic>
      <p:pic>
        <p:nvPicPr>
          <p:cNvPr id="11" name="Picture 11"/>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964" b="1964"/>
          <a:stretch/>
        </p:blipFill>
        <p:spPr>
          <a:xfrm>
            <a:off x="16232840" y="6588000"/>
            <a:ext cx="1248663" cy="3732417"/>
          </a:xfrm>
          <a:prstGeom prst="rect">
            <a:avLst/>
          </a:prstGeom>
        </p:spPr>
      </p:pic>
      <p:pic>
        <p:nvPicPr>
          <p:cNvPr id="12" name="Picture 12"/>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8099" b="8099"/>
          <a:stretch/>
        </p:blipFill>
        <p:spPr>
          <a:xfrm>
            <a:off x="15274958" y="6588000"/>
            <a:ext cx="1560926" cy="3732417"/>
          </a:xfrm>
          <a:prstGeom prst="rect">
            <a:avLst/>
          </a:prstGeom>
        </p:spPr>
      </p:pic>
      <p:sp>
        <p:nvSpPr>
          <p:cNvPr id="13" name="TextBox 13"/>
          <p:cNvSpPr txBox="1"/>
          <p:nvPr/>
        </p:nvSpPr>
        <p:spPr>
          <a:xfrm>
            <a:off x="4946298" y="545554"/>
            <a:ext cx="9915457" cy="483146"/>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Black, Asian and Minoirty Ethnic </a:t>
            </a:r>
            <a:r>
              <a:rPr lang="en-US" sz="3599" u="none">
                <a:solidFill>
                  <a:srgbClr val="FFFFFF"/>
                </a:solidFill>
                <a:latin typeface="Trebuchet MS 2 Bold"/>
              </a:rPr>
              <a:t>communities</a:t>
            </a:r>
          </a:p>
        </p:txBody>
      </p:sp>
      <p:sp>
        <p:nvSpPr>
          <p:cNvPr id="14" name="TextBox 14"/>
          <p:cNvSpPr txBox="1"/>
          <p:nvPr/>
        </p:nvSpPr>
        <p:spPr>
          <a:xfrm>
            <a:off x="4946298" y="1064239"/>
            <a:ext cx="13167758" cy="1306195"/>
          </a:xfrm>
          <a:prstGeom prst="rect">
            <a:avLst/>
          </a:prstGeom>
        </p:spPr>
        <p:txBody>
          <a:bodyPr lIns="0" tIns="0" rIns="0" bIns="0" rtlCol="0" anchor="t">
            <a:spAutoFit/>
          </a:bodyPr>
          <a:lstStyle/>
          <a:p>
            <a:pPr algn="l">
              <a:lnSpc>
                <a:spcPts val="2585"/>
              </a:lnSpc>
              <a:spcBef>
                <a:spcPct val="0"/>
              </a:spcBef>
            </a:pPr>
            <a:r>
              <a:rPr lang="en-US" sz="2350" u="none">
                <a:solidFill>
                  <a:srgbClr val="FFFFFF"/>
                </a:solidFill>
                <a:latin typeface="Trebuchet MS 2 Bold"/>
              </a:rPr>
              <a:t>Written materials in a variety of languages may be helpful to some BAME respondents, but wider cultural considerents may need to be taken into account; such as the fact that people with more oral cultures may be more responsive to direct outreach and multimedia materials than to written information.</a:t>
            </a:r>
          </a:p>
        </p:txBody>
      </p:sp>
      <p:sp>
        <p:nvSpPr>
          <p:cNvPr id="15" name="TextBox 15"/>
          <p:cNvSpPr txBox="1"/>
          <p:nvPr/>
        </p:nvSpPr>
        <p:spPr>
          <a:xfrm>
            <a:off x="888287" y="6899726"/>
            <a:ext cx="2047371" cy="737235"/>
          </a:xfrm>
          <a:prstGeom prst="rect">
            <a:avLst/>
          </a:prstGeom>
        </p:spPr>
        <p:txBody>
          <a:bodyPr lIns="0" tIns="0" rIns="0" bIns="0" rtlCol="0" anchor="t">
            <a:spAutoFit/>
          </a:bodyPr>
          <a:lstStyle/>
          <a:p>
            <a:pPr marL="0" lvl="0" indent="0" algn="just">
              <a:lnSpc>
                <a:spcPts val="5400"/>
              </a:lnSpc>
              <a:spcBef>
                <a:spcPct val="0"/>
              </a:spcBef>
            </a:pPr>
            <a:r>
              <a:rPr lang="en-US" sz="5400">
                <a:solidFill>
                  <a:srgbClr val="FFFFFF"/>
                </a:solidFill>
                <a:latin typeface="Trebuchet MS 1 Bold"/>
              </a:rPr>
              <a:t>7%</a:t>
            </a:r>
          </a:p>
        </p:txBody>
      </p:sp>
      <p:sp>
        <p:nvSpPr>
          <p:cNvPr id="16" name="TextBox 16"/>
          <p:cNvSpPr txBox="1"/>
          <p:nvPr/>
        </p:nvSpPr>
        <p:spPr>
          <a:xfrm>
            <a:off x="1911973" y="6539724"/>
            <a:ext cx="3581493" cy="1368030"/>
          </a:xfrm>
          <a:prstGeom prst="rect">
            <a:avLst/>
          </a:prstGeom>
        </p:spPr>
        <p:txBody>
          <a:bodyPr lIns="0" tIns="0" rIns="0" bIns="0" rtlCol="0" anchor="t">
            <a:spAutoFit/>
          </a:bodyPr>
          <a:lstStyle/>
          <a:p>
            <a:pPr marL="0" lvl="0" indent="0">
              <a:lnSpc>
                <a:spcPts val="2109"/>
              </a:lnSpc>
              <a:spcBef>
                <a:spcPct val="0"/>
              </a:spcBef>
            </a:pPr>
            <a:r>
              <a:rPr lang="en-US" sz="2109">
                <a:solidFill>
                  <a:srgbClr val="FFFFFF"/>
                </a:solidFill>
                <a:latin typeface="Trebuchet MS 2 Bold"/>
              </a:rPr>
              <a:t>of respondents of non-White  ethnicities said they would need ro receive information in languages other than English.</a:t>
            </a:r>
          </a:p>
        </p:txBody>
      </p:sp>
      <p:sp>
        <p:nvSpPr>
          <p:cNvPr id="17" name="TextBox 17"/>
          <p:cNvSpPr txBox="1"/>
          <p:nvPr/>
        </p:nvSpPr>
        <p:spPr>
          <a:xfrm>
            <a:off x="888287" y="8483349"/>
            <a:ext cx="2047371" cy="737235"/>
          </a:xfrm>
          <a:prstGeom prst="rect">
            <a:avLst/>
          </a:prstGeom>
        </p:spPr>
        <p:txBody>
          <a:bodyPr lIns="0" tIns="0" rIns="0" bIns="0" rtlCol="0" anchor="t">
            <a:spAutoFit/>
          </a:bodyPr>
          <a:lstStyle/>
          <a:p>
            <a:pPr marL="0" lvl="0" indent="0" algn="just">
              <a:lnSpc>
                <a:spcPts val="5400"/>
              </a:lnSpc>
              <a:spcBef>
                <a:spcPct val="0"/>
              </a:spcBef>
            </a:pPr>
            <a:r>
              <a:rPr lang="en-US" sz="5400">
                <a:solidFill>
                  <a:srgbClr val="FFFFFF"/>
                </a:solidFill>
                <a:latin typeface="Trebuchet MS 1 Bold"/>
              </a:rPr>
              <a:t>3%</a:t>
            </a:r>
          </a:p>
        </p:txBody>
      </p:sp>
      <p:sp>
        <p:nvSpPr>
          <p:cNvPr id="18" name="TextBox 18"/>
          <p:cNvSpPr txBox="1"/>
          <p:nvPr/>
        </p:nvSpPr>
        <p:spPr>
          <a:xfrm>
            <a:off x="1911973" y="8123346"/>
            <a:ext cx="3581493" cy="1368030"/>
          </a:xfrm>
          <a:prstGeom prst="rect">
            <a:avLst/>
          </a:prstGeom>
        </p:spPr>
        <p:txBody>
          <a:bodyPr lIns="0" tIns="0" rIns="0" bIns="0" rtlCol="0" anchor="t">
            <a:spAutoFit/>
          </a:bodyPr>
          <a:lstStyle/>
          <a:p>
            <a:pPr marL="0" lvl="0" indent="0" algn="l">
              <a:lnSpc>
                <a:spcPts val="2109"/>
              </a:lnSpc>
              <a:spcBef>
                <a:spcPct val="0"/>
              </a:spcBef>
            </a:pPr>
            <a:r>
              <a:rPr lang="en-US" sz="2109" u="none">
                <a:solidFill>
                  <a:srgbClr val="FFFFFF"/>
                </a:solidFill>
                <a:latin typeface="Trebuchet MS 2 Bold"/>
              </a:rPr>
              <a:t>of respondents of White non-British ethnicities said they would need ro receive information in languages other than English.</a:t>
            </a:r>
          </a:p>
        </p:txBody>
      </p:sp>
      <p:sp>
        <p:nvSpPr>
          <p:cNvPr id="19" name="TextBox 19"/>
          <p:cNvSpPr txBox="1"/>
          <p:nvPr/>
        </p:nvSpPr>
        <p:spPr>
          <a:xfrm>
            <a:off x="1636919" y="2981889"/>
            <a:ext cx="3054648" cy="1632585"/>
          </a:xfrm>
          <a:prstGeom prst="rect">
            <a:avLst/>
          </a:prstGeom>
        </p:spPr>
        <p:txBody>
          <a:bodyPr lIns="0" tIns="0" rIns="0" bIns="0" rtlCol="0" anchor="t">
            <a:spAutoFit/>
          </a:bodyPr>
          <a:lstStyle/>
          <a:p>
            <a:pPr algn="ctr">
              <a:lnSpc>
                <a:spcPts val="3150"/>
              </a:lnSpc>
            </a:pPr>
            <a:r>
              <a:rPr lang="en-US" sz="3150">
                <a:solidFill>
                  <a:srgbClr val="004F6B"/>
                </a:solidFill>
                <a:latin typeface="Trebuchet MS 1 Bold"/>
              </a:rPr>
              <a:t>BAME respondents were more likely to prefer </a:t>
            </a:r>
          </a:p>
        </p:txBody>
      </p:sp>
      <p:sp>
        <p:nvSpPr>
          <p:cNvPr id="20" name="TextBox 20"/>
          <p:cNvSpPr txBox="1"/>
          <p:nvPr/>
        </p:nvSpPr>
        <p:spPr>
          <a:xfrm>
            <a:off x="1636919" y="4628906"/>
            <a:ext cx="3054648" cy="1232535"/>
          </a:xfrm>
          <a:prstGeom prst="rect">
            <a:avLst/>
          </a:prstGeom>
        </p:spPr>
        <p:txBody>
          <a:bodyPr lIns="0" tIns="0" rIns="0" bIns="0" rtlCol="0" anchor="t">
            <a:spAutoFit/>
          </a:bodyPr>
          <a:lstStyle/>
          <a:p>
            <a:pPr algn="ctr">
              <a:lnSpc>
                <a:spcPts val="3150"/>
              </a:lnSpc>
            </a:pPr>
            <a:r>
              <a:rPr lang="en-US" sz="3150">
                <a:solidFill>
                  <a:srgbClr val="000000"/>
                </a:solidFill>
                <a:latin typeface="Trebuchet MS 1 Bold"/>
              </a:rPr>
              <a:t> </a:t>
            </a:r>
            <a:r>
              <a:rPr lang="en-US" sz="3150">
                <a:solidFill>
                  <a:srgbClr val="FFFFFF"/>
                </a:solidFill>
                <a:latin typeface="Trebuchet MS 1 Bold"/>
              </a:rPr>
              <a:t>information that is not in writing.</a:t>
            </a:r>
          </a:p>
        </p:txBody>
      </p:sp>
      <p:sp>
        <p:nvSpPr>
          <p:cNvPr id="21" name="TextBox 21"/>
          <p:cNvSpPr txBox="1"/>
          <p:nvPr/>
        </p:nvSpPr>
        <p:spPr>
          <a:xfrm>
            <a:off x="8919909" y="8457915"/>
            <a:ext cx="4743294" cy="746245"/>
          </a:xfrm>
          <a:prstGeom prst="rect">
            <a:avLst/>
          </a:prstGeom>
        </p:spPr>
        <p:txBody>
          <a:bodyPr lIns="0" tIns="0" rIns="0" bIns="0" rtlCol="0" anchor="t">
            <a:spAutoFit/>
          </a:bodyPr>
          <a:lstStyle/>
          <a:p>
            <a:pPr algn="just">
              <a:lnSpc>
                <a:spcPts val="2968"/>
              </a:lnSpc>
            </a:pPr>
            <a:r>
              <a:rPr lang="en-US" sz="2120">
                <a:solidFill>
                  <a:srgbClr val="000000"/>
                </a:solidFill>
                <a:latin typeface="Trebuchet MS 3"/>
              </a:rPr>
              <a:t>Doctors should explain things clearly, step by step. </a:t>
            </a:r>
          </a:p>
        </p:txBody>
      </p:sp>
      <p:sp>
        <p:nvSpPr>
          <p:cNvPr id="22" name="TextBox 22"/>
          <p:cNvSpPr txBox="1"/>
          <p:nvPr/>
        </p:nvSpPr>
        <p:spPr>
          <a:xfrm>
            <a:off x="8774625" y="9156535"/>
            <a:ext cx="5511105" cy="357376"/>
          </a:xfrm>
          <a:prstGeom prst="rect">
            <a:avLst/>
          </a:prstGeom>
        </p:spPr>
        <p:txBody>
          <a:bodyPr lIns="0" tIns="0" rIns="0" bIns="0" rtlCol="0" anchor="t">
            <a:spAutoFit/>
          </a:bodyPr>
          <a:lstStyle/>
          <a:p>
            <a:pPr algn="r">
              <a:lnSpc>
                <a:spcPts val="2877"/>
              </a:lnSpc>
            </a:pPr>
            <a:r>
              <a:rPr lang="en-US" sz="2055">
                <a:solidFill>
                  <a:srgbClr val="000000"/>
                </a:solidFill>
                <a:latin typeface="Trebuchet MS 1 Bold"/>
              </a:rPr>
              <a:t>(Tower Hamlets resident, Black African)</a:t>
            </a:r>
          </a:p>
        </p:txBody>
      </p:sp>
      <p:sp>
        <p:nvSpPr>
          <p:cNvPr id="23" name="TextBox 23"/>
          <p:cNvSpPr txBox="1"/>
          <p:nvPr/>
        </p:nvSpPr>
        <p:spPr>
          <a:xfrm>
            <a:off x="5972695" y="3096359"/>
            <a:ext cx="4453516" cy="2232145"/>
          </a:xfrm>
          <a:prstGeom prst="rect">
            <a:avLst/>
          </a:prstGeom>
        </p:spPr>
        <p:txBody>
          <a:bodyPr lIns="0" tIns="0" rIns="0" bIns="0" rtlCol="0" anchor="t">
            <a:spAutoFit/>
          </a:bodyPr>
          <a:lstStyle/>
          <a:p>
            <a:pPr algn="just">
              <a:lnSpc>
                <a:spcPts val="2968"/>
              </a:lnSpc>
            </a:pPr>
            <a:r>
              <a:rPr lang="en-US" sz="2120">
                <a:solidFill>
                  <a:srgbClr val="000000"/>
                </a:solidFill>
                <a:latin typeface="Trebuchet MS 3"/>
              </a:rPr>
              <a:t>Voice recording or perhaps some form of taping of news from like BBC Somalia or something similar. When we were back home we did shared information over the radio so maybe something similar to that.</a:t>
            </a:r>
          </a:p>
        </p:txBody>
      </p:sp>
      <p:sp>
        <p:nvSpPr>
          <p:cNvPr id="24" name="TextBox 24"/>
          <p:cNvSpPr txBox="1"/>
          <p:nvPr/>
        </p:nvSpPr>
        <p:spPr>
          <a:xfrm>
            <a:off x="4770709" y="5425843"/>
            <a:ext cx="5655502" cy="357177"/>
          </a:xfrm>
          <a:prstGeom prst="rect">
            <a:avLst/>
          </a:prstGeom>
        </p:spPr>
        <p:txBody>
          <a:bodyPr lIns="0" tIns="0" rIns="0" bIns="0" rtlCol="0" anchor="t">
            <a:spAutoFit/>
          </a:bodyPr>
          <a:lstStyle/>
          <a:p>
            <a:pPr algn="r">
              <a:lnSpc>
                <a:spcPts val="2888"/>
              </a:lnSpc>
            </a:pPr>
            <a:r>
              <a:rPr lang="en-US" sz="2062">
                <a:solidFill>
                  <a:srgbClr val="000000"/>
                </a:solidFill>
                <a:latin typeface="Trebuchet MS 1 Bold"/>
              </a:rPr>
              <a:t>(Tower Hamlets resident, Somali)</a:t>
            </a:r>
          </a:p>
        </p:txBody>
      </p:sp>
      <p:sp>
        <p:nvSpPr>
          <p:cNvPr id="25" name="TextBox 25"/>
          <p:cNvSpPr txBox="1"/>
          <p:nvPr/>
        </p:nvSpPr>
        <p:spPr>
          <a:xfrm>
            <a:off x="10907650" y="3092086"/>
            <a:ext cx="6420179" cy="1489195"/>
          </a:xfrm>
          <a:prstGeom prst="rect">
            <a:avLst/>
          </a:prstGeom>
        </p:spPr>
        <p:txBody>
          <a:bodyPr lIns="0" tIns="0" rIns="0" bIns="0" rtlCol="0" anchor="t">
            <a:spAutoFit/>
          </a:bodyPr>
          <a:lstStyle/>
          <a:p>
            <a:pPr algn="just">
              <a:lnSpc>
                <a:spcPts val="2968"/>
              </a:lnSpc>
            </a:pPr>
            <a:r>
              <a:rPr lang="en-US" sz="2120">
                <a:solidFill>
                  <a:srgbClr val="000000"/>
                </a:solidFill>
                <a:latin typeface="Trebuchet MS 3"/>
              </a:rPr>
              <a:t>It's easier for me when it's a diagram rather than words or even when someone is talking at me, I miss stuff or my mind wanders. If they had a visual version it would have been easier</a:t>
            </a:r>
          </a:p>
        </p:txBody>
      </p:sp>
      <p:sp>
        <p:nvSpPr>
          <p:cNvPr id="26" name="TextBox 26"/>
          <p:cNvSpPr txBox="1"/>
          <p:nvPr/>
        </p:nvSpPr>
        <p:spPr>
          <a:xfrm>
            <a:off x="11672327" y="4566849"/>
            <a:ext cx="5655502" cy="357177"/>
          </a:xfrm>
          <a:prstGeom prst="rect">
            <a:avLst/>
          </a:prstGeom>
        </p:spPr>
        <p:txBody>
          <a:bodyPr lIns="0" tIns="0" rIns="0" bIns="0" rtlCol="0" anchor="t">
            <a:spAutoFit/>
          </a:bodyPr>
          <a:lstStyle/>
          <a:p>
            <a:pPr algn="r">
              <a:lnSpc>
                <a:spcPts val="2888"/>
              </a:lnSpc>
            </a:pPr>
            <a:r>
              <a:rPr lang="en-US" sz="2062">
                <a:solidFill>
                  <a:srgbClr val="000000"/>
                </a:solidFill>
                <a:latin typeface="Trebuchet MS 1 Bold"/>
              </a:rPr>
              <a:t>(Tower Hamlets resident, Bangladeshi)</a:t>
            </a:r>
          </a:p>
        </p:txBody>
      </p:sp>
      <p:sp>
        <p:nvSpPr>
          <p:cNvPr id="27" name="TextBox 27"/>
          <p:cNvSpPr txBox="1"/>
          <p:nvPr/>
        </p:nvSpPr>
        <p:spPr>
          <a:xfrm>
            <a:off x="10943486" y="5502205"/>
            <a:ext cx="4012157" cy="2232145"/>
          </a:xfrm>
          <a:prstGeom prst="rect">
            <a:avLst/>
          </a:prstGeom>
        </p:spPr>
        <p:txBody>
          <a:bodyPr lIns="0" tIns="0" rIns="0" bIns="0" rtlCol="0" anchor="t">
            <a:spAutoFit/>
          </a:bodyPr>
          <a:lstStyle/>
          <a:p>
            <a:pPr algn="just">
              <a:lnSpc>
                <a:spcPts val="2968"/>
              </a:lnSpc>
            </a:pPr>
            <a:r>
              <a:rPr lang="en-US" sz="2120">
                <a:solidFill>
                  <a:srgbClr val="000000"/>
                </a:solidFill>
                <a:latin typeface="Trebuchet MS 3"/>
              </a:rPr>
              <a:t>Make informative materials much shorter and simpler. with colourful pictures, sketches, cartoons and regular cheerful prompts, videos and voice messages. </a:t>
            </a:r>
          </a:p>
        </p:txBody>
      </p:sp>
      <p:sp>
        <p:nvSpPr>
          <p:cNvPr id="28" name="TextBox 28"/>
          <p:cNvSpPr txBox="1"/>
          <p:nvPr/>
        </p:nvSpPr>
        <p:spPr>
          <a:xfrm>
            <a:off x="9300141" y="7711471"/>
            <a:ext cx="5655502" cy="357177"/>
          </a:xfrm>
          <a:prstGeom prst="rect">
            <a:avLst/>
          </a:prstGeom>
        </p:spPr>
        <p:txBody>
          <a:bodyPr lIns="0" tIns="0" rIns="0" bIns="0" rtlCol="0" anchor="t">
            <a:spAutoFit/>
          </a:bodyPr>
          <a:lstStyle/>
          <a:p>
            <a:pPr algn="r">
              <a:lnSpc>
                <a:spcPts val="2888"/>
              </a:lnSpc>
            </a:pPr>
            <a:r>
              <a:rPr lang="en-US" sz="2062">
                <a:solidFill>
                  <a:srgbClr val="000000"/>
                </a:solidFill>
                <a:latin typeface="Trebuchet MS 1 Bold"/>
              </a:rPr>
              <a:t>(Newham resident, Malay)</a:t>
            </a:r>
          </a:p>
        </p:txBody>
      </p:sp>
      <p:sp>
        <p:nvSpPr>
          <p:cNvPr id="29" name="TextBox 29"/>
          <p:cNvSpPr txBox="1"/>
          <p:nvPr/>
        </p:nvSpPr>
        <p:spPr>
          <a:xfrm>
            <a:off x="6226715" y="6361455"/>
            <a:ext cx="4199496" cy="1117720"/>
          </a:xfrm>
          <a:prstGeom prst="rect">
            <a:avLst/>
          </a:prstGeom>
        </p:spPr>
        <p:txBody>
          <a:bodyPr lIns="0" tIns="0" rIns="0" bIns="0" rtlCol="0" anchor="t">
            <a:spAutoFit/>
          </a:bodyPr>
          <a:lstStyle/>
          <a:p>
            <a:pPr>
              <a:lnSpc>
                <a:spcPts val="2968"/>
              </a:lnSpc>
            </a:pPr>
            <a:r>
              <a:rPr lang="en-US" sz="2120">
                <a:solidFill>
                  <a:srgbClr val="000000"/>
                </a:solidFill>
                <a:latin typeface="Trebuchet MS 3"/>
              </a:rPr>
              <a:t>I prefer telephonic communication in my native language so I can understand.</a:t>
            </a:r>
          </a:p>
        </p:txBody>
      </p:sp>
      <p:sp>
        <p:nvSpPr>
          <p:cNvPr id="30" name="TextBox 30"/>
          <p:cNvSpPr txBox="1"/>
          <p:nvPr/>
        </p:nvSpPr>
        <p:spPr>
          <a:xfrm>
            <a:off x="6226715" y="7482464"/>
            <a:ext cx="4152278" cy="719127"/>
          </a:xfrm>
          <a:prstGeom prst="rect">
            <a:avLst/>
          </a:prstGeom>
        </p:spPr>
        <p:txBody>
          <a:bodyPr lIns="0" tIns="0" rIns="0" bIns="0" rtlCol="0" anchor="t">
            <a:spAutoFit/>
          </a:bodyPr>
          <a:lstStyle/>
          <a:p>
            <a:pPr>
              <a:lnSpc>
                <a:spcPts val="2888"/>
              </a:lnSpc>
            </a:pPr>
            <a:r>
              <a:rPr lang="en-US" sz="2062">
                <a:solidFill>
                  <a:srgbClr val="000000"/>
                </a:solidFill>
                <a:latin typeface="Trebuchet MS 1 Bold"/>
              </a:rPr>
              <a:t>(Tower Hamlets resident, Bangladeshi)</a:t>
            </a:r>
          </a:p>
        </p:txBody>
      </p:sp>
      <p:pic>
        <p:nvPicPr>
          <p:cNvPr id="31" name="Picture 3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9812"/>
          <a:stretch>
            <a:fillRect/>
          </a:stretch>
        </p:blipFill>
        <p:spPr>
          <a:xfrm rot="-10800000">
            <a:off x="5196364" y="3153509"/>
            <a:ext cx="568953" cy="841739"/>
          </a:xfrm>
          <a:prstGeom prst="rect">
            <a:avLst/>
          </a:prstGeom>
        </p:spPr>
      </p:pic>
      <p:pic>
        <p:nvPicPr>
          <p:cNvPr id="32" name="Picture 3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49812"/>
          <a:stretch>
            <a:fillRect/>
          </a:stretch>
        </p:blipFill>
        <p:spPr>
          <a:xfrm>
            <a:off x="14406543" y="8586351"/>
            <a:ext cx="580533" cy="858871"/>
          </a:xfrm>
          <a:prstGeom prst="rect">
            <a:avLst/>
          </a:prstGeom>
        </p:spPr>
      </p:pic>
      <p:grpSp>
        <p:nvGrpSpPr>
          <p:cNvPr id="33" name="Group 33"/>
          <p:cNvGrpSpPr/>
          <p:nvPr/>
        </p:nvGrpSpPr>
        <p:grpSpPr>
          <a:xfrm>
            <a:off x="0" y="595235"/>
            <a:ext cx="4122204" cy="1056280"/>
            <a:chOff x="0" y="0"/>
            <a:chExt cx="2294798" cy="588023"/>
          </a:xfrm>
        </p:grpSpPr>
        <p:sp>
          <p:nvSpPr>
            <p:cNvPr id="34" name="Freeform 34"/>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35" name="TextBox 35"/>
          <p:cNvSpPr txBox="1"/>
          <p:nvPr/>
        </p:nvSpPr>
        <p:spPr>
          <a:xfrm>
            <a:off x="109687" y="652385"/>
            <a:ext cx="3902830"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Accessible </a:t>
            </a:r>
            <a:r>
              <a:rPr lang="en-US" sz="3599" u="none">
                <a:solidFill>
                  <a:srgbClr val="FFFFFF"/>
                </a:solidFill>
                <a:latin typeface="Trebuchet MS 2 Bold"/>
              </a:rPr>
              <a:t>information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32270" y="227908"/>
            <a:ext cx="13655730" cy="2251041"/>
            <a:chOff x="0" y="0"/>
            <a:chExt cx="7612421" cy="1227735"/>
          </a:xfrm>
        </p:grpSpPr>
        <p:sp>
          <p:nvSpPr>
            <p:cNvPr id="3" name="Freeform 3"/>
            <p:cNvSpPr/>
            <p:nvPr/>
          </p:nvSpPr>
          <p:spPr>
            <a:xfrm>
              <a:off x="0" y="0"/>
              <a:ext cx="7612421" cy="1227735"/>
            </a:xfrm>
            <a:custGeom>
              <a:avLst/>
              <a:gdLst/>
              <a:ahLst/>
              <a:cxnLst/>
              <a:rect l="l" t="t" r="r" b="b"/>
              <a:pathLst>
                <a:path w="7612421" h="1227735">
                  <a:moveTo>
                    <a:pt x="0" y="0"/>
                  </a:moveTo>
                  <a:lnTo>
                    <a:pt x="7612421" y="0"/>
                  </a:lnTo>
                  <a:lnTo>
                    <a:pt x="7612421" y="1227735"/>
                  </a:lnTo>
                  <a:lnTo>
                    <a:pt x="0" y="1227735"/>
                  </a:lnTo>
                  <a:close/>
                </a:path>
              </a:pathLst>
            </a:custGeom>
            <a:solidFill>
              <a:srgbClr val="004F6B"/>
            </a:solidFill>
          </p:spPr>
        </p:sp>
      </p:grpSp>
      <p:grpSp>
        <p:nvGrpSpPr>
          <p:cNvPr id="4" name="Group 4"/>
          <p:cNvGrpSpPr/>
          <p:nvPr/>
        </p:nvGrpSpPr>
        <p:grpSpPr>
          <a:xfrm>
            <a:off x="475483" y="2478948"/>
            <a:ext cx="2559057" cy="255905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BD00"/>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21452" y="2473376"/>
            <a:ext cx="2436398" cy="2564630"/>
          </a:xfrm>
          <a:prstGeom prst="rect">
            <a:avLst/>
          </a:prstGeom>
        </p:spPr>
      </p:pic>
      <p:grpSp>
        <p:nvGrpSpPr>
          <p:cNvPr id="7" name="Group 7"/>
          <p:cNvGrpSpPr/>
          <p:nvPr/>
        </p:nvGrpSpPr>
        <p:grpSpPr>
          <a:xfrm>
            <a:off x="5784074" y="2741099"/>
            <a:ext cx="12503926" cy="4061439"/>
            <a:chOff x="0" y="0"/>
            <a:chExt cx="4437751" cy="1373869"/>
          </a:xfrm>
        </p:grpSpPr>
        <p:sp>
          <p:nvSpPr>
            <p:cNvPr id="8" name="Freeform 8"/>
            <p:cNvSpPr/>
            <p:nvPr/>
          </p:nvSpPr>
          <p:spPr>
            <a:xfrm>
              <a:off x="0" y="0"/>
              <a:ext cx="4437751" cy="1373869"/>
            </a:xfrm>
            <a:custGeom>
              <a:avLst/>
              <a:gdLst/>
              <a:ahLst/>
              <a:cxnLst/>
              <a:rect l="l" t="t" r="r" b="b"/>
              <a:pathLst>
                <a:path w="4437751" h="1373869">
                  <a:moveTo>
                    <a:pt x="0" y="0"/>
                  </a:moveTo>
                  <a:lnTo>
                    <a:pt x="4437751" y="0"/>
                  </a:lnTo>
                  <a:lnTo>
                    <a:pt x="4437751" y="1373869"/>
                  </a:lnTo>
                  <a:lnTo>
                    <a:pt x="0" y="1373869"/>
                  </a:lnTo>
                  <a:close/>
                </a:path>
              </a:pathLst>
            </a:custGeom>
            <a:solidFill>
              <a:srgbClr val="F4CFE1"/>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97174" y="4795100"/>
            <a:ext cx="1469598" cy="1469598"/>
          </a:xfrm>
          <a:prstGeom prst="rect">
            <a:avLst/>
          </a:prstGeom>
        </p:spPr>
      </p:pic>
      <p:grpSp>
        <p:nvGrpSpPr>
          <p:cNvPr id="10" name="Group 10"/>
          <p:cNvGrpSpPr/>
          <p:nvPr/>
        </p:nvGrpSpPr>
        <p:grpSpPr>
          <a:xfrm>
            <a:off x="-1" y="6919047"/>
            <a:ext cx="5608891" cy="3367953"/>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BEAEF"/>
            </a:solidFill>
          </p:spPr>
        </p:sp>
      </p:grpSp>
      <p:pic>
        <p:nvPicPr>
          <p:cNvPr id="12" name="Picture 12"/>
          <p:cNvPicPr>
            <a:picLocks noChangeAspect="1"/>
          </p:cNvPicPr>
          <p:nvPr/>
        </p:nvPicPr>
        <p:blipFill>
          <a:blip r:embed="rId6"/>
          <a:srcRect/>
          <a:stretch>
            <a:fillRect/>
          </a:stretch>
        </p:blipFill>
        <p:spPr>
          <a:xfrm>
            <a:off x="446989" y="5017871"/>
            <a:ext cx="1308023" cy="1308023"/>
          </a:xfrm>
          <a:prstGeom prst="rect">
            <a:avLst/>
          </a:prstGeom>
        </p:spPr>
      </p:pic>
      <p:sp>
        <p:nvSpPr>
          <p:cNvPr id="13" name="TextBox 13"/>
          <p:cNvSpPr txBox="1"/>
          <p:nvPr/>
        </p:nvSpPr>
        <p:spPr>
          <a:xfrm>
            <a:off x="188991" y="7983953"/>
            <a:ext cx="4246299" cy="516394"/>
          </a:xfrm>
          <a:prstGeom prst="rect">
            <a:avLst/>
          </a:prstGeom>
        </p:spPr>
        <p:txBody>
          <a:bodyPr lIns="0" tIns="0" rIns="0" bIns="0" rtlCol="0" anchor="t">
            <a:spAutoFit/>
          </a:bodyPr>
          <a:lstStyle/>
          <a:p>
            <a:pPr marL="422189" lvl="1" indent="-211095">
              <a:lnSpc>
                <a:spcPts val="1955"/>
              </a:lnSpc>
              <a:buFont typeface="Arial"/>
              <a:buChar char="•"/>
            </a:pPr>
            <a:r>
              <a:rPr lang="en-US" sz="1955">
                <a:solidFill>
                  <a:srgbClr val="004F6B"/>
                </a:solidFill>
                <a:latin typeface="Trebuchet MS 2 Bold"/>
              </a:rPr>
              <a:t>Only received info about Covid from friends and family.</a:t>
            </a:r>
          </a:p>
        </p:txBody>
      </p:sp>
      <p:sp>
        <p:nvSpPr>
          <p:cNvPr id="14" name="TextBox 14"/>
          <p:cNvSpPr txBox="1"/>
          <p:nvPr/>
        </p:nvSpPr>
        <p:spPr>
          <a:xfrm>
            <a:off x="188991" y="9286875"/>
            <a:ext cx="4246299" cy="268744"/>
          </a:xfrm>
          <a:prstGeom prst="rect">
            <a:avLst/>
          </a:prstGeom>
        </p:spPr>
        <p:txBody>
          <a:bodyPr lIns="0" tIns="0" rIns="0" bIns="0" rtlCol="0" anchor="t">
            <a:spAutoFit/>
          </a:bodyPr>
          <a:lstStyle/>
          <a:p>
            <a:pPr marL="422189" lvl="1" indent="-211095">
              <a:lnSpc>
                <a:spcPts val="1955"/>
              </a:lnSpc>
              <a:buFont typeface="Arial"/>
              <a:buChar char="•"/>
            </a:pPr>
            <a:r>
              <a:rPr lang="en-US" sz="1955">
                <a:solidFill>
                  <a:srgbClr val="004F6B"/>
                </a:solidFill>
                <a:latin typeface="Trebuchet MS 2 Bold"/>
              </a:rPr>
              <a:t>Were neurodivergent.</a:t>
            </a:r>
          </a:p>
        </p:txBody>
      </p:sp>
      <p:sp>
        <p:nvSpPr>
          <p:cNvPr id="15" name="TextBox 15"/>
          <p:cNvSpPr txBox="1"/>
          <p:nvPr/>
        </p:nvSpPr>
        <p:spPr>
          <a:xfrm>
            <a:off x="188991" y="9776547"/>
            <a:ext cx="4246299" cy="268744"/>
          </a:xfrm>
          <a:prstGeom prst="rect">
            <a:avLst/>
          </a:prstGeom>
        </p:spPr>
        <p:txBody>
          <a:bodyPr lIns="0" tIns="0" rIns="0" bIns="0" rtlCol="0" anchor="t">
            <a:spAutoFit/>
          </a:bodyPr>
          <a:lstStyle/>
          <a:p>
            <a:pPr marL="422189" lvl="1" indent="-211095">
              <a:lnSpc>
                <a:spcPts val="1955"/>
              </a:lnSpc>
              <a:buFont typeface="Arial"/>
              <a:buChar char="•"/>
            </a:pPr>
            <a:r>
              <a:rPr lang="en-US" sz="1955">
                <a:solidFill>
                  <a:srgbClr val="004F6B"/>
                </a:solidFill>
                <a:latin typeface="Trebuchet MS 2 Bold"/>
              </a:rPr>
              <a:t>Were of Black ethnicities.</a:t>
            </a:r>
          </a:p>
        </p:txBody>
      </p:sp>
      <p:sp>
        <p:nvSpPr>
          <p:cNvPr id="16" name="TextBox 16"/>
          <p:cNvSpPr txBox="1"/>
          <p:nvPr/>
        </p:nvSpPr>
        <p:spPr>
          <a:xfrm>
            <a:off x="188991" y="8612261"/>
            <a:ext cx="4246299" cy="516394"/>
          </a:xfrm>
          <a:prstGeom prst="rect">
            <a:avLst/>
          </a:prstGeom>
        </p:spPr>
        <p:txBody>
          <a:bodyPr lIns="0" tIns="0" rIns="0" bIns="0" rtlCol="0" anchor="t">
            <a:spAutoFit/>
          </a:bodyPr>
          <a:lstStyle/>
          <a:p>
            <a:pPr marL="422189" lvl="1" indent="-211095">
              <a:lnSpc>
                <a:spcPts val="1955"/>
              </a:lnSpc>
              <a:buFont typeface="Arial"/>
              <a:buChar char="•"/>
            </a:pPr>
            <a:r>
              <a:rPr lang="en-US" sz="1955">
                <a:solidFill>
                  <a:srgbClr val="004F6B"/>
                </a:solidFill>
                <a:latin typeface="Trebuchet MS 2 Bold"/>
              </a:rPr>
              <a:t>Felt poorly informed about Covid-related topics.</a:t>
            </a:r>
          </a:p>
        </p:txBody>
      </p:sp>
      <p:pic>
        <p:nvPicPr>
          <p:cNvPr id="17" name="Picture 17"/>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28293" b="28293"/>
          <a:stretch/>
        </p:blipFill>
        <p:spPr>
          <a:xfrm>
            <a:off x="4257795" y="7523999"/>
            <a:ext cx="1526279" cy="2798178"/>
          </a:xfrm>
          <a:prstGeom prst="rect">
            <a:avLst/>
          </a:prstGeom>
        </p:spPr>
      </p:pic>
      <p:pic>
        <p:nvPicPr>
          <p:cNvPr id="18" name="Picture 1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942326" y="2974563"/>
            <a:ext cx="1103442" cy="1717420"/>
          </a:xfrm>
          <a:prstGeom prst="rect">
            <a:avLst/>
          </a:prstGeom>
        </p:spPr>
      </p:pic>
      <p:sp>
        <p:nvSpPr>
          <p:cNvPr id="19" name="TextBox 19"/>
          <p:cNvSpPr txBox="1"/>
          <p:nvPr/>
        </p:nvSpPr>
        <p:spPr>
          <a:xfrm>
            <a:off x="793145" y="3508127"/>
            <a:ext cx="1773851" cy="1265358"/>
          </a:xfrm>
          <a:prstGeom prst="rect">
            <a:avLst/>
          </a:prstGeom>
        </p:spPr>
        <p:txBody>
          <a:bodyPr lIns="0" tIns="0" rIns="0" bIns="0" rtlCol="0" anchor="t">
            <a:spAutoFit/>
          </a:bodyPr>
          <a:lstStyle/>
          <a:p>
            <a:pPr algn="ctr">
              <a:lnSpc>
                <a:spcPts val="1982"/>
              </a:lnSpc>
            </a:pPr>
            <a:r>
              <a:rPr lang="en-US" sz="1982">
                <a:solidFill>
                  <a:srgbClr val="004F6B"/>
                </a:solidFill>
                <a:latin typeface="Trebuchet MS 1 Bold"/>
              </a:rPr>
              <a:t>intend to have the Covid vaccine or have had it already</a:t>
            </a:r>
          </a:p>
        </p:txBody>
      </p:sp>
      <p:sp>
        <p:nvSpPr>
          <p:cNvPr id="20" name="TextBox 20"/>
          <p:cNvSpPr txBox="1"/>
          <p:nvPr/>
        </p:nvSpPr>
        <p:spPr>
          <a:xfrm>
            <a:off x="3479047" y="3430567"/>
            <a:ext cx="2061326" cy="834807"/>
          </a:xfrm>
          <a:prstGeom prst="rect">
            <a:avLst/>
          </a:prstGeom>
        </p:spPr>
        <p:txBody>
          <a:bodyPr lIns="0" tIns="0" rIns="0" bIns="0" rtlCol="0" anchor="t">
            <a:spAutoFit/>
          </a:bodyPr>
          <a:lstStyle/>
          <a:p>
            <a:pPr algn="ctr">
              <a:lnSpc>
                <a:spcPts val="1616"/>
              </a:lnSpc>
            </a:pPr>
            <a:r>
              <a:rPr lang="en-US" sz="1616">
                <a:solidFill>
                  <a:srgbClr val="FFFFFF"/>
                </a:solidFill>
                <a:latin typeface="Trebuchet MS 1 Bold"/>
              </a:rPr>
              <a:t>of those who intend to have the vaccine would prefer to be informed by</a:t>
            </a:r>
          </a:p>
        </p:txBody>
      </p:sp>
      <p:sp>
        <p:nvSpPr>
          <p:cNvPr id="21" name="TextBox 21"/>
          <p:cNvSpPr txBox="1"/>
          <p:nvPr/>
        </p:nvSpPr>
        <p:spPr>
          <a:xfrm>
            <a:off x="3952488" y="4267358"/>
            <a:ext cx="1114443" cy="225298"/>
          </a:xfrm>
          <a:prstGeom prst="rect">
            <a:avLst/>
          </a:prstGeom>
        </p:spPr>
        <p:txBody>
          <a:bodyPr lIns="0" tIns="0" rIns="0" bIns="0" rtlCol="0" anchor="t">
            <a:spAutoFit/>
          </a:bodyPr>
          <a:lstStyle/>
          <a:p>
            <a:pPr algn="ctr">
              <a:lnSpc>
                <a:spcPts val="1620"/>
              </a:lnSpc>
            </a:pPr>
            <a:r>
              <a:rPr lang="en-US" sz="1620">
                <a:solidFill>
                  <a:srgbClr val="FFFFFF"/>
                </a:solidFill>
                <a:latin typeface="Trebuchet MS 1 Bold"/>
              </a:rPr>
              <a:t>their GP</a:t>
            </a:r>
          </a:p>
        </p:txBody>
      </p:sp>
      <p:sp>
        <p:nvSpPr>
          <p:cNvPr id="22" name="TextBox 22"/>
          <p:cNvSpPr txBox="1"/>
          <p:nvPr/>
        </p:nvSpPr>
        <p:spPr>
          <a:xfrm>
            <a:off x="4785855" y="347065"/>
            <a:ext cx="13296450" cy="2012315"/>
          </a:xfrm>
          <a:prstGeom prst="rect">
            <a:avLst/>
          </a:prstGeom>
        </p:spPr>
        <p:txBody>
          <a:bodyPr lIns="0" tIns="0" rIns="0" bIns="0" rtlCol="0" anchor="t">
            <a:spAutoFit/>
          </a:bodyPr>
          <a:lstStyle/>
          <a:p>
            <a:pPr marL="528955" lvl="1" indent="-264478" algn="l">
              <a:lnSpc>
                <a:spcPts val="2695"/>
              </a:lnSpc>
              <a:spcBef>
                <a:spcPct val="0"/>
              </a:spcBef>
              <a:buFont typeface="Arial"/>
              <a:buChar char="•"/>
            </a:pPr>
            <a:r>
              <a:rPr lang="en-US" sz="2450" u="none">
                <a:solidFill>
                  <a:srgbClr val="FFFFFF"/>
                </a:solidFill>
                <a:latin typeface="Trebuchet MS 2 Bold"/>
              </a:rPr>
              <a:t>Most respondents are willing to be vaccinated, and prefer to receive information from their GP.</a:t>
            </a:r>
          </a:p>
          <a:p>
            <a:pPr marL="528955" lvl="1" indent="-264478" algn="l">
              <a:lnSpc>
                <a:spcPts val="2695"/>
              </a:lnSpc>
              <a:spcBef>
                <a:spcPct val="0"/>
              </a:spcBef>
              <a:buFont typeface="Arial"/>
              <a:buChar char="•"/>
            </a:pPr>
            <a:r>
              <a:rPr lang="en-US" sz="2450" u="none">
                <a:solidFill>
                  <a:srgbClr val="FFFFFF"/>
                </a:solidFill>
                <a:latin typeface="Trebuchet MS 2 Bold"/>
              </a:rPr>
              <a:t>Vaccine hesitancy in the BAME community can be tackled by addressing myths and rumours circulating.</a:t>
            </a:r>
          </a:p>
          <a:p>
            <a:pPr marL="528955" lvl="1" indent="-264478" algn="l">
              <a:lnSpc>
                <a:spcPts val="2695"/>
              </a:lnSpc>
              <a:spcBef>
                <a:spcPct val="0"/>
              </a:spcBef>
              <a:buFont typeface="Arial"/>
              <a:buChar char="•"/>
            </a:pPr>
            <a:r>
              <a:rPr lang="en-US" sz="2450" u="none">
                <a:solidFill>
                  <a:srgbClr val="FFFFFF"/>
                </a:solidFill>
                <a:latin typeface="Trebuchet MS 2 Bold"/>
              </a:rPr>
              <a:t>A small number of respondents living with long-term conditions feel that they are not receiving sufficient information specific to their circumstances.</a:t>
            </a:r>
          </a:p>
        </p:txBody>
      </p:sp>
      <p:grpSp>
        <p:nvGrpSpPr>
          <p:cNvPr id="23" name="Group 23"/>
          <p:cNvGrpSpPr/>
          <p:nvPr/>
        </p:nvGrpSpPr>
        <p:grpSpPr>
          <a:xfrm>
            <a:off x="0" y="595235"/>
            <a:ext cx="4122204" cy="1056280"/>
            <a:chOff x="0" y="0"/>
            <a:chExt cx="2294798" cy="588023"/>
          </a:xfrm>
        </p:grpSpPr>
        <p:sp>
          <p:nvSpPr>
            <p:cNvPr id="24" name="Freeform 24"/>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25" name="TextBox 25"/>
          <p:cNvSpPr txBox="1"/>
          <p:nvPr/>
        </p:nvSpPr>
        <p:spPr>
          <a:xfrm>
            <a:off x="188991" y="822998"/>
            <a:ext cx="3763498" cy="503555"/>
          </a:xfrm>
          <a:prstGeom prst="rect">
            <a:avLst/>
          </a:prstGeom>
        </p:spPr>
        <p:txBody>
          <a:bodyPr lIns="0" tIns="0" rIns="0" bIns="0" rtlCol="0" anchor="t">
            <a:spAutoFit/>
          </a:bodyPr>
          <a:lstStyle/>
          <a:p>
            <a:pPr marL="0" lvl="0" indent="0" algn="l">
              <a:lnSpc>
                <a:spcPts val="3700"/>
              </a:lnSpc>
              <a:spcBef>
                <a:spcPct val="0"/>
              </a:spcBef>
            </a:pPr>
            <a:r>
              <a:rPr lang="en-US" sz="3700" u="none">
                <a:solidFill>
                  <a:srgbClr val="FFFFFF"/>
                </a:solidFill>
                <a:latin typeface="Trebuchet MS 2 Bold"/>
              </a:rPr>
              <a:t>Covid vaccine                                         </a:t>
            </a:r>
          </a:p>
        </p:txBody>
      </p:sp>
      <p:sp>
        <p:nvSpPr>
          <p:cNvPr id="26" name="TextBox 26"/>
          <p:cNvSpPr txBox="1"/>
          <p:nvPr/>
        </p:nvSpPr>
        <p:spPr>
          <a:xfrm>
            <a:off x="1217940" y="2724682"/>
            <a:ext cx="1025683" cy="754870"/>
          </a:xfrm>
          <a:prstGeom prst="rect">
            <a:avLst/>
          </a:prstGeom>
        </p:spPr>
        <p:txBody>
          <a:bodyPr lIns="0" tIns="0" rIns="0" bIns="0" rtlCol="0" anchor="t">
            <a:spAutoFit/>
          </a:bodyPr>
          <a:lstStyle/>
          <a:p>
            <a:pPr marL="0" lvl="0" indent="0" algn="ctr">
              <a:lnSpc>
                <a:spcPts val="6092"/>
              </a:lnSpc>
              <a:spcBef>
                <a:spcPct val="0"/>
              </a:spcBef>
            </a:pPr>
            <a:r>
              <a:rPr lang="en-US" sz="4351" u="none">
                <a:solidFill>
                  <a:srgbClr val="FFFFFF"/>
                </a:solidFill>
                <a:latin typeface="Trebuchet MS 1 Bold"/>
              </a:rPr>
              <a:t>85%</a:t>
            </a:r>
          </a:p>
        </p:txBody>
      </p:sp>
      <p:sp>
        <p:nvSpPr>
          <p:cNvPr id="27" name="TextBox 27"/>
          <p:cNvSpPr txBox="1"/>
          <p:nvPr/>
        </p:nvSpPr>
        <p:spPr>
          <a:xfrm>
            <a:off x="3926884" y="2645849"/>
            <a:ext cx="1025533" cy="754710"/>
          </a:xfrm>
          <a:prstGeom prst="rect">
            <a:avLst/>
          </a:prstGeom>
        </p:spPr>
        <p:txBody>
          <a:bodyPr lIns="0" tIns="0" rIns="0" bIns="0" rtlCol="0" anchor="t">
            <a:spAutoFit/>
          </a:bodyPr>
          <a:lstStyle/>
          <a:p>
            <a:pPr algn="ctr">
              <a:lnSpc>
                <a:spcPts val="6092"/>
              </a:lnSpc>
            </a:pPr>
            <a:r>
              <a:rPr lang="en-US" sz="4351">
                <a:solidFill>
                  <a:srgbClr val="FFFFFF"/>
                </a:solidFill>
                <a:latin typeface="Trebuchet MS 1 Bold"/>
              </a:rPr>
              <a:t>66%</a:t>
            </a:r>
          </a:p>
        </p:txBody>
      </p:sp>
      <p:sp>
        <p:nvSpPr>
          <p:cNvPr id="28" name="TextBox 28"/>
          <p:cNvSpPr txBox="1"/>
          <p:nvPr/>
        </p:nvSpPr>
        <p:spPr>
          <a:xfrm>
            <a:off x="188991" y="7086967"/>
            <a:ext cx="4443279" cy="655756"/>
          </a:xfrm>
          <a:prstGeom prst="rect">
            <a:avLst/>
          </a:prstGeom>
        </p:spPr>
        <p:txBody>
          <a:bodyPr lIns="0" tIns="0" rIns="0" bIns="0" rtlCol="0" anchor="t">
            <a:spAutoFit/>
          </a:bodyPr>
          <a:lstStyle/>
          <a:p>
            <a:pPr algn="ctr">
              <a:lnSpc>
                <a:spcPts val="2495"/>
              </a:lnSpc>
            </a:pPr>
            <a:r>
              <a:rPr lang="en-US" sz="2495">
                <a:solidFill>
                  <a:srgbClr val="E73E97"/>
                </a:solidFill>
                <a:latin typeface="Trebuchet MS 1 Bold"/>
              </a:rPr>
              <a:t>Respondents most likely to be vaccine hesitant:</a:t>
            </a:r>
          </a:p>
        </p:txBody>
      </p:sp>
      <p:sp>
        <p:nvSpPr>
          <p:cNvPr id="29" name="TextBox 29"/>
          <p:cNvSpPr txBox="1"/>
          <p:nvPr/>
        </p:nvSpPr>
        <p:spPr>
          <a:xfrm>
            <a:off x="7357701" y="2891253"/>
            <a:ext cx="9971647" cy="1438275"/>
          </a:xfrm>
          <a:prstGeom prst="rect">
            <a:avLst/>
          </a:prstGeom>
        </p:spPr>
        <p:txBody>
          <a:bodyPr lIns="0" tIns="0" rIns="0" bIns="0" rtlCol="0" anchor="t">
            <a:spAutoFit/>
          </a:bodyPr>
          <a:lstStyle/>
          <a:p>
            <a:pPr>
              <a:lnSpc>
                <a:spcPts val="3779"/>
              </a:lnSpc>
            </a:pPr>
            <a:r>
              <a:rPr lang="en-US" sz="3150">
                <a:solidFill>
                  <a:srgbClr val="004F6B"/>
                </a:solidFill>
                <a:latin typeface="Trebuchet MS 1 Bold"/>
              </a:rPr>
              <a:t>Some respondents living with long-term conditions expressed a desire for </a:t>
            </a:r>
            <a:r>
              <a:rPr lang="en-US" sz="3150">
                <a:solidFill>
                  <a:srgbClr val="004F6B"/>
                </a:solidFill>
                <a:latin typeface="Trebuchet MS 1 Bold Italics"/>
              </a:rPr>
              <a:t>more specific information relating to their specific cirumstances.</a:t>
            </a:r>
            <a:r>
              <a:rPr lang="en-US" sz="3150">
                <a:solidFill>
                  <a:srgbClr val="004F6B"/>
                </a:solidFill>
                <a:latin typeface="Trebuchet MS 1 Bold"/>
              </a:rPr>
              <a:t> </a:t>
            </a:r>
          </a:p>
        </p:txBody>
      </p:sp>
      <p:sp>
        <p:nvSpPr>
          <p:cNvPr id="30" name="TextBox 30"/>
          <p:cNvSpPr txBox="1"/>
          <p:nvPr/>
        </p:nvSpPr>
        <p:spPr>
          <a:xfrm>
            <a:off x="6298179" y="4691875"/>
            <a:ext cx="7335705" cy="1527930"/>
          </a:xfrm>
          <a:prstGeom prst="rect">
            <a:avLst/>
          </a:prstGeom>
        </p:spPr>
        <p:txBody>
          <a:bodyPr lIns="0" tIns="0" rIns="0" bIns="0" rtlCol="0" anchor="t">
            <a:spAutoFit/>
          </a:bodyPr>
          <a:lstStyle/>
          <a:p>
            <a:pPr algn="just">
              <a:lnSpc>
                <a:spcPts val="2408"/>
              </a:lnSpc>
            </a:pPr>
            <a:r>
              <a:rPr lang="en-US" sz="1720">
                <a:solidFill>
                  <a:srgbClr val="004F6B"/>
                </a:solidFill>
                <a:latin typeface="Trebuchet MS 3"/>
              </a:rPr>
              <a:t>I have no doubts about the safety of the vaccine, but I know that I am Immunosuppressed and I am susceptible to catching infections, so I am unsure if the vaccine will work effectively, and I have not been able to ascertain the information about M.E and the Covid vaccine, and if any particular vaccine will be more efficacious.</a:t>
            </a:r>
          </a:p>
        </p:txBody>
      </p:sp>
      <p:sp>
        <p:nvSpPr>
          <p:cNvPr id="31" name="TextBox 31"/>
          <p:cNvSpPr txBox="1"/>
          <p:nvPr/>
        </p:nvSpPr>
        <p:spPr>
          <a:xfrm>
            <a:off x="8862846" y="6308813"/>
            <a:ext cx="4771037" cy="271452"/>
          </a:xfrm>
          <a:prstGeom prst="rect">
            <a:avLst/>
          </a:prstGeom>
        </p:spPr>
        <p:txBody>
          <a:bodyPr lIns="0" tIns="0" rIns="0" bIns="0" rtlCol="0" anchor="t">
            <a:spAutoFit/>
          </a:bodyPr>
          <a:lstStyle/>
          <a:p>
            <a:pPr algn="r">
              <a:lnSpc>
                <a:spcPts val="2188"/>
              </a:lnSpc>
            </a:pPr>
            <a:r>
              <a:rPr lang="en-US" sz="1562">
                <a:solidFill>
                  <a:srgbClr val="004F6B"/>
                </a:solidFill>
                <a:latin typeface="Trebuchet MS 1 Bold"/>
              </a:rPr>
              <a:t>(Tower Hamlets resident, diagnosed with ME/CFS)</a:t>
            </a:r>
          </a:p>
        </p:txBody>
      </p:sp>
      <p:sp>
        <p:nvSpPr>
          <p:cNvPr id="32" name="TextBox 32"/>
          <p:cNvSpPr txBox="1"/>
          <p:nvPr/>
        </p:nvSpPr>
        <p:spPr>
          <a:xfrm>
            <a:off x="13937319" y="4484151"/>
            <a:ext cx="3848915" cy="1223130"/>
          </a:xfrm>
          <a:prstGeom prst="rect">
            <a:avLst/>
          </a:prstGeom>
        </p:spPr>
        <p:txBody>
          <a:bodyPr lIns="0" tIns="0" rIns="0" bIns="0" rtlCol="0" anchor="t">
            <a:spAutoFit/>
          </a:bodyPr>
          <a:lstStyle/>
          <a:p>
            <a:pPr algn="just">
              <a:lnSpc>
                <a:spcPts val="2408"/>
              </a:lnSpc>
            </a:pPr>
            <a:r>
              <a:rPr lang="en-US" sz="1720">
                <a:solidFill>
                  <a:srgbClr val="004F6B"/>
                </a:solidFill>
                <a:latin typeface="Trebuchet MS 3"/>
              </a:rPr>
              <a:t>I'm waiting from a call from my MS nurse to be 100% clear that I can have it; she OK'd this and I am ready to take it.</a:t>
            </a:r>
          </a:p>
        </p:txBody>
      </p:sp>
      <p:sp>
        <p:nvSpPr>
          <p:cNvPr id="33" name="TextBox 33"/>
          <p:cNvSpPr txBox="1"/>
          <p:nvPr/>
        </p:nvSpPr>
        <p:spPr>
          <a:xfrm>
            <a:off x="13633884" y="5670959"/>
            <a:ext cx="4188816" cy="550852"/>
          </a:xfrm>
          <a:prstGeom prst="rect">
            <a:avLst/>
          </a:prstGeom>
        </p:spPr>
        <p:txBody>
          <a:bodyPr lIns="0" tIns="0" rIns="0" bIns="0" rtlCol="0" anchor="t">
            <a:spAutoFit/>
          </a:bodyPr>
          <a:lstStyle/>
          <a:p>
            <a:pPr algn="r">
              <a:lnSpc>
                <a:spcPts val="2188"/>
              </a:lnSpc>
            </a:pPr>
            <a:r>
              <a:rPr lang="en-US" sz="1562">
                <a:solidFill>
                  <a:srgbClr val="004F6B"/>
                </a:solidFill>
                <a:latin typeface="Trebuchet MS 1 Bold"/>
              </a:rPr>
              <a:t>(Tower Hamlets resident, diagnosed with Multiple Sclerosis)</a:t>
            </a:r>
          </a:p>
        </p:txBody>
      </p:sp>
      <p:sp>
        <p:nvSpPr>
          <p:cNvPr id="34" name="TextBox 34"/>
          <p:cNvSpPr txBox="1"/>
          <p:nvPr/>
        </p:nvSpPr>
        <p:spPr>
          <a:xfrm>
            <a:off x="6642971" y="7357495"/>
            <a:ext cx="3149001" cy="1563490"/>
          </a:xfrm>
          <a:prstGeom prst="rect">
            <a:avLst/>
          </a:prstGeom>
        </p:spPr>
        <p:txBody>
          <a:bodyPr lIns="0" tIns="0" rIns="0" bIns="0" rtlCol="0" anchor="t">
            <a:spAutoFit/>
          </a:bodyPr>
          <a:lstStyle/>
          <a:p>
            <a:pPr algn="just">
              <a:lnSpc>
                <a:spcPts val="2548"/>
              </a:lnSpc>
            </a:pPr>
            <a:r>
              <a:rPr lang="en-US" sz="1820">
                <a:solidFill>
                  <a:srgbClr val="000000"/>
                </a:solidFill>
                <a:latin typeface="Trebuchet MS 3"/>
              </a:rPr>
              <a:t>A lot of people of BAME  heritage are very reluctant to take the vaccine as they’ve been exposed to many conspiracy theories.</a:t>
            </a:r>
          </a:p>
        </p:txBody>
      </p:sp>
      <p:sp>
        <p:nvSpPr>
          <p:cNvPr id="35" name="TextBox 35"/>
          <p:cNvSpPr txBox="1"/>
          <p:nvPr/>
        </p:nvSpPr>
        <p:spPr>
          <a:xfrm>
            <a:off x="5020935" y="8949774"/>
            <a:ext cx="4771037" cy="300662"/>
          </a:xfrm>
          <a:prstGeom prst="rect">
            <a:avLst/>
          </a:prstGeom>
        </p:spPr>
        <p:txBody>
          <a:bodyPr lIns="0" tIns="0" rIns="0" bIns="0" rtlCol="0" anchor="t">
            <a:spAutoFit/>
          </a:bodyPr>
          <a:lstStyle/>
          <a:p>
            <a:pPr algn="r">
              <a:lnSpc>
                <a:spcPts val="2328"/>
              </a:lnSpc>
            </a:pPr>
            <a:r>
              <a:rPr lang="en-US" sz="1662">
                <a:solidFill>
                  <a:srgbClr val="000000"/>
                </a:solidFill>
                <a:latin typeface="Trebuchet MS 1 Bold"/>
              </a:rPr>
              <a:t>(Hackney resident, Black African)</a:t>
            </a:r>
          </a:p>
        </p:txBody>
      </p:sp>
      <p:sp>
        <p:nvSpPr>
          <p:cNvPr id="36" name="TextBox 36"/>
          <p:cNvSpPr txBox="1"/>
          <p:nvPr/>
        </p:nvSpPr>
        <p:spPr>
          <a:xfrm>
            <a:off x="10143404" y="7357495"/>
            <a:ext cx="5073229" cy="1877815"/>
          </a:xfrm>
          <a:prstGeom prst="rect">
            <a:avLst/>
          </a:prstGeom>
        </p:spPr>
        <p:txBody>
          <a:bodyPr lIns="0" tIns="0" rIns="0" bIns="0" rtlCol="0" anchor="t">
            <a:spAutoFit/>
          </a:bodyPr>
          <a:lstStyle/>
          <a:p>
            <a:pPr algn="just">
              <a:lnSpc>
                <a:spcPts val="2548"/>
              </a:lnSpc>
            </a:pPr>
            <a:r>
              <a:rPr lang="en-US" sz="1820">
                <a:solidFill>
                  <a:srgbClr val="000000"/>
                </a:solidFill>
                <a:latin typeface="Trebuchet MS 3"/>
              </a:rPr>
              <a:t>The BAME community have the lowest take up rates this needs to be addressed  The wider issue is equal access for all to health services the perception is that this community believes it does not have equal access  The outcomes for them are also poorer.</a:t>
            </a:r>
          </a:p>
        </p:txBody>
      </p:sp>
      <p:sp>
        <p:nvSpPr>
          <p:cNvPr id="37" name="TextBox 37"/>
          <p:cNvSpPr txBox="1"/>
          <p:nvPr/>
        </p:nvSpPr>
        <p:spPr>
          <a:xfrm>
            <a:off x="10304025" y="9254958"/>
            <a:ext cx="4771037" cy="300662"/>
          </a:xfrm>
          <a:prstGeom prst="rect">
            <a:avLst/>
          </a:prstGeom>
        </p:spPr>
        <p:txBody>
          <a:bodyPr lIns="0" tIns="0" rIns="0" bIns="0" rtlCol="0" anchor="t">
            <a:spAutoFit/>
          </a:bodyPr>
          <a:lstStyle/>
          <a:p>
            <a:pPr algn="r">
              <a:lnSpc>
                <a:spcPts val="2328"/>
              </a:lnSpc>
            </a:pPr>
            <a:r>
              <a:rPr lang="en-US" sz="1662">
                <a:solidFill>
                  <a:srgbClr val="000000"/>
                </a:solidFill>
                <a:latin typeface="Trebuchet MS 1 Bold"/>
              </a:rPr>
              <a:t>(Redbridge  resident, Asian British)</a:t>
            </a:r>
          </a:p>
        </p:txBody>
      </p:sp>
      <p:pic>
        <p:nvPicPr>
          <p:cNvPr id="38" name="Picture 38"/>
          <p:cNvPicPr>
            <a:picLocks noChangeAspect="1"/>
          </p:cNvPicPr>
          <p:nvPr/>
        </p:nvPicPr>
        <p:blipFill>
          <a:blip r:embed="rId11"/>
          <a:srcRect/>
          <a:stretch>
            <a:fillRect/>
          </a:stretch>
        </p:blipFill>
        <p:spPr>
          <a:xfrm>
            <a:off x="15804070" y="7176335"/>
            <a:ext cx="2278235" cy="2278235"/>
          </a:xfrm>
          <a:prstGeom prst="rect">
            <a:avLst/>
          </a:prstGeom>
        </p:spPr>
      </p:pic>
      <p:pic>
        <p:nvPicPr>
          <p:cNvPr id="39" name="Picture 3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r="49812"/>
          <a:stretch>
            <a:fillRect/>
          </a:stretch>
        </p:blipFill>
        <p:spPr>
          <a:xfrm rot="-10800000">
            <a:off x="5892930" y="7048867"/>
            <a:ext cx="568953" cy="841739"/>
          </a:xfrm>
          <a:prstGeom prst="rect">
            <a:avLst/>
          </a:prstGeom>
        </p:spPr>
      </p:pic>
      <p:pic>
        <p:nvPicPr>
          <p:cNvPr id="40" name="Picture 4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49812"/>
          <a:stretch>
            <a:fillRect/>
          </a:stretch>
        </p:blipFill>
        <p:spPr>
          <a:xfrm>
            <a:off x="14926366" y="9123917"/>
            <a:ext cx="580533" cy="85887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3910" y="418433"/>
            <a:ext cx="13744090" cy="1409883"/>
            <a:chOff x="0" y="0"/>
            <a:chExt cx="7612421" cy="768961"/>
          </a:xfrm>
        </p:grpSpPr>
        <p:sp>
          <p:nvSpPr>
            <p:cNvPr id="3" name="Freeform 3"/>
            <p:cNvSpPr/>
            <p:nvPr/>
          </p:nvSpPr>
          <p:spPr>
            <a:xfrm>
              <a:off x="0" y="0"/>
              <a:ext cx="7612421" cy="768961"/>
            </a:xfrm>
            <a:custGeom>
              <a:avLst/>
              <a:gdLst/>
              <a:ahLst/>
              <a:cxnLst/>
              <a:rect l="l" t="t" r="r" b="b"/>
              <a:pathLst>
                <a:path w="7612421" h="768961">
                  <a:moveTo>
                    <a:pt x="0" y="0"/>
                  </a:moveTo>
                  <a:lnTo>
                    <a:pt x="7612421" y="0"/>
                  </a:lnTo>
                  <a:lnTo>
                    <a:pt x="7612421" y="768961"/>
                  </a:lnTo>
                  <a:lnTo>
                    <a:pt x="0" y="768961"/>
                  </a:lnTo>
                  <a:close/>
                </a:path>
              </a:pathLst>
            </a:custGeom>
            <a:solidFill>
              <a:srgbClr val="004F6B"/>
            </a:solidFill>
          </p:spPr>
        </p:sp>
      </p:grpSp>
      <p:grpSp>
        <p:nvGrpSpPr>
          <p:cNvPr id="4" name="Group 4"/>
          <p:cNvGrpSpPr/>
          <p:nvPr/>
        </p:nvGrpSpPr>
        <p:grpSpPr>
          <a:xfrm>
            <a:off x="-12308" y="2284312"/>
            <a:ext cx="4812908" cy="935038"/>
            <a:chOff x="0" y="0"/>
            <a:chExt cx="3012298" cy="585221"/>
          </a:xfrm>
        </p:grpSpPr>
        <p:sp>
          <p:nvSpPr>
            <p:cNvPr id="5" name="Freeform 5"/>
            <p:cNvSpPr/>
            <p:nvPr/>
          </p:nvSpPr>
          <p:spPr>
            <a:xfrm>
              <a:off x="0" y="0"/>
              <a:ext cx="3012298" cy="585221"/>
            </a:xfrm>
            <a:custGeom>
              <a:avLst/>
              <a:gdLst/>
              <a:ahLst/>
              <a:cxnLst/>
              <a:rect l="l" t="t" r="r" b="b"/>
              <a:pathLst>
                <a:path w="3012298" h="585221">
                  <a:moveTo>
                    <a:pt x="0" y="0"/>
                  </a:moveTo>
                  <a:lnTo>
                    <a:pt x="3012298" y="0"/>
                  </a:lnTo>
                  <a:lnTo>
                    <a:pt x="3012298" y="585221"/>
                  </a:lnTo>
                  <a:lnTo>
                    <a:pt x="0" y="585221"/>
                  </a:lnTo>
                  <a:close/>
                </a:path>
              </a:pathLst>
            </a:custGeom>
            <a:solidFill>
              <a:srgbClr val="E4C1D2"/>
            </a:solidFill>
          </p:spPr>
        </p:sp>
      </p:grpSp>
      <p:grpSp>
        <p:nvGrpSpPr>
          <p:cNvPr id="6" name="Group 6"/>
          <p:cNvGrpSpPr/>
          <p:nvPr/>
        </p:nvGrpSpPr>
        <p:grpSpPr>
          <a:xfrm>
            <a:off x="9144000" y="3677100"/>
            <a:ext cx="7749076" cy="1441259"/>
            <a:chOff x="0" y="0"/>
            <a:chExt cx="3873239" cy="720388"/>
          </a:xfrm>
        </p:grpSpPr>
        <p:sp>
          <p:nvSpPr>
            <p:cNvPr id="7" name="Freeform 7"/>
            <p:cNvSpPr/>
            <p:nvPr/>
          </p:nvSpPr>
          <p:spPr>
            <a:xfrm>
              <a:off x="0" y="0"/>
              <a:ext cx="3873239" cy="720388"/>
            </a:xfrm>
            <a:custGeom>
              <a:avLst/>
              <a:gdLst/>
              <a:ahLst/>
              <a:cxnLst/>
              <a:rect l="l" t="t" r="r" b="b"/>
              <a:pathLst>
                <a:path w="3873239" h="720388">
                  <a:moveTo>
                    <a:pt x="3748779" y="720388"/>
                  </a:moveTo>
                  <a:lnTo>
                    <a:pt x="124460" y="720388"/>
                  </a:lnTo>
                  <a:cubicBezTo>
                    <a:pt x="55880" y="720388"/>
                    <a:pt x="0" y="664508"/>
                    <a:pt x="0" y="595928"/>
                  </a:cubicBezTo>
                  <a:lnTo>
                    <a:pt x="0" y="124460"/>
                  </a:lnTo>
                  <a:cubicBezTo>
                    <a:pt x="0" y="55880"/>
                    <a:pt x="55880" y="0"/>
                    <a:pt x="124460" y="0"/>
                  </a:cubicBezTo>
                  <a:lnTo>
                    <a:pt x="3748779" y="0"/>
                  </a:lnTo>
                  <a:cubicBezTo>
                    <a:pt x="3817359" y="0"/>
                    <a:pt x="3873239" y="55880"/>
                    <a:pt x="3873239" y="124460"/>
                  </a:cubicBezTo>
                  <a:lnTo>
                    <a:pt x="3873239" y="595928"/>
                  </a:lnTo>
                  <a:cubicBezTo>
                    <a:pt x="3873239" y="664508"/>
                    <a:pt x="3817359" y="720388"/>
                    <a:pt x="3748779" y="720388"/>
                  </a:cubicBezTo>
                  <a:close/>
                </a:path>
              </a:pathLst>
            </a:custGeom>
            <a:solidFill>
              <a:srgbClr val="004F6B"/>
            </a:solidFill>
          </p:spPr>
        </p:sp>
      </p:grpSp>
      <p:grpSp>
        <p:nvGrpSpPr>
          <p:cNvPr id="8" name="Group 8"/>
          <p:cNvGrpSpPr/>
          <p:nvPr/>
        </p:nvGrpSpPr>
        <p:grpSpPr>
          <a:xfrm>
            <a:off x="10668874" y="5458807"/>
            <a:ext cx="3704961" cy="370496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AC0C"/>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51446" y="5821191"/>
            <a:ext cx="2750431" cy="4128226"/>
          </a:xfrm>
          <a:prstGeom prst="rect">
            <a:avLst/>
          </a:prstGeom>
        </p:spPr>
      </p:pic>
      <p:sp>
        <p:nvSpPr>
          <p:cNvPr id="11" name="TextBox 11"/>
          <p:cNvSpPr txBox="1"/>
          <p:nvPr/>
        </p:nvSpPr>
        <p:spPr>
          <a:xfrm>
            <a:off x="4785229" y="591971"/>
            <a:ext cx="13296450" cy="1066800"/>
          </a:xfrm>
          <a:prstGeom prst="rect">
            <a:avLst/>
          </a:prstGeom>
        </p:spPr>
        <p:txBody>
          <a:bodyPr lIns="0" tIns="0" rIns="0" bIns="0" rtlCol="0" anchor="t">
            <a:spAutoFit/>
          </a:bodyPr>
          <a:lstStyle/>
          <a:p>
            <a:pPr algn="l">
              <a:lnSpc>
                <a:spcPts val="2820"/>
              </a:lnSpc>
            </a:pPr>
            <a:r>
              <a:rPr lang="en-US" sz="2350" u="none" dirty="0">
                <a:solidFill>
                  <a:srgbClr val="FFFFFF"/>
                </a:solidFill>
                <a:latin typeface="Trebuchet MS 2 Bold"/>
              </a:rPr>
              <a:t>Many prefer to be contacted via email, text or letter. However, written info is not accessible to all; some groups such as those who are sight impaired, Deaf or neurodivergent could benefit from alternative methods of communication.</a:t>
            </a:r>
          </a:p>
        </p:txBody>
      </p:sp>
      <p:sp>
        <p:nvSpPr>
          <p:cNvPr id="12" name="TextBox 12"/>
          <p:cNvSpPr txBox="1"/>
          <p:nvPr/>
        </p:nvSpPr>
        <p:spPr>
          <a:xfrm>
            <a:off x="-224497" y="2328393"/>
            <a:ext cx="4812908" cy="749069"/>
          </a:xfrm>
          <a:prstGeom prst="rect">
            <a:avLst/>
          </a:prstGeom>
        </p:spPr>
        <p:txBody>
          <a:bodyPr lIns="0" tIns="0" rIns="0" bIns="0" rtlCol="0" anchor="t">
            <a:spAutoFit/>
          </a:bodyPr>
          <a:lstStyle/>
          <a:p>
            <a:pPr algn="ctr">
              <a:lnSpc>
                <a:spcPts val="2915"/>
              </a:lnSpc>
            </a:pPr>
            <a:r>
              <a:rPr lang="en-US" sz="2370">
                <a:solidFill>
                  <a:srgbClr val="004F6B"/>
                </a:solidFill>
                <a:latin typeface="Trebuchet MS 1 Bold"/>
              </a:rPr>
              <a:t>How respondents prefer to be contacted about the vaccine</a:t>
            </a:r>
          </a:p>
        </p:txBody>
      </p:sp>
      <p:sp>
        <p:nvSpPr>
          <p:cNvPr id="13" name="TextBox 13"/>
          <p:cNvSpPr txBox="1"/>
          <p:nvPr/>
        </p:nvSpPr>
        <p:spPr>
          <a:xfrm>
            <a:off x="9365862" y="3738282"/>
            <a:ext cx="1414314" cy="1038225"/>
          </a:xfrm>
          <a:prstGeom prst="rect">
            <a:avLst/>
          </a:prstGeom>
        </p:spPr>
        <p:txBody>
          <a:bodyPr lIns="0" tIns="0" rIns="0" bIns="0" rtlCol="0" anchor="t">
            <a:spAutoFit/>
          </a:bodyPr>
          <a:lstStyle/>
          <a:p>
            <a:pPr algn="ctr">
              <a:lnSpc>
                <a:spcPts val="8400"/>
              </a:lnSpc>
            </a:pPr>
            <a:r>
              <a:rPr lang="en-US" sz="6000">
                <a:solidFill>
                  <a:srgbClr val="FFFFFF"/>
                </a:solidFill>
                <a:latin typeface="Trebuchet MS 1 Bold"/>
              </a:rPr>
              <a:t>12%</a:t>
            </a:r>
          </a:p>
        </p:txBody>
      </p:sp>
      <p:sp>
        <p:nvSpPr>
          <p:cNvPr id="14" name="TextBox 14"/>
          <p:cNvSpPr txBox="1"/>
          <p:nvPr/>
        </p:nvSpPr>
        <p:spPr>
          <a:xfrm>
            <a:off x="11041130" y="3841246"/>
            <a:ext cx="5526435" cy="1000058"/>
          </a:xfrm>
          <a:prstGeom prst="rect">
            <a:avLst/>
          </a:prstGeom>
        </p:spPr>
        <p:txBody>
          <a:bodyPr lIns="0" tIns="0" rIns="0" bIns="0" rtlCol="0" anchor="t">
            <a:spAutoFit/>
          </a:bodyPr>
          <a:lstStyle/>
          <a:p>
            <a:pPr>
              <a:lnSpc>
                <a:spcPts val="2622"/>
              </a:lnSpc>
            </a:pPr>
            <a:r>
              <a:rPr lang="en-US" sz="2622">
                <a:solidFill>
                  <a:srgbClr val="FFFFFF"/>
                </a:solidFill>
                <a:latin typeface="Trebuchet MS 2 Bold"/>
              </a:rPr>
              <a:t>would prefer to only be contacted verbally, via phone or face to face, without written text.</a:t>
            </a:r>
          </a:p>
        </p:txBody>
      </p:sp>
      <p:grpSp>
        <p:nvGrpSpPr>
          <p:cNvPr id="15" name="Group 15"/>
          <p:cNvGrpSpPr/>
          <p:nvPr/>
        </p:nvGrpSpPr>
        <p:grpSpPr>
          <a:xfrm>
            <a:off x="4977617" y="2274880"/>
            <a:ext cx="13310383" cy="944470"/>
            <a:chOff x="0" y="0"/>
            <a:chExt cx="9705570" cy="688682"/>
          </a:xfrm>
        </p:grpSpPr>
        <p:sp>
          <p:nvSpPr>
            <p:cNvPr id="16" name="Freeform 16"/>
            <p:cNvSpPr/>
            <p:nvPr/>
          </p:nvSpPr>
          <p:spPr>
            <a:xfrm>
              <a:off x="0" y="0"/>
              <a:ext cx="9705570" cy="688682"/>
            </a:xfrm>
            <a:custGeom>
              <a:avLst/>
              <a:gdLst/>
              <a:ahLst/>
              <a:cxnLst/>
              <a:rect l="l" t="t" r="r" b="b"/>
              <a:pathLst>
                <a:path w="9705570" h="688682">
                  <a:moveTo>
                    <a:pt x="0" y="0"/>
                  </a:moveTo>
                  <a:lnTo>
                    <a:pt x="9705570" y="0"/>
                  </a:lnTo>
                  <a:lnTo>
                    <a:pt x="9705570" y="688682"/>
                  </a:lnTo>
                  <a:lnTo>
                    <a:pt x="0" y="688682"/>
                  </a:lnTo>
                  <a:close/>
                </a:path>
              </a:pathLst>
            </a:custGeom>
            <a:solidFill>
              <a:srgbClr val="84BD00">
                <a:alpha val="40784"/>
              </a:srgbClr>
            </a:solidFill>
          </p:spPr>
        </p:sp>
      </p:grpSp>
      <p:sp>
        <p:nvSpPr>
          <p:cNvPr id="17" name="TextBox 17"/>
          <p:cNvSpPr txBox="1"/>
          <p:nvPr/>
        </p:nvSpPr>
        <p:spPr>
          <a:xfrm>
            <a:off x="5316304" y="2552672"/>
            <a:ext cx="10311462" cy="380482"/>
          </a:xfrm>
          <a:prstGeom prst="rect">
            <a:avLst/>
          </a:prstGeom>
        </p:spPr>
        <p:txBody>
          <a:bodyPr lIns="0" tIns="0" rIns="0" bIns="0" rtlCol="0" anchor="t">
            <a:spAutoFit/>
          </a:bodyPr>
          <a:lstStyle/>
          <a:p>
            <a:pPr>
              <a:lnSpc>
                <a:spcPts val="2854"/>
              </a:lnSpc>
            </a:pPr>
            <a:r>
              <a:rPr lang="en-US" sz="2854">
                <a:solidFill>
                  <a:srgbClr val="004F6B"/>
                </a:solidFill>
                <a:latin typeface="Trebuchet MS 1 Bold"/>
              </a:rPr>
              <a:t>Not a "One size fits all" approach</a:t>
            </a:r>
          </a:p>
        </p:txBody>
      </p:sp>
      <p:sp>
        <p:nvSpPr>
          <p:cNvPr id="18" name="TextBox 18"/>
          <p:cNvSpPr txBox="1"/>
          <p:nvPr/>
        </p:nvSpPr>
        <p:spPr>
          <a:xfrm>
            <a:off x="11887538" y="5578115"/>
            <a:ext cx="1414314" cy="1038225"/>
          </a:xfrm>
          <a:prstGeom prst="rect">
            <a:avLst/>
          </a:prstGeom>
        </p:spPr>
        <p:txBody>
          <a:bodyPr lIns="0" tIns="0" rIns="0" bIns="0" rtlCol="0" anchor="t">
            <a:spAutoFit/>
          </a:bodyPr>
          <a:lstStyle/>
          <a:p>
            <a:pPr algn="ctr">
              <a:lnSpc>
                <a:spcPts val="8400"/>
              </a:lnSpc>
            </a:pPr>
            <a:r>
              <a:rPr lang="en-US" sz="6000">
                <a:solidFill>
                  <a:srgbClr val="000000"/>
                </a:solidFill>
                <a:latin typeface="Trebuchet MS 1 Bold"/>
              </a:rPr>
              <a:t>54%</a:t>
            </a:r>
          </a:p>
        </p:txBody>
      </p:sp>
      <p:sp>
        <p:nvSpPr>
          <p:cNvPr id="19" name="TextBox 19"/>
          <p:cNvSpPr txBox="1"/>
          <p:nvPr/>
        </p:nvSpPr>
        <p:spPr>
          <a:xfrm>
            <a:off x="10787602" y="6699003"/>
            <a:ext cx="3258310" cy="1692248"/>
          </a:xfrm>
          <a:prstGeom prst="rect">
            <a:avLst/>
          </a:prstGeom>
        </p:spPr>
        <p:txBody>
          <a:bodyPr lIns="0" tIns="0" rIns="0" bIns="0" rtlCol="0" anchor="t">
            <a:spAutoFit/>
          </a:bodyPr>
          <a:lstStyle/>
          <a:p>
            <a:pPr algn="ctr">
              <a:lnSpc>
                <a:spcPts val="2727"/>
              </a:lnSpc>
            </a:pPr>
            <a:r>
              <a:rPr lang="en-US" sz="2272">
                <a:solidFill>
                  <a:srgbClr val="000000"/>
                </a:solidFill>
                <a:latin typeface="Trebuchet MS 1 Bold"/>
              </a:rPr>
              <a:t>of respondents with sight impairments preferred to be contacted by </a:t>
            </a:r>
          </a:p>
          <a:p>
            <a:pPr algn="ctr">
              <a:lnSpc>
                <a:spcPts val="2727"/>
              </a:lnSpc>
            </a:pPr>
            <a:r>
              <a:rPr lang="en-US" sz="2272">
                <a:solidFill>
                  <a:srgbClr val="000000"/>
                </a:solidFill>
                <a:latin typeface="Trebuchet MS 1 Bold"/>
              </a:rPr>
              <a:t>phone</a:t>
            </a:r>
          </a:p>
        </p:txBody>
      </p:sp>
      <p:grpSp>
        <p:nvGrpSpPr>
          <p:cNvPr id="20" name="Group 20"/>
          <p:cNvGrpSpPr/>
          <p:nvPr/>
        </p:nvGrpSpPr>
        <p:grpSpPr>
          <a:xfrm>
            <a:off x="0" y="595235"/>
            <a:ext cx="4122204" cy="1056280"/>
            <a:chOff x="0" y="0"/>
            <a:chExt cx="2294798" cy="588023"/>
          </a:xfrm>
        </p:grpSpPr>
        <p:sp>
          <p:nvSpPr>
            <p:cNvPr id="21" name="Freeform 21"/>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22" name="TextBox 22"/>
          <p:cNvSpPr txBox="1"/>
          <p:nvPr/>
        </p:nvSpPr>
        <p:spPr>
          <a:xfrm>
            <a:off x="188991" y="822998"/>
            <a:ext cx="3763498"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Covid vaccine                                         </a:t>
            </a:r>
          </a:p>
        </p:txBody>
      </p:sp>
      <p:pic>
        <p:nvPicPr>
          <p:cNvPr id="23" name="Picture 23"/>
          <p:cNvPicPr>
            <a:picLocks noChangeAspect="1"/>
          </p:cNvPicPr>
          <p:nvPr/>
        </p:nvPicPr>
        <p:blipFill>
          <a:blip r:embed="rId4"/>
          <a:srcRect l="12111" t="19253" r="24549"/>
          <a:stretch>
            <a:fillRect/>
          </a:stretch>
        </p:blipFill>
        <p:spPr>
          <a:xfrm>
            <a:off x="1256106" y="3400192"/>
            <a:ext cx="7443023" cy="5693143"/>
          </a:xfrm>
          <a:prstGeom prst="rect">
            <a:avLst/>
          </a:prstGeom>
        </p:spPr>
      </p:pic>
      <p:pic>
        <p:nvPicPr>
          <p:cNvPr id="24" name="Picture 2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46904" y="7704112"/>
            <a:ext cx="608079" cy="608079"/>
          </a:xfrm>
          <a:prstGeom prst="rect">
            <a:avLst/>
          </a:prstGeom>
        </p:spPr>
      </p:pic>
      <p:pic>
        <p:nvPicPr>
          <p:cNvPr id="25" name="Picture 2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26464" y="7704112"/>
            <a:ext cx="1094667" cy="1026251"/>
          </a:xfrm>
          <a:prstGeom prst="rect">
            <a:avLst/>
          </a:prstGeom>
        </p:spPr>
      </p:pic>
      <p:pic>
        <p:nvPicPr>
          <p:cNvPr id="26" name="Picture 2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037553" y="8008152"/>
            <a:ext cx="896343" cy="536686"/>
          </a:xfrm>
          <a:prstGeom prst="rect">
            <a:avLst/>
          </a:prstGeom>
        </p:spPr>
      </p:pic>
      <p:pic>
        <p:nvPicPr>
          <p:cNvPr id="27" name="Picture 2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532126" y="6948400"/>
            <a:ext cx="890982" cy="1781963"/>
          </a:xfrm>
          <a:prstGeom prst="rect">
            <a:avLst/>
          </a:prstGeom>
        </p:spPr>
      </p:pic>
      <p:pic>
        <p:nvPicPr>
          <p:cNvPr id="28" name="Picture 2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794423" y="7708071"/>
            <a:ext cx="1212077" cy="956026"/>
          </a:xfrm>
          <a:prstGeom prst="rect">
            <a:avLst/>
          </a:prstGeom>
        </p:spPr>
      </p:pic>
      <p:pic>
        <p:nvPicPr>
          <p:cNvPr id="29" name="Picture 2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265987" y="7708071"/>
            <a:ext cx="1196299" cy="1022292"/>
          </a:xfrm>
          <a:prstGeom prst="rect">
            <a:avLst/>
          </a:prstGeom>
        </p:spPr>
      </p:pic>
      <p:sp>
        <p:nvSpPr>
          <p:cNvPr id="30" name="TextBox 30"/>
          <p:cNvSpPr txBox="1"/>
          <p:nvPr/>
        </p:nvSpPr>
        <p:spPr>
          <a:xfrm>
            <a:off x="1551402" y="3660872"/>
            <a:ext cx="999083" cy="740060"/>
          </a:xfrm>
          <a:prstGeom prst="rect">
            <a:avLst/>
          </a:prstGeom>
        </p:spPr>
        <p:txBody>
          <a:bodyPr lIns="0" tIns="0" rIns="0" bIns="0" rtlCol="0" anchor="t">
            <a:spAutoFit/>
          </a:bodyPr>
          <a:lstStyle/>
          <a:p>
            <a:pPr algn="ctr">
              <a:lnSpc>
                <a:spcPts val="5934"/>
              </a:lnSpc>
            </a:pPr>
            <a:r>
              <a:rPr lang="en-US" sz="4238">
                <a:solidFill>
                  <a:srgbClr val="FFFFFF"/>
                </a:solidFill>
                <a:latin typeface="Trebuchet MS 1 Bold"/>
              </a:rPr>
              <a:t>38%</a:t>
            </a:r>
          </a:p>
        </p:txBody>
      </p:sp>
      <p:sp>
        <p:nvSpPr>
          <p:cNvPr id="31" name="TextBox 31"/>
          <p:cNvSpPr txBox="1"/>
          <p:nvPr/>
        </p:nvSpPr>
        <p:spPr>
          <a:xfrm>
            <a:off x="2986196" y="4268982"/>
            <a:ext cx="999057" cy="733792"/>
          </a:xfrm>
          <a:prstGeom prst="rect">
            <a:avLst/>
          </a:prstGeom>
        </p:spPr>
        <p:txBody>
          <a:bodyPr lIns="0" tIns="0" rIns="0" bIns="0" rtlCol="0" anchor="t">
            <a:spAutoFit/>
          </a:bodyPr>
          <a:lstStyle/>
          <a:p>
            <a:pPr marL="0" lvl="0" indent="0" algn="ctr">
              <a:lnSpc>
                <a:spcPts val="5934"/>
              </a:lnSpc>
              <a:spcBef>
                <a:spcPct val="0"/>
              </a:spcBef>
            </a:pPr>
            <a:r>
              <a:rPr lang="en-US" sz="4238" u="none">
                <a:solidFill>
                  <a:srgbClr val="FFFFFF"/>
                </a:solidFill>
                <a:latin typeface="Trebuchet MS 1 Bold"/>
              </a:rPr>
              <a:t>33%</a:t>
            </a:r>
          </a:p>
        </p:txBody>
      </p:sp>
      <p:sp>
        <p:nvSpPr>
          <p:cNvPr id="32" name="TextBox 32"/>
          <p:cNvSpPr txBox="1"/>
          <p:nvPr/>
        </p:nvSpPr>
        <p:spPr>
          <a:xfrm>
            <a:off x="4478088" y="4246966"/>
            <a:ext cx="999057" cy="733792"/>
          </a:xfrm>
          <a:prstGeom prst="rect">
            <a:avLst/>
          </a:prstGeom>
        </p:spPr>
        <p:txBody>
          <a:bodyPr lIns="0" tIns="0" rIns="0" bIns="0" rtlCol="0" anchor="t">
            <a:spAutoFit/>
          </a:bodyPr>
          <a:lstStyle/>
          <a:p>
            <a:pPr marL="0" lvl="0" indent="0" algn="ctr">
              <a:lnSpc>
                <a:spcPts val="5934"/>
              </a:lnSpc>
              <a:spcBef>
                <a:spcPct val="0"/>
              </a:spcBef>
            </a:pPr>
            <a:r>
              <a:rPr lang="en-US" sz="4238" u="none">
                <a:solidFill>
                  <a:srgbClr val="004F6B"/>
                </a:solidFill>
                <a:latin typeface="Trebuchet MS 1 Bold"/>
              </a:rPr>
              <a:t>33%</a:t>
            </a:r>
          </a:p>
        </p:txBody>
      </p:sp>
      <p:sp>
        <p:nvSpPr>
          <p:cNvPr id="33" name="TextBox 33"/>
          <p:cNvSpPr txBox="1"/>
          <p:nvPr/>
        </p:nvSpPr>
        <p:spPr>
          <a:xfrm>
            <a:off x="5936770" y="4656454"/>
            <a:ext cx="999083" cy="740060"/>
          </a:xfrm>
          <a:prstGeom prst="rect">
            <a:avLst/>
          </a:prstGeom>
        </p:spPr>
        <p:txBody>
          <a:bodyPr lIns="0" tIns="0" rIns="0" bIns="0" rtlCol="0" anchor="t">
            <a:spAutoFit/>
          </a:bodyPr>
          <a:lstStyle/>
          <a:p>
            <a:pPr marL="0" lvl="0" indent="0" algn="ctr">
              <a:lnSpc>
                <a:spcPts val="5934"/>
              </a:lnSpc>
              <a:spcBef>
                <a:spcPct val="0"/>
              </a:spcBef>
            </a:pPr>
            <a:r>
              <a:rPr lang="en-US" sz="4238" u="none">
                <a:solidFill>
                  <a:srgbClr val="004F6B"/>
                </a:solidFill>
                <a:latin typeface="Trebuchet MS 1 Bold"/>
              </a:rPr>
              <a:t>29%</a:t>
            </a:r>
          </a:p>
        </p:txBody>
      </p:sp>
      <p:sp>
        <p:nvSpPr>
          <p:cNvPr id="34" name="TextBox 34"/>
          <p:cNvSpPr txBox="1"/>
          <p:nvPr/>
        </p:nvSpPr>
        <p:spPr>
          <a:xfrm>
            <a:off x="7265987" y="8912090"/>
            <a:ext cx="1433142" cy="790774"/>
          </a:xfrm>
          <a:prstGeom prst="rect">
            <a:avLst/>
          </a:prstGeom>
        </p:spPr>
        <p:txBody>
          <a:bodyPr lIns="0" tIns="0" rIns="0" bIns="0" rtlCol="0" anchor="t">
            <a:spAutoFit/>
          </a:bodyPr>
          <a:lstStyle/>
          <a:p>
            <a:pPr algn="ctr">
              <a:lnSpc>
                <a:spcPts val="3034"/>
              </a:lnSpc>
            </a:pPr>
            <a:r>
              <a:rPr lang="en-US" sz="3034">
                <a:solidFill>
                  <a:srgbClr val="004F6B"/>
                </a:solidFill>
                <a:latin typeface="Trebuchet MS 1 Bold"/>
              </a:rPr>
              <a:t>Face </a:t>
            </a:r>
          </a:p>
          <a:p>
            <a:pPr algn="ctr">
              <a:lnSpc>
                <a:spcPts val="3034"/>
              </a:lnSpc>
            </a:pPr>
            <a:r>
              <a:rPr lang="en-US" sz="3034">
                <a:solidFill>
                  <a:srgbClr val="004F6B"/>
                </a:solidFill>
                <a:latin typeface="Trebuchet MS 1 Bold"/>
              </a:rPr>
              <a:t>to face</a:t>
            </a:r>
          </a:p>
        </p:txBody>
      </p:sp>
      <p:sp>
        <p:nvSpPr>
          <p:cNvPr id="35" name="TextBox 35"/>
          <p:cNvSpPr txBox="1"/>
          <p:nvPr/>
        </p:nvSpPr>
        <p:spPr>
          <a:xfrm>
            <a:off x="7239000" y="7118259"/>
            <a:ext cx="1417022" cy="692241"/>
          </a:xfrm>
          <a:prstGeom prst="rect">
            <a:avLst/>
          </a:prstGeom>
        </p:spPr>
        <p:txBody>
          <a:bodyPr wrap="square" lIns="0" tIns="0" rIns="0" bIns="0" rtlCol="0" anchor="t">
            <a:spAutoFit/>
          </a:bodyPr>
          <a:lstStyle/>
          <a:p>
            <a:pPr marL="0" lvl="0" indent="0" algn="ctr">
              <a:lnSpc>
                <a:spcPts val="5934"/>
              </a:lnSpc>
              <a:spcBef>
                <a:spcPct val="0"/>
              </a:spcBef>
            </a:pPr>
            <a:r>
              <a:rPr lang="en-US" sz="4238" u="none" dirty="0">
                <a:solidFill>
                  <a:srgbClr val="FFFFFF"/>
                </a:solidFill>
                <a:latin typeface="Trebuchet MS 1 Bold"/>
              </a:rPr>
              <a:t>12%</a:t>
            </a:r>
          </a:p>
        </p:txBody>
      </p:sp>
      <p:sp>
        <p:nvSpPr>
          <p:cNvPr id="36" name="TextBox 36"/>
          <p:cNvSpPr txBox="1"/>
          <p:nvPr/>
        </p:nvSpPr>
        <p:spPr>
          <a:xfrm>
            <a:off x="1480755" y="8912090"/>
            <a:ext cx="1140377" cy="410116"/>
          </a:xfrm>
          <a:prstGeom prst="rect">
            <a:avLst/>
          </a:prstGeom>
        </p:spPr>
        <p:txBody>
          <a:bodyPr lIns="0" tIns="0" rIns="0" bIns="0" rtlCol="0" anchor="t">
            <a:spAutoFit/>
          </a:bodyPr>
          <a:lstStyle/>
          <a:p>
            <a:pPr>
              <a:lnSpc>
                <a:spcPts val="3034"/>
              </a:lnSpc>
            </a:pPr>
            <a:r>
              <a:rPr lang="en-US" sz="3034">
                <a:solidFill>
                  <a:srgbClr val="004F6B"/>
                </a:solidFill>
                <a:latin typeface="Trebuchet MS 1 Bold"/>
              </a:rPr>
              <a:t>Email</a:t>
            </a:r>
          </a:p>
        </p:txBody>
      </p:sp>
      <p:sp>
        <p:nvSpPr>
          <p:cNvPr id="37" name="TextBox 37"/>
          <p:cNvSpPr txBox="1"/>
          <p:nvPr/>
        </p:nvSpPr>
        <p:spPr>
          <a:xfrm>
            <a:off x="2915537" y="8912090"/>
            <a:ext cx="1140377" cy="410116"/>
          </a:xfrm>
          <a:prstGeom prst="rect">
            <a:avLst/>
          </a:prstGeom>
        </p:spPr>
        <p:txBody>
          <a:bodyPr lIns="0" tIns="0" rIns="0" bIns="0" rtlCol="0" anchor="t">
            <a:spAutoFit/>
          </a:bodyPr>
          <a:lstStyle/>
          <a:p>
            <a:pPr>
              <a:lnSpc>
                <a:spcPts val="3034"/>
              </a:lnSpc>
            </a:pPr>
            <a:r>
              <a:rPr lang="en-US" sz="3034">
                <a:solidFill>
                  <a:srgbClr val="004F6B"/>
                </a:solidFill>
                <a:latin typeface="Trebuchet MS 1 Bold"/>
              </a:rPr>
              <a:t>Letter</a:t>
            </a:r>
          </a:p>
        </p:txBody>
      </p:sp>
      <p:sp>
        <p:nvSpPr>
          <p:cNvPr id="38" name="TextBox 38"/>
          <p:cNvSpPr txBox="1"/>
          <p:nvPr/>
        </p:nvSpPr>
        <p:spPr>
          <a:xfrm>
            <a:off x="4532126" y="8912090"/>
            <a:ext cx="1140377" cy="410116"/>
          </a:xfrm>
          <a:prstGeom prst="rect">
            <a:avLst/>
          </a:prstGeom>
        </p:spPr>
        <p:txBody>
          <a:bodyPr lIns="0" tIns="0" rIns="0" bIns="0" rtlCol="0" anchor="t">
            <a:spAutoFit/>
          </a:bodyPr>
          <a:lstStyle/>
          <a:p>
            <a:pPr>
              <a:lnSpc>
                <a:spcPts val="3034"/>
              </a:lnSpc>
            </a:pPr>
            <a:r>
              <a:rPr lang="en-US" sz="3034">
                <a:solidFill>
                  <a:srgbClr val="004F6B"/>
                </a:solidFill>
                <a:latin typeface="Trebuchet MS 1 Bold"/>
              </a:rPr>
              <a:t>SMS</a:t>
            </a:r>
          </a:p>
        </p:txBody>
      </p:sp>
      <p:sp>
        <p:nvSpPr>
          <p:cNvPr id="39" name="TextBox 39"/>
          <p:cNvSpPr txBox="1"/>
          <p:nvPr/>
        </p:nvSpPr>
        <p:spPr>
          <a:xfrm>
            <a:off x="5866124" y="8912090"/>
            <a:ext cx="1140377" cy="410116"/>
          </a:xfrm>
          <a:prstGeom prst="rect">
            <a:avLst/>
          </a:prstGeom>
        </p:spPr>
        <p:txBody>
          <a:bodyPr lIns="0" tIns="0" rIns="0" bIns="0" rtlCol="0" anchor="t">
            <a:spAutoFit/>
          </a:bodyPr>
          <a:lstStyle/>
          <a:p>
            <a:pPr>
              <a:lnSpc>
                <a:spcPts val="3034"/>
              </a:lnSpc>
            </a:pPr>
            <a:r>
              <a:rPr lang="en-US" sz="3034">
                <a:solidFill>
                  <a:srgbClr val="004F6B"/>
                </a:solidFill>
                <a:latin typeface="Trebuchet MS 1 Bold"/>
              </a:rPr>
              <a:t>Phone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8427" y="2359956"/>
            <a:ext cx="3880785" cy="2707344"/>
            <a:chOff x="0" y="0"/>
            <a:chExt cx="1967914" cy="1372871"/>
          </a:xfrm>
        </p:grpSpPr>
        <p:sp>
          <p:nvSpPr>
            <p:cNvPr id="3" name="Freeform 3"/>
            <p:cNvSpPr/>
            <p:nvPr/>
          </p:nvSpPr>
          <p:spPr>
            <a:xfrm>
              <a:off x="0" y="0"/>
              <a:ext cx="1967914" cy="1372871"/>
            </a:xfrm>
            <a:custGeom>
              <a:avLst/>
              <a:gdLst/>
              <a:ahLst/>
              <a:cxnLst/>
              <a:rect l="l" t="t" r="r" b="b"/>
              <a:pathLst>
                <a:path w="1967914" h="1372871">
                  <a:moveTo>
                    <a:pt x="1843453" y="1372871"/>
                  </a:moveTo>
                  <a:lnTo>
                    <a:pt x="124460" y="1372871"/>
                  </a:lnTo>
                  <a:cubicBezTo>
                    <a:pt x="55880" y="1372871"/>
                    <a:pt x="0" y="1316991"/>
                    <a:pt x="0" y="1248411"/>
                  </a:cubicBezTo>
                  <a:lnTo>
                    <a:pt x="0" y="124460"/>
                  </a:lnTo>
                  <a:cubicBezTo>
                    <a:pt x="0" y="55880"/>
                    <a:pt x="55880" y="0"/>
                    <a:pt x="124460" y="0"/>
                  </a:cubicBezTo>
                  <a:lnTo>
                    <a:pt x="1843454" y="0"/>
                  </a:lnTo>
                  <a:cubicBezTo>
                    <a:pt x="1912034" y="0"/>
                    <a:pt x="1967914" y="55880"/>
                    <a:pt x="1967914" y="124460"/>
                  </a:cubicBezTo>
                  <a:lnTo>
                    <a:pt x="1967914" y="1248411"/>
                  </a:lnTo>
                  <a:cubicBezTo>
                    <a:pt x="1967914" y="1316992"/>
                    <a:pt x="1912034" y="1372871"/>
                    <a:pt x="1843454" y="1372871"/>
                  </a:cubicBezTo>
                  <a:close/>
                </a:path>
              </a:pathLst>
            </a:custGeom>
            <a:solidFill>
              <a:srgbClr val="004F6B">
                <a:alpha val="23922"/>
              </a:srgbClr>
            </a:solidFill>
          </p:spPr>
        </p:sp>
      </p:grpSp>
      <p:grpSp>
        <p:nvGrpSpPr>
          <p:cNvPr id="4" name="Group 4"/>
          <p:cNvGrpSpPr/>
          <p:nvPr/>
        </p:nvGrpSpPr>
        <p:grpSpPr>
          <a:xfrm>
            <a:off x="298427" y="2308360"/>
            <a:ext cx="3880785" cy="476499"/>
            <a:chOff x="0" y="0"/>
            <a:chExt cx="5378539" cy="660400"/>
          </a:xfrm>
        </p:grpSpPr>
        <p:sp>
          <p:nvSpPr>
            <p:cNvPr id="5" name="Freeform 5"/>
            <p:cNvSpPr/>
            <p:nvPr/>
          </p:nvSpPr>
          <p:spPr>
            <a:xfrm>
              <a:off x="0" y="0"/>
              <a:ext cx="5378539" cy="660400"/>
            </a:xfrm>
            <a:custGeom>
              <a:avLst/>
              <a:gdLst/>
              <a:ahLst/>
              <a:cxnLst/>
              <a:rect l="l" t="t" r="r" b="b"/>
              <a:pathLst>
                <a:path w="5378539" h="660400">
                  <a:moveTo>
                    <a:pt x="5254079" y="660400"/>
                  </a:moveTo>
                  <a:lnTo>
                    <a:pt x="124460" y="660400"/>
                  </a:lnTo>
                  <a:cubicBezTo>
                    <a:pt x="55880" y="660400"/>
                    <a:pt x="0" y="604520"/>
                    <a:pt x="0" y="535940"/>
                  </a:cubicBezTo>
                  <a:lnTo>
                    <a:pt x="0" y="124460"/>
                  </a:lnTo>
                  <a:cubicBezTo>
                    <a:pt x="0" y="55880"/>
                    <a:pt x="55880" y="0"/>
                    <a:pt x="124460" y="0"/>
                  </a:cubicBezTo>
                  <a:lnTo>
                    <a:pt x="5254079" y="0"/>
                  </a:lnTo>
                  <a:cubicBezTo>
                    <a:pt x="5322659" y="0"/>
                    <a:pt x="5378539" y="55880"/>
                    <a:pt x="5378539" y="124460"/>
                  </a:cubicBezTo>
                  <a:lnTo>
                    <a:pt x="5378539" y="535940"/>
                  </a:lnTo>
                  <a:cubicBezTo>
                    <a:pt x="5378539" y="604520"/>
                    <a:pt x="5322659" y="660400"/>
                    <a:pt x="5254079" y="660400"/>
                  </a:cubicBezTo>
                  <a:close/>
                </a:path>
              </a:pathLst>
            </a:custGeom>
            <a:solidFill>
              <a:srgbClr val="004F6B"/>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25142" y="2349953"/>
            <a:ext cx="462320" cy="43342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7894" y="2349953"/>
            <a:ext cx="256815" cy="256815"/>
          </a:xfrm>
          <a:prstGeom prst="rect">
            <a:avLst/>
          </a:prstGeom>
        </p:spPr>
      </p:pic>
      <p:grpSp>
        <p:nvGrpSpPr>
          <p:cNvPr id="8" name="Group 8"/>
          <p:cNvGrpSpPr/>
          <p:nvPr/>
        </p:nvGrpSpPr>
        <p:grpSpPr>
          <a:xfrm>
            <a:off x="303152" y="5406761"/>
            <a:ext cx="3876059" cy="3318139"/>
            <a:chOff x="0" y="0"/>
            <a:chExt cx="1915549" cy="1639825"/>
          </a:xfrm>
        </p:grpSpPr>
        <p:sp>
          <p:nvSpPr>
            <p:cNvPr id="9" name="Freeform 9"/>
            <p:cNvSpPr/>
            <p:nvPr/>
          </p:nvSpPr>
          <p:spPr>
            <a:xfrm>
              <a:off x="0" y="0"/>
              <a:ext cx="1915550" cy="1639825"/>
            </a:xfrm>
            <a:custGeom>
              <a:avLst/>
              <a:gdLst/>
              <a:ahLst/>
              <a:cxnLst/>
              <a:rect l="l" t="t" r="r" b="b"/>
              <a:pathLst>
                <a:path w="1915550" h="1639825">
                  <a:moveTo>
                    <a:pt x="1791089" y="1639825"/>
                  </a:moveTo>
                  <a:lnTo>
                    <a:pt x="124460" y="1639825"/>
                  </a:lnTo>
                  <a:cubicBezTo>
                    <a:pt x="55880" y="1639825"/>
                    <a:pt x="0" y="1583945"/>
                    <a:pt x="0" y="1515365"/>
                  </a:cubicBezTo>
                  <a:lnTo>
                    <a:pt x="0" y="124460"/>
                  </a:lnTo>
                  <a:cubicBezTo>
                    <a:pt x="0" y="55880"/>
                    <a:pt x="55880" y="0"/>
                    <a:pt x="124460" y="0"/>
                  </a:cubicBezTo>
                  <a:lnTo>
                    <a:pt x="1791090" y="0"/>
                  </a:lnTo>
                  <a:cubicBezTo>
                    <a:pt x="1859670" y="0"/>
                    <a:pt x="1915550" y="55880"/>
                    <a:pt x="1915550" y="124460"/>
                  </a:cubicBezTo>
                  <a:lnTo>
                    <a:pt x="1915550" y="1515365"/>
                  </a:lnTo>
                  <a:cubicBezTo>
                    <a:pt x="1915550" y="1583945"/>
                    <a:pt x="1859670" y="1639825"/>
                    <a:pt x="1791090" y="1639825"/>
                  </a:cubicBezTo>
                  <a:close/>
                </a:path>
              </a:pathLst>
            </a:custGeom>
            <a:solidFill>
              <a:srgbClr val="004F6B">
                <a:alpha val="23922"/>
              </a:srgbClr>
            </a:solidFill>
          </p:spPr>
        </p:sp>
      </p:grpSp>
      <p:grpSp>
        <p:nvGrpSpPr>
          <p:cNvPr id="10" name="Group 10"/>
          <p:cNvGrpSpPr/>
          <p:nvPr/>
        </p:nvGrpSpPr>
        <p:grpSpPr>
          <a:xfrm>
            <a:off x="303152" y="5328564"/>
            <a:ext cx="3876059" cy="476499"/>
            <a:chOff x="0" y="0"/>
            <a:chExt cx="5371990" cy="660400"/>
          </a:xfrm>
        </p:grpSpPr>
        <p:sp>
          <p:nvSpPr>
            <p:cNvPr id="11" name="Freeform 11"/>
            <p:cNvSpPr/>
            <p:nvPr/>
          </p:nvSpPr>
          <p:spPr>
            <a:xfrm>
              <a:off x="0" y="0"/>
              <a:ext cx="5371990" cy="660400"/>
            </a:xfrm>
            <a:custGeom>
              <a:avLst/>
              <a:gdLst/>
              <a:ahLst/>
              <a:cxnLst/>
              <a:rect l="l" t="t" r="r" b="b"/>
              <a:pathLst>
                <a:path w="5371990" h="660400">
                  <a:moveTo>
                    <a:pt x="5247530" y="660400"/>
                  </a:moveTo>
                  <a:lnTo>
                    <a:pt x="124460" y="660400"/>
                  </a:lnTo>
                  <a:cubicBezTo>
                    <a:pt x="55880" y="660400"/>
                    <a:pt x="0" y="604520"/>
                    <a:pt x="0" y="535940"/>
                  </a:cubicBezTo>
                  <a:lnTo>
                    <a:pt x="0" y="124460"/>
                  </a:lnTo>
                  <a:cubicBezTo>
                    <a:pt x="0" y="55880"/>
                    <a:pt x="55880" y="0"/>
                    <a:pt x="124460" y="0"/>
                  </a:cubicBezTo>
                  <a:lnTo>
                    <a:pt x="5247530" y="0"/>
                  </a:lnTo>
                  <a:cubicBezTo>
                    <a:pt x="5316110" y="0"/>
                    <a:pt x="5371990" y="55880"/>
                    <a:pt x="5371990" y="124460"/>
                  </a:cubicBezTo>
                  <a:lnTo>
                    <a:pt x="5371990" y="535940"/>
                  </a:lnTo>
                  <a:cubicBezTo>
                    <a:pt x="5371990" y="604520"/>
                    <a:pt x="5316110" y="660400"/>
                    <a:pt x="5247530" y="660400"/>
                  </a:cubicBezTo>
                  <a:close/>
                </a:path>
              </a:pathLst>
            </a:custGeom>
            <a:solidFill>
              <a:srgbClr val="004F6B"/>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6759" y="5371639"/>
            <a:ext cx="462320" cy="433425"/>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9512" y="5371639"/>
            <a:ext cx="256815" cy="256815"/>
          </a:xfrm>
          <a:prstGeom prst="rect">
            <a:avLst/>
          </a:prstGeom>
        </p:spPr>
      </p:pic>
      <p:grpSp>
        <p:nvGrpSpPr>
          <p:cNvPr id="14" name="Group 14"/>
          <p:cNvGrpSpPr/>
          <p:nvPr/>
        </p:nvGrpSpPr>
        <p:grpSpPr>
          <a:xfrm>
            <a:off x="13475071" y="2274205"/>
            <a:ext cx="4305388" cy="1195535"/>
            <a:chOff x="0" y="0"/>
            <a:chExt cx="2758863" cy="766090"/>
          </a:xfrm>
        </p:grpSpPr>
        <p:sp>
          <p:nvSpPr>
            <p:cNvPr id="15" name="Freeform 15"/>
            <p:cNvSpPr/>
            <p:nvPr/>
          </p:nvSpPr>
          <p:spPr>
            <a:xfrm>
              <a:off x="0" y="0"/>
              <a:ext cx="2758863" cy="766090"/>
            </a:xfrm>
            <a:custGeom>
              <a:avLst/>
              <a:gdLst/>
              <a:ahLst/>
              <a:cxnLst/>
              <a:rect l="l" t="t" r="r" b="b"/>
              <a:pathLst>
                <a:path w="2758863" h="766090">
                  <a:moveTo>
                    <a:pt x="2634403" y="766090"/>
                  </a:moveTo>
                  <a:lnTo>
                    <a:pt x="124460" y="766090"/>
                  </a:lnTo>
                  <a:cubicBezTo>
                    <a:pt x="55880" y="766090"/>
                    <a:pt x="0" y="710210"/>
                    <a:pt x="0" y="641630"/>
                  </a:cubicBezTo>
                  <a:lnTo>
                    <a:pt x="0" y="124460"/>
                  </a:lnTo>
                  <a:cubicBezTo>
                    <a:pt x="0" y="55880"/>
                    <a:pt x="55880" y="0"/>
                    <a:pt x="124460" y="0"/>
                  </a:cubicBezTo>
                  <a:lnTo>
                    <a:pt x="2634403" y="0"/>
                  </a:lnTo>
                  <a:cubicBezTo>
                    <a:pt x="2702983" y="0"/>
                    <a:pt x="2758863" y="55880"/>
                    <a:pt x="2758863" y="124460"/>
                  </a:cubicBezTo>
                  <a:lnTo>
                    <a:pt x="2758863" y="641630"/>
                  </a:lnTo>
                  <a:cubicBezTo>
                    <a:pt x="2758863" y="710210"/>
                    <a:pt x="2702983" y="766090"/>
                    <a:pt x="2634403" y="766090"/>
                  </a:cubicBezTo>
                  <a:close/>
                </a:path>
              </a:pathLst>
            </a:custGeom>
            <a:solidFill>
              <a:srgbClr val="E73E97">
                <a:alpha val="23922"/>
              </a:srgbClr>
            </a:solidFill>
          </p:spPr>
        </p:sp>
      </p:grpSp>
      <p:grpSp>
        <p:nvGrpSpPr>
          <p:cNvPr id="16" name="Group 16"/>
          <p:cNvGrpSpPr/>
          <p:nvPr/>
        </p:nvGrpSpPr>
        <p:grpSpPr>
          <a:xfrm>
            <a:off x="13479577" y="2291613"/>
            <a:ext cx="4300882" cy="481383"/>
            <a:chOff x="0" y="0"/>
            <a:chExt cx="5900296" cy="660400"/>
          </a:xfrm>
        </p:grpSpPr>
        <p:sp>
          <p:nvSpPr>
            <p:cNvPr id="17" name="Freeform 17"/>
            <p:cNvSpPr/>
            <p:nvPr/>
          </p:nvSpPr>
          <p:spPr>
            <a:xfrm>
              <a:off x="0" y="0"/>
              <a:ext cx="5900296" cy="660400"/>
            </a:xfrm>
            <a:custGeom>
              <a:avLst/>
              <a:gdLst/>
              <a:ahLst/>
              <a:cxnLst/>
              <a:rect l="l" t="t" r="r" b="b"/>
              <a:pathLst>
                <a:path w="5900296" h="660400">
                  <a:moveTo>
                    <a:pt x="5775835" y="660400"/>
                  </a:moveTo>
                  <a:lnTo>
                    <a:pt x="124460" y="660400"/>
                  </a:lnTo>
                  <a:cubicBezTo>
                    <a:pt x="55880" y="660400"/>
                    <a:pt x="0" y="604520"/>
                    <a:pt x="0" y="535940"/>
                  </a:cubicBezTo>
                  <a:lnTo>
                    <a:pt x="0" y="124460"/>
                  </a:lnTo>
                  <a:cubicBezTo>
                    <a:pt x="0" y="55880"/>
                    <a:pt x="55880" y="0"/>
                    <a:pt x="124460" y="0"/>
                  </a:cubicBezTo>
                  <a:lnTo>
                    <a:pt x="5775836" y="0"/>
                  </a:lnTo>
                  <a:cubicBezTo>
                    <a:pt x="5844416" y="0"/>
                    <a:pt x="5900296" y="55880"/>
                    <a:pt x="5900296" y="124460"/>
                  </a:cubicBezTo>
                  <a:lnTo>
                    <a:pt x="5900296" y="535940"/>
                  </a:lnTo>
                  <a:cubicBezTo>
                    <a:pt x="5900296" y="604520"/>
                    <a:pt x="5844416" y="660400"/>
                    <a:pt x="5775836" y="660400"/>
                  </a:cubicBezTo>
                  <a:close/>
                </a:path>
              </a:pathLst>
            </a:custGeom>
            <a:solidFill>
              <a:srgbClr val="E73E97"/>
            </a:solidFill>
          </p:spPr>
        </p:sp>
      </p:grpSp>
      <p:grpSp>
        <p:nvGrpSpPr>
          <p:cNvPr id="18" name="Group 18"/>
          <p:cNvGrpSpPr/>
          <p:nvPr/>
        </p:nvGrpSpPr>
        <p:grpSpPr>
          <a:xfrm>
            <a:off x="13475071" y="3708974"/>
            <a:ext cx="4305388" cy="1434526"/>
            <a:chOff x="0" y="0"/>
            <a:chExt cx="2834489" cy="944432"/>
          </a:xfrm>
        </p:grpSpPr>
        <p:sp>
          <p:nvSpPr>
            <p:cNvPr id="19" name="Freeform 19"/>
            <p:cNvSpPr/>
            <p:nvPr/>
          </p:nvSpPr>
          <p:spPr>
            <a:xfrm>
              <a:off x="0" y="0"/>
              <a:ext cx="2834489" cy="944432"/>
            </a:xfrm>
            <a:custGeom>
              <a:avLst/>
              <a:gdLst/>
              <a:ahLst/>
              <a:cxnLst/>
              <a:rect l="l" t="t" r="r" b="b"/>
              <a:pathLst>
                <a:path w="2834489" h="944432">
                  <a:moveTo>
                    <a:pt x="2710029" y="944432"/>
                  </a:moveTo>
                  <a:lnTo>
                    <a:pt x="124460" y="944432"/>
                  </a:lnTo>
                  <a:cubicBezTo>
                    <a:pt x="55880" y="944432"/>
                    <a:pt x="0" y="888552"/>
                    <a:pt x="0" y="819972"/>
                  </a:cubicBezTo>
                  <a:lnTo>
                    <a:pt x="0" y="124460"/>
                  </a:lnTo>
                  <a:cubicBezTo>
                    <a:pt x="0" y="55880"/>
                    <a:pt x="55880" y="0"/>
                    <a:pt x="124460" y="0"/>
                  </a:cubicBezTo>
                  <a:lnTo>
                    <a:pt x="2710029" y="0"/>
                  </a:lnTo>
                  <a:cubicBezTo>
                    <a:pt x="2778609" y="0"/>
                    <a:pt x="2834489" y="55880"/>
                    <a:pt x="2834489" y="124460"/>
                  </a:cubicBezTo>
                  <a:lnTo>
                    <a:pt x="2834489" y="819972"/>
                  </a:lnTo>
                  <a:cubicBezTo>
                    <a:pt x="2834489" y="888552"/>
                    <a:pt x="2778609" y="944432"/>
                    <a:pt x="2710029" y="944432"/>
                  </a:cubicBezTo>
                  <a:close/>
                </a:path>
              </a:pathLst>
            </a:custGeom>
            <a:solidFill>
              <a:srgbClr val="E73E97">
                <a:alpha val="23922"/>
              </a:srgbClr>
            </a:solidFill>
          </p:spPr>
        </p:sp>
      </p:grpSp>
      <p:grpSp>
        <p:nvGrpSpPr>
          <p:cNvPr id="20" name="Group 20"/>
          <p:cNvGrpSpPr/>
          <p:nvPr/>
        </p:nvGrpSpPr>
        <p:grpSpPr>
          <a:xfrm>
            <a:off x="13554611" y="3602354"/>
            <a:ext cx="4225848" cy="494541"/>
            <a:chOff x="0" y="0"/>
            <a:chExt cx="5643109" cy="660400"/>
          </a:xfrm>
        </p:grpSpPr>
        <p:sp>
          <p:nvSpPr>
            <p:cNvPr id="21" name="Freeform 21"/>
            <p:cNvSpPr/>
            <p:nvPr/>
          </p:nvSpPr>
          <p:spPr>
            <a:xfrm>
              <a:off x="0" y="0"/>
              <a:ext cx="5643109" cy="660400"/>
            </a:xfrm>
            <a:custGeom>
              <a:avLst/>
              <a:gdLst/>
              <a:ahLst/>
              <a:cxnLst/>
              <a:rect l="l" t="t" r="r" b="b"/>
              <a:pathLst>
                <a:path w="5643109" h="660400">
                  <a:moveTo>
                    <a:pt x="5518649" y="660400"/>
                  </a:moveTo>
                  <a:lnTo>
                    <a:pt x="124460" y="660400"/>
                  </a:lnTo>
                  <a:cubicBezTo>
                    <a:pt x="55880" y="660400"/>
                    <a:pt x="0" y="604520"/>
                    <a:pt x="0" y="535940"/>
                  </a:cubicBezTo>
                  <a:lnTo>
                    <a:pt x="0" y="124460"/>
                  </a:lnTo>
                  <a:cubicBezTo>
                    <a:pt x="0" y="55880"/>
                    <a:pt x="55880" y="0"/>
                    <a:pt x="124460" y="0"/>
                  </a:cubicBezTo>
                  <a:lnTo>
                    <a:pt x="5518649" y="0"/>
                  </a:lnTo>
                  <a:cubicBezTo>
                    <a:pt x="5587229" y="0"/>
                    <a:pt x="5643109" y="55880"/>
                    <a:pt x="5643109" y="124460"/>
                  </a:cubicBezTo>
                  <a:lnTo>
                    <a:pt x="5643109" y="535940"/>
                  </a:lnTo>
                  <a:cubicBezTo>
                    <a:pt x="5643109" y="604520"/>
                    <a:pt x="5587229" y="660400"/>
                    <a:pt x="5518649" y="660400"/>
                  </a:cubicBezTo>
                  <a:close/>
                </a:path>
              </a:pathLst>
            </a:custGeom>
            <a:solidFill>
              <a:srgbClr val="E73E97"/>
            </a:solidFill>
          </p:spPr>
        </p:sp>
      </p:grpSp>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35178" y="2370898"/>
            <a:ext cx="472841" cy="283114"/>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590245" y="3709241"/>
            <a:ext cx="485766" cy="290852"/>
          </a:xfrm>
          <a:prstGeom prst="rect">
            <a:avLst/>
          </a:prstGeom>
        </p:spPr>
      </p:pic>
      <p:grpSp>
        <p:nvGrpSpPr>
          <p:cNvPr id="24" name="Group 24"/>
          <p:cNvGrpSpPr/>
          <p:nvPr/>
        </p:nvGrpSpPr>
        <p:grpSpPr>
          <a:xfrm>
            <a:off x="4579100" y="2306879"/>
            <a:ext cx="3907763" cy="2319141"/>
            <a:chOff x="0" y="0"/>
            <a:chExt cx="2419398" cy="1435841"/>
          </a:xfrm>
        </p:grpSpPr>
        <p:sp>
          <p:nvSpPr>
            <p:cNvPr id="25" name="Freeform 25"/>
            <p:cNvSpPr/>
            <p:nvPr/>
          </p:nvSpPr>
          <p:spPr>
            <a:xfrm>
              <a:off x="0" y="0"/>
              <a:ext cx="2419398" cy="1435841"/>
            </a:xfrm>
            <a:custGeom>
              <a:avLst/>
              <a:gdLst/>
              <a:ahLst/>
              <a:cxnLst/>
              <a:rect l="l" t="t" r="r" b="b"/>
              <a:pathLst>
                <a:path w="2419398" h="1435841">
                  <a:moveTo>
                    <a:pt x="2294938" y="1435841"/>
                  </a:moveTo>
                  <a:lnTo>
                    <a:pt x="124460" y="1435841"/>
                  </a:lnTo>
                  <a:cubicBezTo>
                    <a:pt x="55880" y="1435841"/>
                    <a:pt x="0" y="1379961"/>
                    <a:pt x="0" y="1311381"/>
                  </a:cubicBezTo>
                  <a:lnTo>
                    <a:pt x="0" y="124460"/>
                  </a:lnTo>
                  <a:cubicBezTo>
                    <a:pt x="0" y="55880"/>
                    <a:pt x="55880" y="0"/>
                    <a:pt x="124460" y="0"/>
                  </a:cubicBezTo>
                  <a:lnTo>
                    <a:pt x="2294938" y="0"/>
                  </a:lnTo>
                  <a:cubicBezTo>
                    <a:pt x="2363518" y="0"/>
                    <a:pt x="2419398" y="55880"/>
                    <a:pt x="2419398" y="124460"/>
                  </a:cubicBezTo>
                  <a:lnTo>
                    <a:pt x="2419398" y="1311381"/>
                  </a:lnTo>
                  <a:cubicBezTo>
                    <a:pt x="2419398" y="1379961"/>
                    <a:pt x="2363518" y="1435841"/>
                    <a:pt x="2294938" y="1435841"/>
                  </a:cubicBezTo>
                  <a:close/>
                </a:path>
              </a:pathLst>
            </a:custGeom>
            <a:solidFill>
              <a:srgbClr val="84BD00">
                <a:alpha val="23922"/>
              </a:srgbClr>
            </a:solidFill>
          </p:spPr>
        </p:sp>
      </p:grpSp>
      <p:grpSp>
        <p:nvGrpSpPr>
          <p:cNvPr id="26" name="Group 26"/>
          <p:cNvGrpSpPr/>
          <p:nvPr/>
        </p:nvGrpSpPr>
        <p:grpSpPr>
          <a:xfrm>
            <a:off x="4561958" y="2306879"/>
            <a:ext cx="3917162" cy="534256"/>
            <a:chOff x="0" y="0"/>
            <a:chExt cx="5579676" cy="761004"/>
          </a:xfrm>
        </p:grpSpPr>
        <p:sp>
          <p:nvSpPr>
            <p:cNvPr id="27" name="Freeform 27"/>
            <p:cNvSpPr/>
            <p:nvPr/>
          </p:nvSpPr>
          <p:spPr>
            <a:xfrm>
              <a:off x="0" y="0"/>
              <a:ext cx="5579676" cy="761004"/>
            </a:xfrm>
            <a:custGeom>
              <a:avLst/>
              <a:gdLst/>
              <a:ahLst/>
              <a:cxnLst/>
              <a:rect l="l" t="t" r="r" b="b"/>
              <a:pathLst>
                <a:path w="5579676" h="761004">
                  <a:moveTo>
                    <a:pt x="5455216" y="761004"/>
                  </a:moveTo>
                  <a:lnTo>
                    <a:pt x="124460" y="761004"/>
                  </a:lnTo>
                  <a:cubicBezTo>
                    <a:pt x="55880" y="761004"/>
                    <a:pt x="0" y="705124"/>
                    <a:pt x="0" y="636544"/>
                  </a:cubicBezTo>
                  <a:lnTo>
                    <a:pt x="0" y="124460"/>
                  </a:lnTo>
                  <a:cubicBezTo>
                    <a:pt x="0" y="55880"/>
                    <a:pt x="55880" y="0"/>
                    <a:pt x="124460" y="0"/>
                  </a:cubicBezTo>
                  <a:lnTo>
                    <a:pt x="5455216" y="0"/>
                  </a:lnTo>
                  <a:cubicBezTo>
                    <a:pt x="5523796" y="0"/>
                    <a:pt x="5579676" y="55880"/>
                    <a:pt x="5579676" y="124460"/>
                  </a:cubicBezTo>
                  <a:lnTo>
                    <a:pt x="5579676" y="636544"/>
                  </a:lnTo>
                  <a:cubicBezTo>
                    <a:pt x="5579676" y="705124"/>
                    <a:pt x="5523796" y="761004"/>
                    <a:pt x="5455216" y="761004"/>
                  </a:cubicBezTo>
                  <a:close/>
                </a:path>
              </a:pathLst>
            </a:custGeom>
            <a:solidFill>
              <a:srgbClr val="84BD00"/>
            </a:solidFill>
          </p:spPr>
        </p:sp>
      </p:grpSp>
      <p:grpSp>
        <p:nvGrpSpPr>
          <p:cNvPr id="28" name="Group 28"/>
          <p:cNvGrpSpPr/>
          <p:nvPr/>
        </p:nvGrpSpPr>
        <p:grpSpPr>
          <a:xfrm>
            <a:off x="4579100" y="4960920"/>
            <a:ext cx="3915591" cy="516779"/>
            <a:chOff x="0" y="0"/>
            <a:chExt cx="5003798" cy="660400"/>
          </a:xfrm>
        </p:grpSpPr>
        <p:sp>
          <p:nvSpPr>
            <p:cNvPr id="29" name="Freeform 29"/>
            <p:cNvSpPr/>
            <p:nvPr/>
          </p:nvSpPr>
          <p:spPr>
            <a:xfrm>
              <a:off x="0" y="0"/>
              <a:ext cx="5003798" cy="660400"/>
            </a:xfrm>
            <a:custGeom>
              <a:avLst/>
              <a:gdLst/>
              <a:ahLst/>
              <a:cxnLst/>
              <a:rect l="l" t="t" r="r" b="b"/>
              <a:pathLst>
                <a:path w="5003798" h="660400">
                  <a:moveTo>
                    <a:pt x="4879338" y="660400"/>
                  </a:moveTo>
                  <a:lnTo>
                    <a:pt x="124460" y="660400"/>
                  </a:lnTo>
                  <a:cubicBezTo>
                    <a:pt x="55880" y="660400"/>
                    <a:pt x="0" y="604520"/>
                    <a:pt x="0" y="535940"/>
                  </a:cubicBezTo>
                  <a:lnTo>
                    <a:pt x="0" y="124460"/>
                  </a:lnTo>
                  <a:cubicBezTo>
                    <a:pt x="0" y="55880"/>
                    <a:pt x="55880" y="0"/>
                    <a:pt x="124460" y="0"/>
                  </a:cubicBezTo>
                  <a:lnTo>
                    <a:pt x="4879339" y="0"/>
                  </a:lnTo>
                  <a:cubicBezTo>
                    <a:pt x="4947919" y="0"/>
                    <a:pt x="5003798" y="55880"/>
                    <a:pt x="5003798" y="124460"/>
                  </a:cubicBezTo>
                  <a:lnTo>
                    <a:pt x="5003798" y="535940"/>
                  </a:lnTo>
                  <a:cubicBezTo>
                    <a:pt x="5003798" y="604520"/>
                    <a:pt x="4947919" y="660400"/>
                    <a:pt x="4879339" y="660400"/>
                  </a:cubicBezTo>
                  <a:close/>
                </a:path>
              </a:pathLst>
            </a:custGeom>
            <a:solidFill>
              <a:srgbClr val="84BD00"/>
            </a:solidFill>
          </p:spPr>
        </p:sp>
      </p:grpSp>
      <p:sp>
        <p:nvSpPr>
          <p:cNvPr id="30" name="TextBox 30"/>
          <p:cNvSpPr txBox="1"/>
          <p:nvPr/>
        </p:nvSpPr>
        <p:spPr>
          <a:xfrm>
            <a:off x="5057290" y="5049898"/>
            <a:ext cx="2985669" cy="359597"/>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Trebuchet MS 1 Bold"/>
              </a:rPr>
              <a:t>SMS was less popular for:</a:t>
            </a:r>
          </a:p>
        </p:txBody>
      </p:sp>
      <p:sp>
        <p:nvSpPr>
          <p:cNvPr id="31" name="TextBox 31"/>
          <p:cNvSpPr txBox="1"/>
          <p:nvPr/>
        </p:nvSpPr>
        <p:spPr>
          <a:xfrm>
            <a:off x="4596243" y="5593034"/>
            <a:ext cx="3744628" cy="1840230"/>
          </a:xfrm>
          <a:prstGeom prst="rect">
            <a:avLst/>
          </a:prstGeom>
        </p:spPr>
        <p:txBody>
          <a:bodyPr lIns="0" tIns="0" rIns="0" bIns="0" rtlCol="0" anchor="t">
            <a:spAutoFit/>
          </a:bodyPr>
          <a:lstStyle/>
          <a:p>
            <a:pPr marL="431800" lvl="1" indent="-215900" algn="l">
              <a:lnSpc>
                <a:spcPts val="2460"/>
              </a:lnSpc>
              <a:spcBef>
                <a:spcPct val="0"/>
              </a:spcBef>
              <a:buFont typeface="Arial"/>
              <a:buChar char="•"/>
            </a:pPr>
            <a:r>
              <a:rPr lang="en-US" sz="2000" u="none">
                <a:solidFill>
                  <a:srgbClr val="589358"/>
                </a:solidFill>
                <a:latin typeface="Trebuchet MS 2 Bold"/>
              </a:rPr>
              <a:t>Respondents with sight impairments;</a:t>
            </a:r>
          </a:p>
          <a:p>
            <a:pPr marL="431800" lvl="1" indent="-215900" algn="l">
              <a:lnSpc>
                <a:spcPts val="2460"/>
              </a:lnSpc>
              <a:spcBef>
                <a:spcPct val="0"/>
              </a:spcBef>
              <a:buFont typeface="Arial"/>
              <a:buChar char="•"/>
            </a:pPr>
            <a:r>
              <a:rPr lang="en-US" sz="2000" u="none">
                <a:solidFill>
                  <a:srgbClr val="589358"/>
                </a:solidFill>
                <a:latin typeface="Trebuchet MS 2 Bold"/>
              </a:rPr>
              <a:t>Respondents aged under 18 or over 65;</a:t>
            </a:r>
          </a:p>
          <a:p>
            <a:pPr marL="431800" lvl="1" indent="-215900" algn="l">
              <a:lnSpc>
                <a:spcPts val="2460"/>
              </a:lnSpc>
              <a:spcBef>
                <a:spcPct val="0"/>
              </a:spcBef>
              <a:buFont typeface="Arial"/>
              <a:buChar char="•"/>
            </a:pPr>
            <a:r>
              <a:rPr lang="en-US" sz="2000" u="none">
                <a:solidFill>
                  <a:srgbClr val="589358"/>
                </a:solidFill>
                <a:latin typeface="Trebuchet MS 2 Bold"/>
              </a:rPr>
              <a:t>Respondents of Asian ethnicities.</a:t>
            </a:r>
          </a:p>
        </p:txBody>
      </p:sp>
      <p:pic>
        <p:nvPicPr>
          <p:cNvPr id="32" name="Picture 3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697715" y="2342438"/>
            <a:ext cx="204171" cy="408343"/>
          </a:xfrm>
          <a:prstGeom prst="rect">
            <a:avLst/>
          </a:prstGeom>
        </p:spPr>
      </p:pic>
      <p:pic>
        <p:nvPicPr>
          <p:cNvPr id="33" name="Picture 3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714858" y="5012146"/>
            <a:ext cx="207163" cy="414327"/>
          </a:xfrm>
          <a:prstGeom prst="rect">
            <a:avLst/>
          </a:prstGeom>
        </p:spPr>
      </p:pic>
      <p:grpSp>
        <p:nvGrpSpPr>
          <p:cNvPr id="34" name="Group 34"/>
          <p:cNvGrpSpPr/>
          <p:nvPr/>
        </p:nvGrpSpPr>
        <p:grpSpPr>
          <a:xfrm>
            <a:off x="4596243" y="5381554"/>
            <a:ext cx="3907763" cy="2126088"/>
            <a:chOff x="0" y="0"/>
            <a:chExt cx="2419398" cy="1316317"/>
          </a:xfrm>
        </p:grpSpPr>
        <p:sp>
          <p:nvSpPr>
            <p:cNvPr id="35" name="Freeform 35"/>
            <p:cNvSpPr/>
            <p:nvPr/>
          </p:nvSpPr>
          <p:spPr>
            <a:xfrm>
              <a:off x="0" y="0"/>
              <a:ext cx="2419398" cy="1316317"/>
            </a:xfrm>
            <a:custGeom>
              <a:avLst/>
              <a:gdLst/>
              <a:ahLst/>
              <a:cxnLst/>
              <a:rect l="l" t="t" r="r" b="b"/>
              <a:pathLst>
                <a:path w="2419398" h="1316317">
                  <a:moveTo>
                    <a:pt x="2294938" y="1316317"/>
                  </a:moveTo>
                  <a:lnTo>
                    <a:pt x="124460" y="1316317"/>
                  </a:lnTo>
                  <a:cubicBezTo>
                    <a:pt x="55880" y="1316317"/>
                    <a:pt x="0" y="1260437"/>
                    <a:pt x="0" y="1191857"/>
                  </a:cubicBezTo>
                  <a:lnTo>
                    <a:pt x="0" y="124460"/>
                  </a:lnTo>
                  <a:cubicBezTo>
                    <a:pt x="0" y="55880"/>
                    <a:pt x="55880" y="0"/>
                    <a:pt x="124460" y="0"/>
                  </a:cubicBezTo>
                  <a:lnTo>
                    <a:pt x="2294938" y="0"/>
                  </a:lnTo>
                  <a:cubicBezTo>
                    <a:pt x="2363518" y="0"/>
                    <a:pt x="2419398" y="55880"/>
                    <a:pt x="2419398" y="124460"/>
                  </a:cubicBezTo>
                  <a:lnTo>
                    <a:pt x="2419398" y="1191857"/>
                  </a:lnTo>
                  <a:cubicBezTo>
                    <a:pt x="2419398" y="1260437"/>
                    <a:pt x="2363518" y="1316317"/>
                    <a:pt x="2294938" y="1316317"/>
                  </a:cubicBezTo>
                  <a:close/>
                </a:path>
              </a:pathLst>
            </a:custGeom>
            <a:solidFill>
              <a:srgbClr val="84BD00">
                <a:alpha val="23922"/>
              </a:srgbClr>
            </a:solidFill>
          </p:spPr>
        </p:sp>
      </p:grpSp>
      <p:grpSp>
        <p:nvGrpSpPr>
          <p:cNvPr id="36" name="Group 36"/>
          <p:cNvGrpSpPr/>
          <p:nvPr/>
        </p:nvGrpSpPr>
        <p:grpSpPr>
          <a:xfrm>
            <a:off x="8944914" y="2284104"/>
            <a:ext cx="4044638" cy="4027305"/>
            <a:chOff x="0" y="0"/>
            <a:chExt cx="1973396" cy="1730217"/>
          </a:xfrm>
        </p:grpSpPr>
        <p:sp>
          <p:nvSpPr>
            <p:cNvPr id="37" name="Freeform 37"/>
            <p:cNvSpPr/>
            <p:nvPr/>
          </p:nvSpPr>
          <p:spPr>
            <a:xfrm>
              <a:off x="0" y="0"/>
              <a:ext cx="1973396" cy="1730217"/>
            </a:xfrm>
            <a:custGeom>
              <a:avLst/>
              <a:gdLst/>
              <a:ahLst/>
              <a:cxnLst/>
              <a:rect l="l" t="t" r="r" b="b"/>
              <a:pathLst>
                <a:path w="1973396" h="1730217">
                  <a:moveTo>
                    <a:pt x="1848936" y="1730217"/>
                  </a:moveTo>
                  <a:lnTo>
                    <a:pt x="124460" y="1730217"/>
                  </a:lnTo>
                  <a:cubicBezTo>
                    <a:pt x="55880" y="1730217"/>
                    <a:pt x="0" y="1674337"/>
                    <a:pt x="0" y="1605757"/>
                  </a:cubicBezTo>
                  <a:lnTo>
                    <a:pt x="0" y="124460"/>
                  </a:lnTo>
                  <a:cubicBezTo>
                    <a:pt x="0" y="55880"/>
                    <a:pt x="55880" y="0"/>
                    <a:pt x="124460" y="0"/>
                  </a:cubicBezTo>
                  <a:lnTo>
                    <a:pt x="1848936" y="0"/>
                  </a:lnTo>
                  <a:cubicBezTo>
                    <a:pt x="1917516" y="0"/>
                    <a:pt x="1973396" y="55880"/>
                    <a:pt x="1973396" y="124460"/>
                  </a:cubicBezTo>
                  <a:lnTo>
                    <a:pt x="1973396" y="1605757"/>
                  </a:lnTo>
                  <a:cubicBezTo>
                    <a:pt x="1973396" y="1674337"/>
                    <a:pt x="1917516" y="1730217"/>
                    <a:pt x="1848936" y="1730217"/>
                  </a:cubicBezTo>
                  <a:close/>
                </a:path>
              </a:pathLst>
            </a:custGeom>
            <a:solidFill>
              <a:srgbClr val="FBBC05">
                <a:alpha val="23922"/>
              </a:srgbClr>
            </a:solidFill>
          </p:spPr>
        </p:sp>
      </p:grpSp>
      <p:grpSp>
        <p:nvGrpSpPr>
          <p:cNvPr id="38" name="Group 38"/>
          <p:cNvGrpSpPr/>
          <p:nvPr/>
        </p:nvGrpSpPr>
        <p:grpSpPr>
          <a:xfrm>
            <a:off x="9040934" y="2274205"/>
            <a:ext cx="3948617" cy="495238"/>
            <a:chOff x="0" y="0"/>
            <a:chExt cx="5265479" cy="660400"/>
          </a:xfrm>
        </p:grpSpPr>
        <p:sp>
          <p:nvSpPr>
            <p:cNvPr id="39" name="Freeform 39"/>
            <p:cNvSpPr/>
            <p:nvPr/>
          </p:nvSpPr>
          <p:spPr>
            <a:xfrm>
              <a:off x="0" y="0"/>
              <a:ext cx="5265479" cy="660400"/>
            </a:xfrm>
            <a:custGeom>
              <a:avLst/>
              <a:gdLst/>
              <a:ahLst/>
              <a:cxnLst/>
              <a:rect l="l" t="t" r="r" b="b"/>
              <a:pathLst>
                <a:path w="5265479" h="660400">
                  <a:moveTo>
                    <a:pt x="5141018" y="660400"/>
                  </a:moveTo>
                  <a:lnTo>
                    <a:pt x="124460" y="660400"/>
                  </a:lnTo>
                  <a:cubicBezTo>
                    <a:pt x="55880" y="660400"/>
                    <a:pt x="0" y="604520"/>
                    <a:pt x="0" y="535940"/>
                  </a:cubicBezTo>
                  <a:lnTo>
                    <a:pt x="0" y="124460"/>
                  </a:lnTo>
                  <a:cubicBezTo>
                    <a:pt x="0" y="55880"/>
                    <a:pt x="55880" y="0"/>
                    <a:pt x="124460" y="0"/>
                  </a:cubicBezTo>
                  <a:lnTo>
                    <a:pt x="5141019" y="0"/>
                  </a:lnTo>
                  <a:cubicBezTo>
                    <a:pt x="5209599" y="0"/>
                    <a:pt x="5265479" y="55880"/>
                    <a:pt x="5265479" y="124460"/>
                  </a:cubicBezTo>
                  <a:lnTo>
                    <a:pt x="5265479" y="535940"/>
                  </a:lnTo>
                  <a:cubicBezTo>
                    <a:pt x="5265479" y="604520"/>
                    <a:pt x="5209599" y="660400"/>
                    <a:pt x="5141019" y="660400"/>
                  </a:cubicBezTo>
                  <a:close/>
                </a:path>
              </a:pathLst>
            </a:custGeom>
            <a:solidFill>
              <a:srgbClr val="F8AC0C"/>
            </a:solidFill>
          </p:spPr>
        </p:sp>
      </p:grpSp>
      <p:pic>
        <p:nvPicPr>
          <p:cNvPr id="40" name="Picture 4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087294" y="2306879"/>
            <a:ext cx="565170" cy="445778"/>
          </a:xfrm>
          <a:prstGeom prst="rect">
            <a:avLst/>
          </a:prstGeom>
        </p:spPr>
      </p:pic>
      <p:grpSp>
        <p:nvGrpSpPr>
          <p:cNvPr id="41" name="Group 41"/>
          <p:cNvGrpSpPr/>
          <p:nvPr/>
        </p:nvGrpSpPr>
        <p:grpSpPr>
          <a:xfrm>
            <a:off x="9009222" y="6880498"/>
            <a:ext cx="3950970" cy="2073002"/>
            <a:chOff x="0" y="0"/>
            <a:chExt cx="1969384" cy="1033300"/>
          </a:xfrm>
        </p:grpSpPr>
        <p:sp>
          <p:nvSpPr>
            <p:cNvPr id="42" name="Freeform 42"/>
            <p:cNvSpPr/>
            <p:nvPr/>
          </p:nvSpPr>
          <p:spPr>
            <a:xfrm>
              <a:off x="0" y="0"/>
              <a:ext cx="1969384" cy="1033300"/>
            </a:xfrm>
            <a:custGeom>
              <a:avLst/>
              <a:gdLst/>
              <a:ahLst/>
              <a:cxnLst/>
              <a:rect l="l" t="t" r="r" b="b"/>
              <a:pathLst>
                <a:path w="1969384" h="1033300">
                  <a:moveTo>
                    <a:pt x="1844924" y="1033300"/>
                  </a:moveTo>
                  <a:lnTo>
                    <a:pt x="124460" y="1033300"/>
                  </a:lnTo>
                  <a:cubicBezTo>
                    <a:pt x="55880" y="1033300"/>
                    <a:pt x="0" y="977420"/>
                    <a:pt x="0" y="908840"/>
                  </a:cubicBezTo>
                  <a:lnTo>
                    <a:pt x="0" y="124460"/>
                  </a:lnTo>
                  <a:cubicBezTo>
                    <a:pt x="0" y="55880"/>
                    <a:pt x="55880" y="0"/>
                    <a:pt x="124460" y="0"/>
                  </a:cubicBezTo>
                  <a:lnTo>
                    <a:pt x="1844924" y="0"/>
                  </a:lnTo>
                  <a:cubicBezTo>
                    <a:pt x="1913504" y="0"/>
                    <a:pt x="1969384" y="55880"/>
                    <a:pt x="1969384" y="124460"/>
                  </a:cubicBezTo>
                  <a:lnTo>
                    <a:pt x="1969384" y="908840"/>
                  </a:lnTo>
                  <a:cubicBezTo>
                    <a:pt x="1969384" y="977420"/>
                    <a:pt x="1913504" y="1033300"/>
                    <a:pt x="1844924" y="1033300"/>
                  </a:cubicBezTo>
                  <a:close/>
                </a:path>
              </a:pathLst>
            </a:custGeom>
            <a:solidFill>
              <a:srgbClr val="FBBC05">
                <a:alpha val="23922"/>
              </a:srgbClr>
            </a:solidFill>
          </p:spPr>
        </p:sp>
      </p:grpSp>
      <p:grpSp>
        <p:nvGrpSpPr>
          <p:cNvPr id="43" name="Group 43"/>
          <p:cNvGrpSpPr/>
          <p:nvPr/>
        </p:nvGrpSpPr>
        <p:grpSpPr>
          <a:xfrm>
            <a:off x="9009222" y="6475230"/>
            <a:ext cx="3950970" cy="497070"/>
            <a:chOff x="0" y="0"/>
            <a:chExt cx="5249203" cy="660400"/>
          </a:xfrm>
        </p:grpSpPr>
        <p:sp>
          <p:nvSpPr>
            <p:cNvPr id="44" name="Freeform 44"/>
            <p:cNvSpPr/>
            <p:nvPr/>
          </p:nvSpPr>
          <p:spPr>
            <a:xfrm>
              <a:off x="0" y="0"/>
              <a:ext cx="5249203" cy="660400"/>
            </a:xfrm>
            <a:custGeom>
              <a:avLst/>
              <a:gdLst/>
              <a:ahLst/>
              <a:cxnLst/>
              <a:rect l="l" t="t" r="r" b="b"/>
              <a:pathLst>
                <a:path w="5249203" h="660400">
                  <a:moveTo>
                    <a:pt x="5124743" y="660400"/>
                  </a:moveTo>
                  <a:lnTo>
                    <a:pt x="124460" y="660400"/>
                  </a:lnTo>
                  <a:cubicBezTo>
                    <a:pt x="55880" y="660400"/>
                    <a:pt x="0" y="604520"/>
                    <a:pt x="0" y="535940"/>
                  </a:cubicBezTo>
                  <a:lnTo>
                    <a:pt x="0" y="124460"/>
                  </a:lnTo>
                  <a:cubicBezTo>
                    <a:pt x="0" y="55880"/>
                    <a:pt x="55880" y="0"/>
                    <a:pt x="124460" y="0"/>
                  </a:cubicBezTo>
                  <a:lnTo>
                    <a:pt x="5124743" y="0"/>
                  </a:lnTo>
                  <a:cubicBezTo>
                    <a:pt x="5193323" y="0"/>
                    <a:pt x="5249203" y="55880"/>
                    <a:pt x="5249203" y="124460"/>
                  </a:cubicBezTo>
                  <a:lnTo>
                    <a:pt x="5249203" y="535940"/>
                  </a:lnTo>
                  <a:cubicBezTo>
                    <a:pt x="5249203" y="604520"/>
                    <a:pt x="5193323" y="660400"/>
                    <a:pt x="5124743" y="660400"/>
                  </a:cubicBezTo>
                  <a:close/>
                </a:path>
              </a:pathLst>
            </a:custGeom>
            <a:solidFill>
              <a:srgbClr val="F8AC0C"/>
            </a:solidFill>
          </p:spPr>
        </p:sp>
      </p:grpSp>
      <p:pic>
        <p:nvPicPr>
          <p:cNvPr id="45" name="Picture 4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059215" y="6526522"/>
            <a:ext cx="565170" cy="445778"/>
          </a:xfrm>
          <a:prstGeom prst="rect">
            <a:avLst/>
          </a:prstGeom>
        </p:spPr>
      </p:pic>
      <p:sp>
        <p:nvSpPr>
          <p:cNvPr id="46" name="TextBox 46"/>
          <p:cNvSpPr txBox="1"/>
          <p:nvPr/>
        </p:nvSpPr>
        <p:spPr>
          <a:xfrm>
            <a:off x="1030119" y="2294813"/>
            <a:ext cx="2850803" cy="349250"/>
          </a:xfrm>
          <a:prstGeom prst="rect">
            <a:avLst/>
          </a:prstGeom>
        </p:spPr>
        <p:txBody>
          <a:bodyPr lIns="0" tIns="0" rIns="0" bIns="0" rtlCol="0" anchor="t">
            <a:spAutoFit/>
          </a:bodyPr>
          <a:lstStyle/>
          <a:p>
            <a:pPr algn="ctr">
              <a:lnSpc>
                <a:spcPts val="2799"/>
              </a:lnSpc>
            </a:pPr>
            <a:r>
              <a:rPr lang="en-US" sz="1999">
                <a:solidFill>
                  <a:srgbClr val="FFFFFF"/>
                </a:solidFill>
                <a:latin typeface="Trebuchet MS 1 Bold"/>
              </a:rPr>
              <a:t>Email was preferred by:</a:t>
            </a:r>
          </a:p>
        </p:txBody>
      </p:sp>
      <p:sp>
        <p:nvSpPr>
          <p:cNvPr id="47" name="TextBox 47"/>
          <p:cNvSpPr txBox="1"/>
          <p:nvPr/>
        </p:nvSpPr>
        <p:spPr>
          <a:xfrm>
            <a:off x="993461" y="5396147"/>
            <a:ext cx="3185751" cy="347306"/>
          </a:xfrm>
          <a:prstGeom prst="rect">
            <a:avLst/>
          </a:prstGeom>
        </p:spPr>
        <p:txBody>
          <a:bodyPr lIns="0" tIns="0" rIns="0" bIns="0" rtlCol="0" anchor="t">
            <a:spAutoFit/>
          </a:bodyPr>
          <a:lstStyle/>
          <a:p>
            <a:pPr marL="0" lvl="0" indent="0" algn="ctr">
              <a:lnSpc>
                <a:spcPts val="2799"/>
              </a:lnSpc>
              <a:spcBef>
                <a:spcPct val="0"/>
              </a:spcBef>
            </a:pPr>
            <a:r>
              <a:rPr lang="en-US" sz="1999" u="none">
                <a:solidFill>
                  <a:srgbClr val="FFFFFF"/>
                </a:solidFill>
                <a:latin typeface="Trebuchet MS 1 Bold"/>
              </a:rPr>
              <a:t>Email was less popular for:</a:t>
            </a:r>
          </a:p>
        </p:txBody>
      </p:sp>
      <p:sp>
        <p:nvSpPr>
          <p:cNvPr id="48" name="TextBox 48"/>
          <p:cNvSpPr txBox="1"/>
          <p:nvPr/>
        </p:nvSpPr>
        <p:spPr>
          <a:xfrm>
            <a:off x="188991" y="2836519"/>
            <a:ext cx="3691932" cy="2145030"/>
          </a:xfrm>
          <a:prstGeom prst="rect">
            <a:avLst/>
          </a:prstGeom>
        </p:spPr>
        <p:txBody>
          <a:bodyPr lIns="0" tIns="0" rIns="0" bIns="0" rtlCol="0" anchor="t">
            <a:spAutoFit/>
          </a:bodyPr>
          <a:lstStyle/>
          <a:p>
            <a:pPr marL="431800" lvl="1" indent="-215900" algn="l">
              <a:lnSpc>
                <a:spcPts val="2460"/>
              </a:lnSpc>
              <a:spcBef>
                <a:spcPct val="0"/>
              </a:spcBef>
              <a:buFont typeface="Arial"/>
              <a:buChar char="•"/>
            </a:pPr>
            <a:r>
              <a:rPr lang="en-US" sz="2000" u="none">
                <a:solidFill>
                  <a:srgbClr val="004F6B"/>
                </a:solidFill>
                <a:latin typeface="Trebuchet MS 2 Bold"/>
              </a:rPr>
              <a:t>Autistic respondents;</a:t>
            </a:r>
          </a:p>
          <a:p>
            <a:pPr marL="431800" lvl="1" indent="-215900" algn="l">
              <a:lnSpc>
                <a:spcPts val="2460"/>
              </a:lnSpc>
              <a:spcBef>
                <a:spcPct val="0"/>
              </a:spcBef>
              <a:buFont typeface="Arial"/>
              <a:buChar char="•"/>
            </a:pPr>
            <a:r>
              <a:rPr lang="en-US" sz="2000" u="none">
                <a:solidFill>
                  <a:srgbClr val="004F6B"/>
                </a:solidFill>
                <a:latin typeface="Trebuchet MS 2 Bold"/>
              </a:rPr>
              <a:t>Respondents with hearing impairments;</a:t>
            </a:r>
          </a:p>
          <a:p>
            <a:pPr marL="431800" lvl="1" indent="-215900" algn="l">
              <a:lnSpc>
                <a:spcPts val="2460"/>
              </a:lnSpc>
              <a:spcBef>
                <a:spcPct val="0"/>
              </a:spcBef>
              <a:buFont typeface="Arial"/>
              <a:buChar char="•"/>
            </a:pPr>
            <a:r>
              <a:rPr lang="en-US" sz="2000" u="none">
                <a:solidFill>
                  <a:srgbClr val="004F6B"/>
                </a:solidFill>
                <a:latin typeface="Trebuchet MS 2 Bold"/>
              </a:rPr>
              <a:t>Respondents who were shielding;</a:t>
            </a:r>
          </a:p>
          <a:p>
            <a:pPr marL="431800" lvl="1" indent="-215900" algn="l">
              <a:lnSpc>
                <a:spcPts val="2460"/>
              </a:lnSpc>
              <a:spcBef>
                <a:spcPct val="0"/>
              </a:spcBef>
              <a:buFont typeface="Arial"/>
              <a:buChar char="•"/>
            </a:pPr>
            <a:r>
              <a:rPr lang="en-US" sz="2000" u="none">
                <a:solidFill>
                  <a:srgbClr val="004F6B"/>
                </a:solidFill>
                <a:latin typeface="Trebuchet MS 2 Bold"/>
              </a:rPr>
              <a:t>Respondents who were economically active.</a:t>
            </a:r>
          </a:p>
        </p:txBody>
      </p:sp>
      <p:sp>
        <p:nvSpPr>
          <p:cNvPr id="49" name="TextBox 49"/>
          <p:cNvSpPr txBox="1"/>
          <p:nvPr/>
        </p:nvSpPr>
        <p:spPr>
          <a:xfrm>
            <a:off x="303152" y="5848906"/>
            <a:ext cx="3577770" cy="3059430"/>
          </a:xfrm>
          <a:prstGeom prst="rect">
            <a:avLst/>
          </a:prstGeom>
        </p:spPr>
        <p:txBody>
          <a:bodyPr lIns="0" tIns="0" rIns="0" bIns="0" rtlCol="0" anchor="t">
            <a:spAutoFit/>
          </a:bodyPr>
          <a:lstStyle/>
          <a:p>
            <a:pPr marL="431800" lvl="1" indent="-215900">
              <a:lnSpc>
                <a:spcPts val="2460"/>
              </a:lnSpc>
              <a:buFont typeface="Arial"/>
              <a:buChar char="•"/>
            </a:pPr>
            <a:r>
              <a:rPr lang="en-US" sz="2000" dirty="0">
                <a:solidFill>
                  <a:srgbClr val="004F6B"/>
                </a:solidFill>
                <a:latin typeface="Trebuchet MS 2 Bold"/>
              </a:rPr>
              <a:t>Respondents with learning disabilities;</a:t>
            </a:r>
          </a:p>
          <a:p>
            <a:pPr marL="431800" lvl="1" indent="-215900">
              <a:lnSpc>
                <a:spcPts val="2460"/>
              </a:lnSpc>
              <a:buFont typeface="Arial"/>
              <a:buChar char="•"/>
            </a:pPr>
            <a:r>
              <a:rPr lang="en-US" sz="2000" dirty="0">
                <a:solidFill>
                  <a:srgbClr val="004F6B"/>
                </a:solidFill>
                <a:latin typeface="Trebuchet MS 2 Bold"/>
              </a:rPr>
              <a:t>Respondents with sight impairments;</a:t>
            </a:r>
          </a:p>
          <a:p>
            <a:pPr marL="431800" lvl="1" indent="-215900">
              <a:lnSpc>
                <a:spcPts val="2460"/>
              </a:lnSpc>
              <a:buFont typeface="Arial"/>
              <a:buChar char="•"/>
            </a:pPr>
            <a:r>
              <a:rPr lang="en-US" sz="2000" dirty="0">
                <a:solidFill>
                  <a:srgbClr val="004F6B"/>
                </a:solidFill>
                <a:latin typeface="Trebuchet MS 2 Bold"/>
              </a:rPr>
              <a:t>BAME respondents, particularly Black ethnicities;</a:t>
            </a:r>
          </a:p>
          <a:p>
            <a:pPr marL="431800" lvl="1" indent="-215900">
              <a:lnSpc>
                <a:spcPts val="2460"/>
              </a:lnSpc>
              <a:buFont typeface="Arial"/>
              <a:buChar char="•"/>
            </a:pPr>
            <a:r>
              <a:rPr lang="en-US" sz="2000" dirty="0">
                <a:solidFill>
                  <a:srgbClr val="004F6B"/>
                </a:solidFill>
                <a:latin typeface="Trebuchet MS 2"/>
              </a:rPr>
              <a:t>Respondents aged under 24 or over 65.</a:t>
            </a:r>
          </a:p>
          <a:p>
            <a:pPr>
              <a:lnSpc>
                <a:spcPts val="2460"/>
              </a:lnSpc>
            </a:pPr>
            <a:endParaRPr lang="en-US" sz="2000" dirty="0">
              <a:solidFill>
                <a:srgbClr val="004F6B"/>
              </a:solidFill>
              <a:latin typeface="Trebuchet MS 2"/>
            </a:endParaRPr>
          </a:p>
        </p:txBody>
      </p:sp>
      <p:sp>
        <p:nvSpPr>
          <p:cNvPr id="50" name="TextBox 50"/>
          <p:cNvSpPr txBox="1"/>
          <p:nvPr/>
        </p:nvSpPr>
        <p:spPr>
          <a:xfrm>
            <a:off x="14153517" y="2320982"/>
            <a:ext cx="2944422" cy="350898"/>
          </a:xfrm>
          <a:prstGeom prst="rect">
            <a:avLst/>
          </a:prstGeom>
        </p:spPr>
        <p:txBody>
          <a:bodyPr lIns="0" tIns="0" rIns="0" bIns="0" rtlCol="0" anchor="t">
            <a:spAutoFit/>
          </a:bodyPr>
          <a:lstStyle/>
          <a:p>
            <a:pPr marL="0" lvl="0" indent="0" algn="ctr">
              <a:lnSpc>
                <a:spcPts val="2799"/>
              </a:lnSpc>
              <a:spcBef>
                <a:spcPct val="0"/>
              </a:spcBef>
            </a:pPr>
            <a:r>
              <a:rPr lang="en-US" sz="1999" u="none">
                <a:solidFill>
                  <a:srgbClr val="FFFFFF"/>
                </a:solidFill>
                <a:latin typeface="Trebuchet MS 1 Bold"/>
              </a:rPr>
              <a:t>Letter was preferred by:</a:t>
            </a:r>
          </a:p>
        </p:txBody>
      </p:sp>
      <p:sp>
        <p:nvSpPr>
          <p:cNvPr id="51" name="TextBox 51"/>
          <p:cNvSpPr txBox="1"/>
          <p:nvPr/>
        </p:nvSpPr>
        <p:spPr>
          <a:xfrm>
            <a:off x="14109919" y="3661616"/>
            <a:ext cx="3278981" cy="349250"/>
          </a:xfrm>
          <a:prstGeom prst="rect">
            <a:avLst/>
          </a:prstGeom>
        </p:spPr>
        <p:txBody>
          <a:bodyPr lIns="0" tIns="0" rIns="0" bIns="0" rtlCol="0" anchor="t">
            <a:spAutoFit/>
          </a:bodyPr>
          <a:lstStyle/>
          <a:p>
            <a:pPr marL="0" lvl="0" indent="0" algn="ctr">
              <a:lnSpc>
                <a:spcPts val="2799"/>
              </a:lnSpc>
              <a:spcBef>
                <a:spcPct val="0"/>
              </a:spcBef>
            </a:pPr>
            <a:r>
              <a:rPr lang="en-US" sz="1999" u="none">
                <a:solidFill>
                  <a:srgbClr val="FFFFFF"/>
                </a:solidFill>
                <a:latin typeface="Trebuchet MS 1 Bold"/>
              </a:rPr>
              <a:t>Letter was less popular for:</a:t>
            </a:r>
          </a:p>
        </p:txBody>
      </p:sp>
      <p:sp>
        <p:nvSpPr>
          <p:cNvPr id="52" name="TextBox 52"/>
          <p:cNvSpPr txBox="1"/>
          <p:nvPr/>
        </p:nvSpPr>
        <p:spPr>
          <a:xfrm>
            <a:off x="13507125" y="4077845"/>
            <a:ext cx="4219830" cy="941260"/>
          </a:xfrm>
          <a:prstGeom prst="rect">
            <a:avLst/>
          </a:prstGeom>
        </p:spPr>
        <p:txBody>
          <a:bodyPr lIns="0" tIns="0" rIns="0" bIns="0" rtlCol="0" anchor="t">
            <a:spAutoFit/>
          </a:bodyPr>
          <a:lstStyle/>
          <a:p>
            <a:pPr marL="431800" lvl="1" indent="-215900" algn="l">
              <a:lnSpc>
                <a:spcPts val="2460"/>
              </a:lnSpc>
              <a:spcBef>
                <a:spcPct val="0"/>
              </a:spcBef>
              <a:buFont typeface="Arial"/>
              <a:buChar char="•"/>
            </a:pPr>
            <a:r>
              <a:rPr lang="en-US" sz="2000" u="none">
                <a:solidFill>
                  <a:srgbClr val="E73E97"/>
                </a:solidFill>
                <a:latin typeface="Trebuchet MS 2 Bold"/>
              </a:rPr>
              <a:t>Autistic respondents;</a:t>
            </a:r>
          </a:p>
          <a:p>
            <a:pPr marL="431800" lvl="1" indent="-215900" algn="l">
              <a:lnSpc>
                <a:spcPts val="2460"/>
              </a:lnSpc>
              <a:spcBef>
                <a:spcPct val="0"/>
              </a:spcBef>
              <a:buFont typeface="Arial"/>
              <a:buChar char="•"/>
            </a:pPr>
            <a:r>
              <a:rPr lang="en-US" sz="2000" u="none">
                <a:solidFill>
                  <a:srgbClr val="E73E97"/>
                </a:solidFill>
                <a:latin typeface="Trebuchet MS 2 Bold"/>
              </a:rPr>
              <a:t>Respondents with sight impairments.</a:t>
            </a:r>
          </a:p>
        </p:txBody>
      </p:sp>
      <p:sp>
        <p:nvSpPr>
          <p:cNvPr id="53" name="TextBox 53"/>
          <p:cNvSpPr txBox="1"/>
          <p:nvPr/>
        </p:nvSpPr>
        <p:spPr>
          <a:xfrm>
            <a:off x="13581012" y="2794320"/>
            <a:ext cx="3834289" cy="621030"/>
          </a:xfrm>
          <a:prstGeom prst="rect">
            <a:avLst/>
          </a:prstGeom>
        </p:spPr>
        <p:txBody>
          <a:bodyPr lIns="0" tIns="0" rIns="0" bIns="0" rtlCol="0" anchor="t">
            <a:spAutoFit/>
          </a:bodyPr>
          <a:lstStyle/>
          <a:p>
            <a:pPr marL="431800" lvl="1" indent="-215900">
              <a:lnSpc>
                <a:spcPts val="2460"/>
              </a:lnSpc>
              <a:buFont typeface="Arial"/>
              <a:buChar char="•"/>
            </a:pPr>
            <a:r>
              <a:rPr lang="en-US" sz="2000">
                <a:solidFill>
                  <a:srgbClr val="E73E97"/>
                </a:solidFill>
                <a:latin typeface="Trebuchet MS 2 Bold"/>
              </a:rPr>
              <a:t>Respondents aged 25 to 49;</a:t>
            </a:r>
          </a:p>
          <a:p>
            <a:pPr marL="431800" lvl="1" indent="-215900">
              <a:lnSpc>
                <a:spcPts val="2460"/>
              </a:lnSpc>
              <a:buFont typeface="Arial"/>
              <a:buChar char="•"/>
            </a:pPr>
            <a:r>
              <a:rPr lang="en-US" sz="2000">
                <a:solidFill>
                  <a:srgbClr val="E73E97"/>
                </a:solidFill>
                <a:latin typeface="Trebuchet MS 2 Bold"/>
              </a:rPr>
              <a:t>White British respondents.</a:t>
            </a:r>
          </a:p>
        </p:txBody>
      </p:sp>
      <p:sp>
        <p:nvSpPr>
          <p:cNvPr id="54" name="TextBox 54"/>
          <p:cNvSpPr txBox="1"/>
          <p:nvPr/>
        </p:nvSpPr>
        <p:spPr>
          <a:xfrm>
            <a:off x="4969656" y="2399215"/>
            <a:ext cx="2651075" cy="358775"/>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Trebuchet MS 1 Bold"/>
              </a:rPr>
              <a:t>SMS was preferred by:</a:t>
            </a:r>
          </a:p>
        </p:txBody>
      </p:sp>
      <p:sp>
        <p:nvSpPr>
          <p:cNvPr id="55" name="TextBox 55"/>
          <p:cNvSpPr txBox="1"/>
          <p:nvPr/>
        </p:nvSpPr>
        <p:spPr>
          <a:xfrm>
            <a:off x="4543910" y="2906479"/>
            <a:ext cx="3779819" cy="1840230"/>
          </a:xfrm>
          <a:prstGeom prst="rect">
            <a:avLst/>
          </a:prstGeom>
        </p:spPr>
        <p:txBody>
          <a:bodyPr lIns="0" tIns="0" rIns="0" bIns="0" rtlCol="0" anchor="t">
            <a:spAutoFit/>
          </a:bodyPr>
          <a:lstStyle/>
          <a:p>
            <a:pPr marL="431800" lvl="1" indent="-215900">
              <a:lnSpc>
                <a:spcPts val="2460"/>
              </a:lnSpc>
              <a:buFont typeface="Arial"/>
              <a:buChar char="•"/>
            </a:pPr>
            <a:r>
              <a:rPr lang="en-US" sz="2000">
                <a:solidFill>
                  <a:srgbClr val="589358"/>
                </a:solidFill>
                <a:latin typeface="Trebuchet MS 2 Bold"/>
              </a:rPr>
              <a:t>Respondents with mental health issues;</a:t>
            </a:r>
          </a:p>
          <a:p>
            <a:pPr marL="431800" lvl="1" indent="-215900">
              <a:lnSpc>
                <a:spcPts val="2460"/>
              </a:lnSpc>
              <a:buFont typeface="Arial"/>
              <a:buChar char="•"/>
            </a:pPr>
            <a:r>
              <a:rPr lang="en-US" sz="2000">
                <a:solidFill>
                  <a:srgbClr val="589358"/>
                </a:solidFill>
                <a:latin typeface="Trebuchet MS 2 Bold"/>
              </a:rPr>
              <a:t>Respondents of White non-British ethnicities;</a:t>
            </a:r>
          </a:p>
          <a:p>
            <a:pPr marL="431800" lvl="1" indent="-215900">
              <a:lnSpc>
                <a:spcPts val="2460"/>
              </a:lnSpc>
              <a:buFont typeface="Arial"/>
              <a:buChar char="•"/>
            </a:pPr>
            <a:r>
              <a:rPr lang="en-US" sz="2000">
                <a:solidFill>
                  <a:srgbClr val="589358"/>
                </a:solidFill>
                <a:latin typeface="Trebuchet MS 2 Bold"/>
              </a:rPr>
              <a:t>Women.</a:t>
            </a:r>
          </a:p>
          <a:p>
            <a:pPr>
              <a:lnSpc>
                <a:spcPts val="2460"/>
              </a:lnSpc>
            </a:pPr>
            <a:endParaRPr lang="en-US" sz="2000">
              <a:solidFill>
                <a:srgbClr val="589358"/>
              </a:solidFill>
              <a:latin typeface="Trebuchet MS 2 Bold"/>
            </a:endParaRPr>
          </a:p>
        </p:txBody>
      </p:sp>
      <p:sp>
        <p:nvSpPr>
          <p:cNvPr id="56" name="TextBox 56"/>
          <p:cNvSpPr txBox="1"/>
          <p:nvPr/>
        </p:nvSpPr>
        <p:spPr>
          <a:xfrm>
            <a:off x="9811980" y="2307931"/>
            <a:ext cx="2941290" cy="358775"/>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Trebuchet MS 1 Bold"/>
              </a:rPr>
              <a:t>Phone was preferred by:</a:t>
            </a:r>
          </a:p>
        </p:txBody>
      </p:sp>
      <p:sp>
        <p:nvSpPr>
          <p:cNvPr id="57" name="TextBox 57"/>
          <p:cNvSpPr txBox="1"/>
          <p:nvPr/>
        </p:nvSpPr>
        <p:spPr>
          <a:xfrm>
            <a:off x="8982257" y="2781300"/>
            <a:ext cx="4128192" cy="3059430"/>
          </a:xfrm>
          <a:prstGeom prst="rect">
            <a:avLst/>
          </a:prstGeom>
        </p:spPr>
        <p:txBody>
          <a:bodyPr lIns="0" tIns="0" rIns="0" bIns="0" rtlCol="0" anchor="t">
            <a:spAutoFit/>
          </a:bodyPr>
          <a:lstStyle/>
          <a:p>
            <a:pPr marL="431800" lvl="1" indent="-215900" algn="l">
              <a:lnSpc>
                <a:spcPts val="2460"/>
              </a:lnSpc>
              <a:spcBef>
                <a:spcPct val="0"/>
              </a:spcBef>
              <a:buFont typeface="Arial"/>
              <a:buChar char="•"/>
            </a:pPr>
            <a:r>
              <a:rPr lang="en-US" sz="2000" u="none" dirty="0">
                <a:solidFill>
                  <a:srgbClr val="C84900"/>
                </a:solidFill>
                <a:latin typeface="Trebuchet MS 2 Bold"/>
              </a:rPr>
              <a:t>Responding with sight impairments;</a:t>
            </a:r>
          </a:p>
          <a:p>
            <a:pPr marL="431800" lvl="1" indent="-215900" algn="l">
              <a:lnSpc>
                <a:spcPts val="2460"/>
              </a:lnSpc>
              <a:spcBef>
                <a:spcPct val="0"/>
              </a:spcBef>
              <a:buFont typeface="Arial"/>
              <a:buChar char="•"/>
            </a:pPr>
            <a:r>
              <a:rPr lang="en-US" sz="2000" u="none" dirty="0">
                <a:solidFill>
                  <a:srgbClr val="C84900"/>
                </a:solidFill>
                <a:latin typeface="Trebuchet MS 2 Bold"/>
              </a:rPr>
              <a:t>Respondents with learning </a:t>
            </a:r>
            <a:r>
              <a:rPr lang="en-US" sz="2000" u="none" dirty="0" err="1">
                <a:solidFill>
                  <a:srgbClr val="C84900"/>
                </a:solidFill>
                <a:latin typeface="Trebuchet MS 2 Bold"/>
              </a:rPr>
              <a:t>dissabilities</a:t>
            </a:r>
            <a:r>
              <a:rPr lang="en-US" sz="2000" u="none" dirty="0">
                <a:solidFill>
                  <a:srgbClr val="C84900"/>
                </a:solidFill>
                <a:latin typeface="Trebuchet MS 2 Bold"/>
              </a:rPr>
              <a:t>;</a:t>
            </a:r>
          </a:p>
          <a:p>
            <a:pPr marL="431800" lvl="1" indent="-215900" algn="l">
              <a:lnSpc>
                <a:spcPts val="2460"/>
              </a:lnSpc>
              <a:spcBef>
                <a:spcPct val="0"/>
              </a:spcBef>
              <a:buFont typeface="Arial"/>
              <a:buChar char="•"/>
            </a:pPr>
            <a:r>
              <a:rPr lang="en-US" sz="2000" u="none" dirty="0">
                <a:solidFill>
                  <a:srgbClr val="C84900"/>
                </a:solidFill>
                <a:latin typeface="Trebuchet MS 2 Bold"/>
              </a:rPr>
              <a:t>Respondents who are shielding;</a:t>
            </a:r>
          </a:p>
          <a:p>
            <a:pPr marL="431800" lvl="1" indent="-215900" algn="l">
              <a:lnSpc>
                <a:spcPts val="2460"/>
              </a:lnSpc>
              <a:spcBef>
                <a:spcPct val="0"/>
              </a:spcBef>
              <a:buFont typeface="Arial"/>
              <a:buChar char="•"/>
            </a:pPr>
            <a:r>
              <a:rPr lang="en-US" sz="2000" u="none" dirty="0">
                <a:solidFill>
                  <a:srgbClr val="C84900"/>
                </a:solidFill>
                <a:latin typeface="Trebuchet MS 2 Bold"/>
              </a:rPr>
              <a:t>Respondents who are digitally excluded;</a:t>
            </a:r>
          </a:p>
          <a:p>
            <a:pPr marL="431800" lvl="1" indent="-215900" algn="l">
              <a:lnSpc>
                <a:spcPts val="2460"/>
              </a:lnSpc>
              <a:spcBef>
                <a:spcPct val="0"/>
              </a:spcBef>
              <a:buFont typeface="Arial"/>
              <a:buChar char="•"/>
            </a:pPr>
            <a:r>
              <a:rPr lang="en-US" sz="2000" u="none" dirty="0">
                <a:solidFill>
                  <a:srgbClr val="C84900"/>
                </a:solidFill>
                <a:latin typeface="Trebuchet MS 2 Bold"/>
              </a:rPr>
              <a:t>Respondents aged 65+.</a:t>
            </a:r>
          </a:p>
          <a:p>
            <a:pPr marL="431800" lvl="1" indent="-215900" algn="l">
              <a:lnSpc>
                <a:spcPts val="2460"/>
              </a:lnSpc>
              <a:spcBef>
                <a:spcPct val="0"/>
              </a:spcBef>
              <a:buFont typeface="Arial"/>
              <a:buChar char="•"/>
            </a:pPr>
            <a:r>
              <a:rPr lang="en-US" sz="2000" u="none" dirty="0">
                <a:solidFill>
                  <a:srgbClr val="C84900"/>
                </a:solidFill>
                <a:latin typeface="Trebuchet MS 2 Bold"/>
              </a:rPr>
              <a:t>Respondents of ethnicities other than White British</a:t>
            </a:r>
          </a:p>
        </p:txBody>
      </p:sp>
      <p:sp>
        <p:nvSpPr>
          <p:cNvPr id="58" name="TextBox 58"/>
          <p:cNvSpPr txBox="1"/>
          <p:nvPr/>
        </p:nvSpPr>
        <p:spPr>
          <a:xfrm>
            <a:off x="9677995" y="6537325"/>
            <a:ext cx="3276005" cy="358775"/>
          </a:xfrm>
          <a:prstGeom prst="rect">
            <a:avLst/>
          </a:prstGeom>
        </p:spPr>
        <p:txBody>
          <a:bodyPr lIns="0" tIns="0" rIns="0" bIns="0" rtlCol="0" anchor="t">
            <a:spAutoFit/>
          </a:bodyPr>
          <a:lstStyle/>
          <a:p>
            <a:pPr marL="0" lvl="0" indent="0" algn="ctr">
              <a:lnSpc>
                <a:spcPts val="2800"/>
              </a:lnSpc>
              <a:spcBef>
                <a:spcPct val="0"/>
              </a:spcBef>
            </a:pPr>
            <a:r>
              <a:rPr lang="en-US" sz="2000" u="none" dirty="0">
                <a:solidFill>
                  <a:srgbClr val="000000"/>
                </a:solidFill>
                <a:latin typeface="Trebuchet MS 1 Bold"/>
              </a:rPr>
              <a:t>Phone was less popular for:</a:t>
            </a:r>
          </a:p>
        </p:txBody>
      </p:sp>
      <p:sp>
        <p:nvSpPr>
          <p:cNvPr id="59" name="TextBox 59"/>
          <p:cNvSpPr txBox="1"/>
          <p:nvPr/>
        </p:nvSpPr>
        <p:spPr>
          <a:xfrm>
            <a:off x="9009222" y="7277100"/>
            <a:ext cx="3747798" cy="1902316"/>
          </a:xfrm>
          <a:prstGeom prst="rect">
            <a:avLst/>
          </a:prstGeom>
        </p:spPr>
        <p:txBody>
          <a:bodyPr lIns="0" tIns="0" rIns="0" bIns="0" rtlCol="0" anchor="t">
            <a:spAutoFit/>
          </a:bodyPr>
          <a:lstStyle/>
          <a:p>
            <a:pPr marL="431800" lvl="1" indent="-215900">
              <a:lnSpc>
                <a:spcPts val="2460"/>
              </a:lnSpc>
              <a:buFont typeface="Arial"/>
              <a:buChar char="•"/>
            </a:pPr>
            <a:r>
              <a:rPr lang="en-US" sz="2000" dirty="0">
                <a:solidFill>
                  <a:srgbClr val="C84900"/>
                </a:solidFill>
                <a:latin typeface="Trebuchet MS 2 Bold"/>
              </a:rPr>
              <a:t>Autistic respondents;</a:t>
            </a:r>
          </a:p>
          <a:p>
            <a:pPr marL="431800" lvl="1" indent="-215900">
              <a:lnSpc>
                <a:spcPts val="2460"/>
              </a:lnSpc>
              <a:buFont typeface="Arial"/>
              <a:buChar char="•"/>
            </a:pPr>
            <a:r>
              <a:rPr lang="en-US" sz="2000" dirty="0">
                <a:solidFill>
                  <a:srgbClr val="C84900"/>
                </a:solidFill>
                <a:latin typeface="Trebuchet MS 2 Bold"/>
              </a:rPr>
              <a:t>Respondents with mental health issues;</a:t>
            </a:r>
          </a:p>
          <a:p>
            <a:pPr marL="431800" lvl="1" indent="-215900">
              <a:lnSpc>
                <a:spcPts val="2460"/>
              </a:lnSpc>
              <a:buFont typeface="Arial"/>
              <a:buChar char="•"/>
            </a:pPr>
            <a:r>
              <a:rPr lang="en-US" sz="2000" dirty="0">
                <a:solidFill>
                  <a:srgbClr val="C84900"/>
                </a:solidFill>
                <a:latin typeface="Trebuchet MS 2 Bold"/>
              </a:rPr>
              <a:t>Respondents aged 18 to 24.</a:t>
            </a:r>
          </a:p>
          <a:p>
            <a:pPr>
              <a:lnSpc>
                <a:spcPts val="2460"/>
              </a:lnSpc>
            </a:pPr>
            <a:endParaRPr lang="en-US" sz="2000" dirty="0">
              <a:solidFill>
                <a:srgbClr val="C84900"/>
              </a:solidFill>
              <a:latin typeface="Trebuchet MS 2 Bold"/>
            </a:endParaRPr>
          </a:p>
          <a:p>
            <a:pPr>
              <a:lnSpc>
                <a:spcPts val="2460"/>
              </a:lnSpc>
            </a:pPr>
            <a:endParaRPr lang="en-US" sz="2000" dirty="0">
              <a:solidFill>
                <a:srgbClr val="C84900"/>
              </a:solidFill>
              <a:latin typeface="Trebuchet MS 2 Bold"/>
            </a:endParaRPr>
          </a:p>
        </p:txBody>
      </p:sp>
      <p:grpSp>
        <p:nvGrpSpPr>
          <p:cNvPr id="60" name="Group 60"/>
          <p:cNvGrpSpPr/>
          <p:nvPr/>
        </p:nvGrpSpPr>
        <p:grpSpPr>
          <a:xfrm>
            <a:off x="13479577" y="5371639"/>
            <a:ext cx="4428465" cy="2829079"/>
            <a:chOff x="0" y="0"/>
            <a:chExt cx="2245638" cy="1434602"/>
          </a:xfrm>
        </p:grpSpPr>
        <p:sp>
          <p:nvSpPr>
            <p:cNvPr id="61" name="Freeform 61"/>
            <p:cNvSpPr/>
            <p:nvPr/>
          </p:nvSpPr>
          <p:spPr>
            <a:xfrm>
              <a:off x="0" y="0"/>
              <a:ext cx="2245638" cy="1434602"/>
            </a:xfrm>
            <a:custGeom>
              <a:avLst/>
              <a:gdLst/>
              <a:ahLst/>
              <a:cxnLst/>
              <a:rect l="l" t="t" r="r" b="b"/>
              <a:pathLst>
                <a:path w="2245638" h="1434602">
                  <a:moveTo>
                    <a:pt x="2121178" y="1434602"/>
                  </a:moveTo>
                  <a:lnTo>
                    <a:pt x="124460" y="1434602"/>
                  </a:lnTo>
                  <a:cubicBezTo>
                    <a:pt x="55880" y="1434602"/>
                    <a:pt x="0" y="1378722"/>
                    <a:pt x="0" y="1310142"/>
                  </a:cubicBezTo>
                  <a:lnTo>
                    <a:pt x="0" y="124460"/>
                  </a:lnTo>
                  <a:cubicBezTo>
                    <a:pt x="0" y="55880"/>
                    <a:pt x="55880" y="0"/>
                    <a:pt x="124460" y="0"/>
                  </a:cubicBezTo>
                  <a:lnTo>
                    <a:pt x="2121178" y="0"/>
                  </a:lnTo>
                  <a:cubicBezTo>
                    <a:pt x="2189758" y="0"/>
                    <a:pt x="2245638" y="55880"/>
                    <a:pt x="2245638" y="124460"/>
                  </a:cubicBezTo>
                  <a:lnTo>
                    <a:pt x="2245638" y="1310142"/>
                  </a:lnTo>
                  <a:cubicBezTo>
                    <a:pt x="2245638" y="1378722"/>
                    <a:pt x="2189758" y="1434602"/>
                    <a:pt x="2121178" y="1434602"/>
                  </a:cubicBezTo>
                  <a:close/>
                </a:path>
              </a:pathLst>
            </a:custGeom>
            <a:solidFill>
              <a:srgbClr val="7030A0">
                <a:alpha val="23922"/>
              </a:srgbClr>
            </a:solidFill>
          </p:spPr>
        </p:sp>
      </p:grpSp>
      <p:grpSp>
        <p:nvGrpSpPr>
          <p:cNvPr id="62" name="Group 62"/>
          <p:cNvGrpSpPr/>
          <p:nvPr/>
        </p:nvGrpSpPr>
        <p:grpSpPr>
          <a:xfrm>
            <a:off x="13507125" y="5391457"/>
            <a:ext cx="4326840" cy="476499"/>
            <a:chOff x="0" y="0"/>
            <a:chExt cx="5996745" cy="660400"/>
          </a:xfrm>
        </p:grpSpPr>
        <p:sp>
          <p:nvSpPr>
            <p:cNvPr id="63" name="Freeform 63"/>
            <p:cNvSpPr/>
            <p:nvPr/>
          </p:nvSpPr>
          <p:spPr>
            <a:xfrm>
              <a:off x="0" y="0"/>
              <a:ext cx="5996745" cy="660400"/>
            </a:xfrm>
            <a:custGeom>
              <a:avLst/>
              <a:gdLst/>
              <a:ahLst/>
              <a:cxnLst/>
              <a:rect l="l" t="t" r="r" b="b"/>
              <a:pathLst>
                <a:path w="5996745" h="660400">
                  <a:moveTo>
                    <a:pt x="5872285" y="660400"/>
                  </a:moveTo>
                  <a:lnTo>
                    <a:pt x="124460" y="660400"/>
                  </a:lnTo>
                  <a:cubicBezTo>
                    <a:pt x="55880" y="660400"/>
                    <a:pt x="0" y="604520"/>
                    <a:pt x="0" y="535940"/>
                  </a:cubicBezTo>
                  <a:lnTo>
                    <a:pt x="0" y="124460"/>
                  </a:lnTo>
                  <a:cubicBezTo>
                    <a:pt x="0" y="55880"/>
                    <a:pt x="55880" y="0"/>
                    <a:pt x="124460" y="0"/>
                  </a:cubicBezTo>
                  <a:lnTo>
                    <a:pt x="5872285" y="0"/>
                  </a:lnTo>
                  <a:cubicBezTo>
                    <a:pt x="5940865" y="0"/>
                    <a:pt x="5996745" y="55880"/>
                    <a:pt x="5996745" y="124460"/>
                  </a:cubicBezTo>
                  <a:lnTo>
                    <a:pt x="5996745" y="535940"/>
                  </a:lnTo>
                  <a:cubicBezTo>
                    <a:pt x="5996745" y="604520"/>
                    <a:pt x="5940865" y="660400"/>
                    <a:pt x="5872285" y="660400"/>
                  </a:cubicBezTo>
                  <a:close/>
                </a:path>
              </a:pathLst>
            </a:custGeom>
            <a:solidFill>
              <a:srgbClr val="7030A0"/>
            </a:solidFill>
          </p:spPr>
        </p:sp>
      </p:grpSp>
      <p:pic>
        <p:nvPicPr>
          <p:cNvPr id="64" name="Picture 6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82194" y="8362752"/>
            <a:ext cx="462320" cy="433425"/>
          </a:xfrm>
          <a:prstGeom prst="rect">
            <a:avLst/>
          </a:prstGeom>
        </p:spPr>
      </p:pic>
      <p:sp>
        <p:nvSpPr>
          <p:cNvPr id="65" name="TextBox 65"/>
          <p:cNvSpPr txBox="1"/>
          <p:nvPr/>
        </p:nvSpPr>
        <p:spPr>
          <a:xfrm>
            <a:off x="13706590" y="5413455"/>
            <a:ext cx="3664291" cy="347306"/>
          </a:xfrm>
          <a:prstGeom prst="rect">
            <a:avLst/>
          </a:prstGeom>
        </p:spPr>
        <p:txBody>
          <a:bodyPr lIns="0" tIns="0" rIns="0" bIns="0" rtlCol="0" anchor="t">
            <a:spAutoFit/>
          </a:bodyPr>
          <a:lstStyle/>
          <a:p>
            <a:pPr marL="0" lvl="0" indent="0" algn="ctr">
              <a:lnSpc>
                <a:spcPts val="2799"/>
              </a:lnSpc>
              <a:spcBef>
                <a:spcPct val="0"/>
              </a:spcBef>
            </a:pPr>
            <a:r>
              <a:rPr lang="en-US" sz="1999" u="none">
                <a:solidFill>
                  <a:srgbClr val="FFFFFF"/>
                </a:solidFill>
                <a:latin typeface="Trebuchet MS 1 Bold"/>
              </a:rPr>
              <a:t>Face to face was preferred by:</a:t>
            </a:r>
          </a:p>
        </p:txBody>
      </p:sp>
      <p:sp>
        <p:nvSpPr>
          <p:cNvPr id="66" name="TextBox 66"/>
          <p:cNvSpPr txBox="1"/>
          <p:nvPr/>
        </p:nvSpPr>
        <p:spPr>
          <a:xfrm>
            <a:off x="13399896" y="5882893"/>
            <a:ext cx="4380563" cy="2145030"/>
          </a:xfrm>
          <a:prstGeom prst="rect">
            <a:avLst/>
          </a:prstGeom>
        </p:spPr>
        <p:txBody>
          <a:bodyPr lIns="0" tIns="0" rIns="0" bIns="0" rtlCol="0" anchor="t">
            <a:spAutoFit/>
          </a:bodyPr>
          <a:lstStyle/>
          <a:p>
            <a:pPr marL="431800" lvl="1" indent="-215900">
              <a:lnSpc>
                <a:spcPts val="2460"/>
              </a:lnSpc>
              <a:buFont typeface="Arial"/>
              <a:buChar char="•"/>
            </a:pPr>
            <a:r>
              <a:rPr lang="en-US" sz="2000">
                <a:solidFill>
                  <a:srgbClr val="280344"/>
                </a:solidFill>
                <a:latin typeface="Trebuchet MS 2 Bold"/>
              </a:rPr>
              <a:t>Respondents with learning disabilities;</a:t>
            </a:r>
          </a:p>
          <a:p>
            <a:pPr marL="431800" lvl="1" indent="-215900">
              <a:lnSpc>
                <a:spcPts val="2460"/>
              </a:lnSpc>
              <a:buFont typeface="Arial"/>
              <a:buChar char="•"/>
            </a:pPr>
            <a:r>
              <a:rPr lang="en-US" sz="2000">
                <a:solidFill>
                  <a:srgbClr val="280344"/>
                </a:solidFill>
                <a:latin typeface="Trebuchet MS 2 Bold"/>
              </a:rPr>
              <a:t>Respondents with sight impairments;</a:t>
            </a:r>
          </a:p>
          <a:p>
            <a:pPr marL="431800" lvl="1" indent="-215900">
              <a:lnSpc>
                <a:spcPts val="2460"/>
              </a:lnSpc>
              <a:buFont typeface="Arial"/>
              <a:buChar char="•"/>
            </a:pPr>
            <a:r>
              <a:rPr lang="en-US" sz="2000">
                <a:solidFill>
                  <a:srgbClr val="280344"/>
                </a:solidFill>
                <a:latin typeface="Trebuchet MS 2 Bold"/>
              </a:rPr>
              <a:t>Respondents of Asian ethnicities;</a:t>
            </a:r>
          </a:p>
          <a:p>
            <a:pPr marL="431800" lvl="1" indent="-215900">
              <a:lnSpc>
                <a:spcPts val="2460"/>
              </a:lnSpc>
              <a:buFont typeface="Arial"/>
              <a:buChar char="•"/>
            </a:pPr>
            <a:r>
              <a:rPr lang="en-US" sz="2000">
                <a:solidFill>
                  <a:srgbClr val="280344"/>
                </a:solidFill>
                <a:latin typeface="Trebuchet MS 2 Bold"/>
              </a:rPr>
              <a:t>Respondents of White non-British ethnicities.</a:t>
            </a:r>
          </a:p>
        </p:txBody>
      </p:sp>
      <p:grpSp>
        <p:nvGrpSpPr>
          <p:cNvPr id="67" name="Group 67"/>
          <p:cNvGrpSpPr/>
          <p:nvPr/>
        </p:nvGrpSpPr>
        <p:grpSpPr>
          <a:xfrm>
            <a:off x="13475071" y="8429624"/>
            <a:ext cx="4432971" cy="1630671"/>
            <a:chOff x="0" y="0"/>
            <a:chExt cx="2724267" cy="1002123"/>
          </a:xfrm>
        </p:grpSpPr>
        <p:sp>
          <p:nvSpPr>
            <p:cNvPr id="68" name="Freeform 68"/>
            <p:cNvSpPr/>
            <p:nvPr/>
          </p:nvSpPr>
          <p:spPr>
            <a:xfrm>
              <a:off x="0" y="0"/>
              <a:ext cx="2724267" cy="1002123"/>
            </a:xfrm>
            <a:custGeom>
              <a:avLst/>
              <a:gdLst/>
              <a:ahLst/>
              <a:cxnLst/>
              <a:rect l="l" t="t" r="r" b="b"/>
              <a:pathLst>
                <a:path w="2724267" h="1002123">
                  <a:moveTo>
                    <a:pt x="2599807" y="1002123"/>
                  </a:moveTo>
                  <a:lnTo>
                    <a:pt x="124460" y="1002123"/>
                  </a:lnTo>
                  <a:cubicBezTo>
                    <a:pt x="55880" y="1002123"/>
                    <a:pt x="0" y="946243"/>
                    <a:pt x="0" y="877663"/>
                  </a:cubicBezTo>
                  <a:lnTo>
                    <a:pt x="0" y="124460"/>
                  </a:lnTo>
                  <a:cubicBezTo>
                    <a:pt x="0" y="55880"/>
                    <a:pt x="55880" y="0"/>
                    <a:pt x="124460" y="0"/>
                  </a:cubicBezTo>
                  <a:lnTo>
                    <a:pt x="2599807" y="0"/>
                  </a:lnTo>
                  <a:cubicBezTo>
                    <a:pt x="2668388" y="0"/>
                    <a:pt x="2724267" y="55880"/>
                    <a:pt x="2724267" y="124460"/>
                  </a:cubicBezTo>
                  <a:lnTo>
                    <a:pt x="2724267" y="877663"/>
                  </a:lnTo>
                  <a:cubicBezTo>
                    <a:pt x="2724267" y="946244"/>
                    <a:pt x="2668388" y="1002123"/>
                    <a:pt x="2599807" y="1002123"/>
                  </a:cubicBezTo>
                  <a:close/>
                </a:path>
              </a:pathLst>
            </a:custGeom>
            <a:solidFill>
              <a:srgbClr val="7030A0">
                <a:alpha val="23922"/>
              </a:srgbClr>
            </a:solidFill>
          </p:spPr>
        </p:sp>
      </p:grpSp>
      <p:grpSp>
        <p:nvGrpSpPr>
          <p:cNvPr id="69" name="Group 69"/>
          <p:cNvGrpSpPr/>
          <p:nvPr/>
        </p:nvGrpSpPr>
        <p:grpSpPr>
          <a:xfrm>
            <a:off x="13560625" y="8361486"/>
            <a:ext cx="4347418" cy="476499"/>
            <a:chOff x="0" y="0"/>
            <a:chExt cx="6025265" cy="660400"/>
          </a:xfrm>
        </p:grpSpPr>
        <p:sp>
          <p:nvSpPr>
            <p:cNvPr id="70" name="Freeform 70"/>
            <p:cNvSpPr/>
            <p:nvPr/>
          </p:nvSpPr>
          <p:spPr>
            <a:xfrm>
              <a:off x="0" y="0"/>
              <a:ext cx="6025265" cy="660400"/>
            </a:xfrm>
            <a:custGeom>
              <a:avLst/>
              <a:gdLst/>
              <a:ahLst/>
              <a:cxnLst/>
              <a:rect l="l" t="t" r="r" b="b"/>
              <a:pathLst>
                <a:path w="6025265" h="660400">
                  <a:moveTo>
                    <a:pt x="5900805" y="660400"/>
                  </a:moveTo>
                  <a:lnTo>
                    <a:pt x="124460" y="660400"/>
                  </a:lnTo>
                  <a:cubicBezTo>
                    <a:pt x="55880" y="660400"/>
                    <a:pt x="0" y="604520"/>
                    <a:pt x="0" y="535940"/>
                  </a:cubicBezTo>
                  <a:lnTo>
                    <a:pt x="0" y="124460"/>
                  </a:lnTo>
                  <a:cubicBezTo>
                    <a:pt x="0" y="55880"/>
                    <a:pt x="55880" y="0"/>
                    <a:pt x="124460" y="0"/>
                  </a:cubicBezTo>
                  <a:lnTo>
                    <a:pt x="5900805" y="0"/>
                  </a:lnTo>
                  <a:cubicBezTo>
                    <a:pt x="5969385" y="0"/>
                    <a:pt x="6025265" y="55880"/>
                    <a:pt x="6025265" y="124460"/>
                  </a:cubicBezTo>
                  <a:lnTo>
                    <a:pt x="6025265" y="535940"/>
                  </a:lnTo>
                  <a:cubicBezTo>
                    <a:pt x="6025265" y="604520"/>
                    <a:pt x="5969385" y="660400"/>
                    <a:pt x="5900805" y="660400"/>
                  </a:cubicBezTo>
                  <a:close/>
                </a:path>
              </a:pathLst>
            </a:custGeom>
            <a:solidFill>
              <a:srgbClr val="7030A0"/>
            </a:solidFill>
          </p:spPr>
        </p:sp>
      </p:grpSp>
      <p:pic>
        <p:nvPicPr>
          <p:cNvPr id="71" name="Picture 7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24765" y="10021517"/>
            <a:ext cx="462320" cy="433425"/>
          </a:xfrm>
          <a:prstGeom prst="rect">
            <a:avLst/>
          </a:prstGeom>
        </p:spPr>
      </p:pic>
      <p:sp>
        <p:nvSpPr>
          <p:cNvPr id="72" name="TextBox 72"/>
          <p:cNvSpPr txBox="1"/>
          <p:nvPr/>
        </p:nvSpPr>
        <p:spPr>
          <a:xfrm>
            <a:off x="13610233" y="8381999"/>
            <a:ext cx="4406825" cy="347306"/>
          </a:xfrm>
          <a:prstGeom prst="rect">
            <a:avLst/>
          </a:prstGeom>
        </p:spPr>
        <p:txBody>
          <a:bodyPr lIns="0" tIns="0" rIns="0" bIns="0" rtlCol="0" anchor="t">
            <a:spAutoFit/>
          </a:bodyPr>
          <a:lstStyle/>
          <a:p>
            <a:pPr marL="0" lvl="0" indent="0" algn="ctr">
              <a:lnSpc>
                <a:spcPts val="2799"/>
              </a:lnSpc>
              <a:spcBef>
                <a:spcPct val="0"/>
              </a:spcBef>
            </a:pPr>
            <a:r>
              <a:rPr lang="en-US" sz="1999" u="none">
                <a:solidFill>
                  <a:srgbClr val="FFFFFF"/>
                </a:solidFill>
                <a:latin typeface="Trebuchet MS 1 Bold"/>
              </a:rPr>
              <a:t>Face to face was less popular for:</a:t>
            </a:r>
          </a:p>
        </p:txBody>
      </p:sp>
      <p:sp>
        <p:nvSpPr>
          <p:cNvPr id="73" name="TextBox 73"/>
          <p:cNvSpPr txBox="1"/>
          <p:nvPr/>
        </p:nvSpPr>
        <p:spPr>
          <a:xfrm>
            <a:off x="13486605" y="8924484"/>
            <a:ext cx="4208359" cy="1230630"/>
          </a:xfrm>
          <a:prstGeom prst="rect">
            <a:avLst/>
          </a:prstGeom>
        </p:spPr>
        <p:txBody>
          <a:bodyPr lIns="0" tIns="0" rIns="0" bIns="0" rtlCol="0" anchor="t">
            <a:spAutoFit/>
          </a:bodyPr>
          <a:lstStyle/>
          <a:p>
            <a:pPr marL="431800" lvl="1" indent="-215900">
              <a:lnSpc>
                <a:spcPts val="2460"/>
              </a:lnSpc>
              <a:buFont typeface="Arial"/>
              <a:buChar char="•"/>
            </a:pPr>
            <a:r>
              <a:rPr lang="en-US" sz="2000">
                <a:solidFill>
                  <a:srgbClr val="280344"/>
                </a:solidFill>
                <a:latin typeface="Trebuchet MS 2 Bold"/>
              </a:rPr>
              <a:t>Autistic respondents;</a:t>
            </a:r>
          </a:p>
          <a:p>
            <a:pPr marL="431800" lvl="1" indent="-215900">
              <a:lnSpc>
                <a:spcPts val="2460"/>
              </a:lnSpc>
              <a:buFont typeface="Arial"/>
              <a:buChar char="•"/>
            </a:pPr>
            <a:r>
              <a:rPr lang="en-US" sz="2000">
                <a:solidFill>
                  <a:srgbClr val="280344"/>
                </a:solidFill>
                <a:latin typeface="Trebuchet MS 2"/>
              </a:rPr>
              <a:t>Respondents with hearing impairments;</a:t>
            </a:r>
          </a:p>
          <a:p>
            <a:pPr>
              <a:lnSpc>
                <a:spcPts val="2460"/>
              </a:lnSpc>
            </a:pPr>
            <a:endParaRPr lang="en-US" sz="2000">
              <a:solidFill>
                <a:srgbClr val="280344"/>
              </a:solidFill>
              <a:latin typeface="Trebuchet MS 2"/>
            </a:endParaRPr>
          </a:p>
        </p:txBody>
      </p:sp>
      <p:grpSp>
        <p:nvGrpSpPr>
          <p:cNvPr id="74" name="Group 74"/>
          <p:cNvGrpSpPr/>
          <p:nvPr/>
        </p:nvGrpSpPr>
        <p:grpSpPr>
          <a:xfrm>
            <a:off x="0" y="595235"/>
            <a:ext cx="4122204" cy="1056280"/>
            <a:chOff x="0" y="0"/>
            <a:chExt cx="2294798" cy="588023"/>
          </a:xfrm>
        </p:grpSpPr>
        <p:sp>
          <p:nvSpPr>
            <p:cNvPr id="75" name="Freeform 75"/>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76" name="TextBox 76"/>
          <p:cNvSpPr txBox="1"/>
          <p:nvPr/>
        </p:nvSpPr>
        <p:spPr>
          <a:xfrm>
            <a:off x="188991" y="822998"/>
            <a:ext cx="3763498"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Covid vaccine                                         </a:t>
            </a:r>
          </a:p>
        </p:txBody>
      </p:sp>
      <p:grpSp>
        <p:nvGrpSpPr>
          <p:cNvPr id="77" name="Group 77"/>
          <p:cNvGrpSpPr/>
          <p:nvPr/>
        </p:nvGrpSpPr>
        <p:grpSpPr>
          <a:xfrm>
            <a:off x="4470077" y="595235"/>
            <a:ext cx="13310383" cy="944470"/>
            <a:chOff x="0" y="0"/>
            <a:chExt cx="9705570" cy="688682"/>
          </a:xfrm>
        </p:grpSpPr>
        <p:sp>
          <p:nvSpPr>
            <p:cNvPr id="78" name="Freeform 78"/>
            <p:cNvSpPr/>
            <p:nvPr/>
          </p:nvSpPr>
          <p:spPr>
            <a:xfrm>
              <a:off x="0" y="0"/>
              <a:ext cx="9705570" cy="688682"/>
            </a:xfrm>
            <a:custGeom>
              <a:avLst/>
              <a:gdLst/>
              <a:ahLst/>
              <a:cxnLst/>
              <a:rect l="l" t="t" r="r" b="b"/>
              <a:pathLst>
                <a:path w="9705570" h="688682">
                  <a:moveTo>
                    <a:pt x="0" y="0"/>
                  </a:moveTo>
                  <a:lnTo>
                    <a:pt x="9705570" y="0"/>
                  </a:lnTo>
                  <a:lnTo>
                    <a:pt x="9705570" y="688682"/>
                  </a:lnTo>
                  <a:lnTo>
                    <a:pt x="0" y="688682"/>
                  </a:lnTo>
                  <a:close/>
                </a:path>
              </a:pathLst>
            </a:custGeom>
            <a:solidFill>
              <a:srgbClr val="84BD00">
                <a:alpha val="40784"/>
              </a:srgbClr>
            </a:solidFill>
          </p:spPr>
        </p:sp>
      </p:grpSp>
      <p:sp>
        <p:nvSpPr>
          <p:cNvPr id="79" name="TextBox 79"/>
          <p:cNvSpPr txBox="1"/>
          <p:nvPr/>
        </p:nvSpPr>
        <p:spPr>
          <a:xfrm>
            <a:off x="4808763" y="873027"/>
            <a:ext cx="10311462" cy="380482"/>
          </a:xfrm>
          <a:prstGeom prst="rect">
            <a:avLst/>
          </a:prstGeom>
        </p:spPr>
        <p:txBody>
          <a:bodyPr lIns="0" tIns="0" rIns="0" bIns="0" rtlCol="0" anchor="t">
            <a:spAutoFit/>
          </a:bodyPr>
          <a:lstStyle/>
          <a:p>
            <a:pPr>
              <a:lnSpc>
                <a:spcPts val="2854"/>
              </a:lnSpc>
            </a:pPr>
            <a:r>
              <a:rPr lang="en-US" sz="2854">
                <a:solidFill>
                  <a:srgbClr val="004F6B"/>
                </a:solidFill>
                <a:latin typeface="Trebuchet MS 1 Bold"/>
              </a:rPr>
              <a:t>Not a "One size fits all" approach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95800" y="439596"/>
            <a:ext cx="13847531" cy="1874105"/>
            <a:chOff x="0" y="0"/>
            <a:chExt cx="7612421" cy="1022151"/>
          </a:xfrm>
        </p:grpSpPr>
        <p:sp>
          <p:nvSpPr>
            <p:cNvPr id="3" name="Freeform 3"/>
            <p:cNvSpPr/>
            <p:nvPr/>
          </p:nvSpPr>
          <p:spPr>
            <a:xfrm>
              <a:off x="0" y="0"/>
              <a:ext cx="7612421" cy="1022151"/>
            </a:xfrm>
            <a:custGeom>
              <a:avLst/>
              <a:gdLst/>
              <a:ahLst/>
              <a:cxnLst/>
              <a:rect l="l" t="t" r="r" b="b"/>
              <a:pathLst>
                <a:path w="7612421" h="1022151">
                  <a:moveTo>
                    <a:pt x="0" y="0"/>
                  </a:moveTo>
                  <a:lnTo>
                    <a:pt x="7612421" y="0"/>
                  </a:lnTo>
                  <a:lnTo>
                    <a:pt x="7612421" y="1022151"/>
                  </a:lnTo>
                  <a:lnTo>
                    <a:pt x="0" y="1022151"/>
                  </a:lnTo>
                  <a:close/>
                </a:path>
              </a:pathLst>
            </a:custGeom>
            <a:solidFill>
              <a:srgbClr val="004F6B"/>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73299" y="3997678"/>
            <a:ext cx="541909" cy="737291"/>
          </a:xfrm>
          <a:prstGeom prst="rect">
            <a:avLst/>
          </a:prstGeom>
        </p:spPr>
      </p:pic>
      <p:grpSp>
        <p:nvGrpSpPr>
          <p:cNvPr id="5" name="Group 5"/>
          <p:cNvGrpSpPr/>
          <p:nvPr/>
        </p:nvGrpSpPr>
        <p:grpSpPr>
          <a:xfrm>
            <a:off x="1449166" y="3997678"/>
            <a:ext cx="9519317" cy="645509"/>
            <a:chOff x="0" y="0"/>
            <a:chExt cx="18926652" cy="1283425"/>
          </a:xfrm>
        </p:grpSpPr>
        <p:sp>
          <p:nvSpPr>
            <p:cNvPr id="6" name="Freeform 6"/>
            <p:cNvSpPr/>
            <p:nvPr/>
          </p:nvSpPr>
          <p:spPr>
            <a:xfrm>
              <a:off x="0" y="0"/>
              <a:ext cx="18926652" cy="1283425"/>
            </a:xfrm>
            <a:custGeom>
              <a:avLst/>
              <a:gdLst/>
              <a:ahLst/>
              <a:cxnLst/>
              <a:rect l="l" t="t" r="r" b="b"/>
              <a:pathLst>
                <a:path w="18926652" h="1283425">
                  <a:moveTo>
                    <a:pt x="18802192" y="1283425"/>
                  </a:moveTo>
                  <a:lnTo>
                    <a:pt x="124460" y="1283425"/>
                  </a:lnTo>
                  <a:cubicBezTo>
                    <a:pt x="55880" y="1283425"/>
                    <a:pt x="0" y="1227545"/>
                    <a:pt x="0" y="1158965"/>
                  </a:cubicBezTo>
                  <a:lnTo>
                    <a:pt x="0" y="124460"/>
                  </a:lnTo>
                  <a:cubicBezTo>
                    <a:pt x="0" y="55880"/>
                    <a:pt x="55880" y="0"/>
                    <a:pt x="124460" y="0"/>
                  </a:cubicBezTo>
                  <a:lnTo>
                    <a:pt x="18802192" y="0"/>
                  </a:lnTo>
                  <a:cubicBezTo>
                    <a:pt x="18870772" y="0"/>
                    <a:pt x="18926652" y="55880"/>
                    <a:pt x="18926652" y="124460"/>
                  </a:cubicBezTo>
                  <a:lnTo>
                    <a:pt x="18926652" y="1158965"/>
                  </a:lnTo>
                  <a:cubicBezTo>
                    <a:pt x="18926652" y="1227545"/>
                    <a:pt x="18870772" y="1283425"/>
                    <a:pt x="18802192" y="1283425"/>
                  </a:cubicBezTo>
                  <a:close/>
                </a:path>
              </a:pathLst>
            </a:custGeom>
            <a:solidFill>
              <a:srgbClr val="E73E97">
                <a:alpha val="74902"/>
              </a:srgbClr>
            </a:solidFill>
          </p:spPr>
        </p:sp>
      </p:gr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3299" y="4796091"/>
            <a:ext cx="551356" cy="731079"/>
          </a:xfrm>
          <a:prstGeom prst="rect">
            <a:avLst/>
          </a:prstGeom>
        </p:spPr>
      </p:pic>
      <p:grpSp>
        <p:nvGrpSpPr>
          <p:cNvPr id="8" name="Group 8"/>
          <p:cNvGrpSpPr/>
          <p:nvPr/>
        </p:nvGrpSpPr>
        <p:grpSpPr>
          <a:xfrm>
            <a:off x="1449166" y="4729125"/>
            <a:ext cx="9519317" cy="592893"/>
            <a:chOff x="0" y="0"/>
            <a:chExt cx="18926652" cy="1178812"/>
          </a:xfrm>
        </p:grpSpPr>
        <p:sp>
          <p:nvSpPr>
            <p:cNvPr id="9" name="Freeform 9"/>
            <p:cNvSpPr/>
            <p:nvPr/>
          </p:nvSpPr>
          <p:spPr>
            <a:xfrm>
              <a:off x="0" y="0"/>
              <a:ext cx="18926652" cy="1178812"/>
            </a:xfrm>
            <a:custGeom>
              <a:avLst/>
              <a:gdLst/>
              <a:ahLst/>
              <a:cxnLst/>
              <a:rect l="l" t="t" r="r" b="b"/>
              <a:pathLst>
                <a:path w="18926652" h="1178812">
                  <a:moveTo>
                    <a:pt x="18802192" y="1178811"/>
                  </a:moveTo>
                  <a:lnTo>
                    <a:pt x="124460" y="1178811"/>
                  </a:lnTo>
                  <a:cubicBezTo>
                    <a:pt x="55880" y="1178811"/>
                    <a:pt x="0" y="1122931"/>
                    <a:pt x="0" y="1054352"/>
                  </a:cubicBezTo>
                  <a:lnTo>
                    <a:pt x="0" y="124460"/>
                  </a:lnTo>
                  <a:cubicBezTo>
                    <a:pt x="0" y="55880"/>
                    <a:pt x="55880" y="0"/>
                    <a:pt x="124460" y="0"/>
                  </a:cubicBezTo>
                  <a:lnTo>
                    <a:pt x="18802192" y="0"/>
                  </a:lnTo>
                  <a:cubicBezTo>
                    <a:pt x="18870772" y="0"/>
                    <a:pt x="18926652" y="55880"/>
                    <a:pt x="18926652" y="124460"/>
                  </a:cubicBezTo>
                  <a:lnTo>
                    <a:pt x="18926652" y="1054352"/>
                  </a:lnTo>
                  <a:cubicBezTo>
                    <a:pt x="18926652" y="1122932"/>
                    <a:pt x="18870772" y="1178812"/>
                    <a:pt x="18802192" y="1178812"/>
                  </a:cubicBezTo>
                  <a:close/>
                </a:path>
              </a:pathLst>
            </a:custGeom>
            <a:solidFill>
              <a:srgbClr val="84BD00"/>
            </a:solidFill>
          </p:spPr>
        </p:sp>
      </p:gr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12587" y="5754357"/>
            <a:ext cx="516015" cy="869077"/>
          </a:xfrm>
          <a:prstGeom prst="rect">
            <a:avLst/>
          </a:prstGeom>
        </p:spPr>
      </p:pic>
      <p:grpSp>
        <p:nvGrpSpPr>
          <p:cNvPr id="11" name="Group 11"/>
          <p:cNvGrpSpPr/>
          <p:nvPr/>
        </p:nvGrpSpPr>
        <p:grpSpPr>
          <a:xfrm>
            <a:off x="1449166" y="5431056"/>
            <a:ext cx="9519317" cy="849055"/>
            <a:chOff x="0" y="0"/>
            <a:chExt cx="18926652" cy="1688123"/>
          </a:xfrm>
        </p:grpSpPr>
        <p:sp>
          <p:nvSpPr>
            <p:cNvPr id="12" name="Freeform 12"/>
            <p:cNvSpPr/>
            <p:nvPr/>
          </p:nvSpPr>
          <p:spPr>
            <a:xfrm>
              <a:off x="0" y="0"/>
              <a:ext cx="18926652" cy="1688123"/>
            </a:xfrm>
            <a:custGeom>
              <a:avLst/>
              <a:gdLst/>
              <a:ahLst/>
              <a:cxnLst/>
              <a:rect l="l" t="t" r="r" b="b"/>
              <a:pathLst>
                <a:path w="18926652" h="1688123">
                  <a:moveTo>
                    <a:pt x="18802192" y="1688123"/>
                  </a:moveTo>
                  <a:lnTo>
                    <a:pt x="124460" y="1688123"/>
                  </a:lnTo>
                  <a:cubicBezTo>
                    <a:pt x="55880" y="1688123"/>
                    <a:pt x="0" y="1632243"/>
                    <a:pt x="0" y="1563663"/>
                  </a:cubicBezTo>
                  <a:lnTo>
                    <a:pt x="0" y="124460"/>
                  </a:lnTo>
                  <a:cubicBezTo>
                    <a:pt x="0" y="55880"/>
                    <a:pt x="55880" y="0"/>
                    <a:pt x="124460" y="0"/>
                  </a:cubicBezTo>
                  <a:lnTo>
                    <a:pt x="18802192" y="0"/>
                  </a:lnTo>
                  <a:cubicBezTo>
                    <a:pt x="18870772" y="0"/>
                    <a:pt x="18926652" y="55880"/>
                    <a:pt x="18926652" y="124460"/>
                  </a:cubicBezTo>
                  <a:lnTo>
                    <a:pt x="18926652" y="1563663"/>
                  </a:lnTo>
                  <a:cubicBezTo>
                    <a:pt x="18926652" y="1632243"/>
                    <a:pt x="18870772" y="1688123"/>
                    <a:pt x="18802192" y="1688123"/>
                  </a:cubicBezTo>
                  <a:close/>
                </a:path>
              </a:pathLst>
            </a:custGeom>
            <a:solidFill>
              <a:srgbClr val="004F6B"/>
            </a:solidFill>
          </p:spPr>
        </p:sp>
      </p:gr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73299" y="6757402"/>
            <a:ext cx="665760" cy="544259"/>
          </a:xfrm>
          <a:prstGeom prst="rect">
            <a:avLst/>
          </a:prstGeom>
        </p:spPr>
      </p:pic>
      <p:grpSp>
        <p:nvGrpSpPr>
          <p:cNvPr id="14" name="Group 14"/>
          <p:cNvGrpSpPr/>
          <p:nvPr/>
        </p:nvGrpSpPr>
        <p:grpSpPr>
          <a:xfrm>
            <a:off x="1449166" y="6405554"/>
            <a:ext cx="9519317" cy="918553"/>
            <a:chOff x="0" y="0"/>
            <a:chExt cx="18926652" cy="1826301"/>
          </a:xfrm>
        </p:grpSpPr>
        <p:sp>
          <p:nvSpPr>
            <p:cNvPr id="15" name="Freeform 15"/>
            <p:cNvSpPr/>
            <p:nvPr/>
          </p:nvSpPr>
          <p:spPr>
            <a:xfrm>
              <a:off x="0" y="0"/>
              <a:ext cx="18926652" cy="1826302"/>
            </a:xfrm>
            <a:custGeom>
              <a:avLst/>
              <a:gdLst/>
              <a:ahLst/>
              <a:cxnLst/>
              <a:rect l="l" t="t" r="r" b="b"/>
              <a:pathLst>
                <a:path w="18926652" h="1826302">
                  <a:moveTo>
                    <a:pt x="18802192" y="1826301"/>
                  </a:moveTo>
                  <a:lnTo>
                    <a:pt x="124460" y="1826301"/>
                  </a:lnTo>
                  <a:cubicBezTo>
                    <a:pt x="55880" y="1826301"/>
                    <a:pt x="0" y="1770421"/>
                    <a:pt x="0" y="1701841"/>
                  </a:cubicBezTo>
                  <a:lnTo>
                    <a:pt x="0" y="124460"/>
                  </a:lnTo>
                  <a:cubicBezTo>
                    <a:pt x="0" y="55880"/>
                    <a:pt x="55880" y="0"/>
                    <a:pt x="124460" y="0"/>
                  </a:cubicBezTo>
                  <a:lnTo>
                    <a:pt x="18802192" y="0"/>
                  </a:lnTo>
                  <a:cubicBezTo>
                    <a:pt x="18870772" y="0"/>
                    <a:pt x="18926652" y="55880"/>
                    <a:pt x="18926652" y="124460"/>
                  </a:cubicBezTo>
                  <a:lnTo>
                    <a:pt x="18926652" y="1701841"/>
                  </a:lnTo>
                  <a:cubicBezTo>
                    <a:pt x="18926652" y="1770422"/>
                    <a:pt x="18870772" y="1826302"/>
                    <a:pt x="18802192" y="1826302"/>
                  </a:cubicBezTo>
                  <a:close/>
                </a:path>
              </a:pathLst>
            </a:custGeom>
            <a:solidFill>
              <a:srgbClr val="84BD00"/>
            </a:solidFill>
          </p:spPr>
        </p:sp>
      </p:grpSp>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73299" y="7817267"/>
            <a:ext cx="622281" cy="622281"/>
          </a:xfrm>
          <a:prstGeom prst="rect">
            <a:avLst/>
          </a:prstGeom>
        </p:spPr>
      </p:pic>
      <p:grpSp>
        <p:nvGrpSpPr>
          <p:cNvPr id="17" name="Group 17"/>
          <p:cNvGrpSpPr/>
          <p:nvPr/>
        </p:nvGrpSpPr>
        <p:grpSpPr>
          <a:xfrm>
            <a:off x="1449166" y="7457709"/>
            <a:ext cx="9519317" cy="872354"/>
            <a:chOff x="0" y="0"/>
            <a:chExt cx="18926652" cy="1734446"/>
          </a:xfrm>
        </p:grpSpPr>
        <p:sp>
          <p:nvSpPr>
            <p:cNvPr id="18" name="Freeform 18"/>
            <p:cNvSpPr/>
            <p:nvPr/>
          </p:nvSpPr>
          <p:spPr>
            <a:xfrm>
              <a:off x="0" y="0"/>
              <a:ext cx="18926652" cy="1734446"/>
            </a:xfrm>
            <a:custGeom>
              <a:avLst/>
              <a:gdLst/>
              <a:ahLst/>
              <a:cxnLst/>
              <a:rect l="l" t="t" r="r" b="b"/>
              <a:pathLst>
                <a:path w="18926652" h="1734446">
                  <a:moveTo>
                    <a:pt x="18802192" y="1734446"/>
                  </a:moveTo>
                  <a:lnTo>
                    <a:pt x="124460" y="1734446"/>
                  </a:lnTo>
                  <a:cubicBezTo>
                    <a:pt x="55880" y="1734446"/>
                    <a:pt x="0" y="1678566"/>
                    <a:pt x="0" y="1609986"/>
                  </a:cubicBezTo>
                  <a:lnTo>
                    <a:pt x="0" y="124460"/>
                  </a:lnTo>
                  <a:cubicBezTo>
                    <a:pt x="0" y="55880"/>
                    <a:pt x="55880" y="0"/>
                    <a:pt x="124460" y="0"/>
                  </a:cubicBezTo>
                  <a:lnTo>
                    <a:pt x="18802192" y="0"/>
                  </a:lnTo>
                  <a:cubicBezTo>
                    <a:pt x="18870772" y="0"/>
                    <a:pt x="18926652" y="55880"/>
                    <a:pt x="18926652" y="124460"/>
                  </a:cubicBezTo>
                  <a:lnTo>
                    <a:pt x="18926652" y="1609986"/>
                  </a:lnTo>
                  <a:cubicBezTo>
                    <a:pt x="18926652" y="1678566"/>
                    <a:pt x="18870772" y="1734446"/>
                    <a:pt x="18802192" y="1734446"/>
                  </a:cubicBezTo>
                  <a:close/>
                </a:path>
              </a:pathLst>
            </a:custGeom>
            <a:solidFill>
              <a:srgbClr val="E73E97">
                <a:alpha val="74902"/>
              </a:srgbClr>
            </a:solidFill>
          </p:spPr>
        </p:sp>
      </p:grpSp>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73299" y="8735748"/>
            <a:ext cx="708833" cy="670734"/>
          </a:xfrm>
          <a:prstGeom prst="rect">
            <a:avLst/>
          </a:prstGeom>
        </p:spPr>
      </p:pic>
      <p:grpSp>
        <p:nvGrpSpPr>
          <p:cNvPr id="20" name="Group 20"/>
          <p:cNvGrpSpPr/>
          <p:nvPr/>
        </p:nvGrpSpPr>
        <p:grpSpPr>
          <a:xfrm>
            <a:off x="1468791" y="8411321"/>
            <a:ext cx="9499692" cy="995161"/>
            <a:chOff x="0" y="0"/>
            <a:chExt cx="18887634" cy="1978616"/>
          </a:xfrm>
        </p:grpSpPr>
        <p:sp>
          <p:nvSpPr>
            <p:cNvPr id="21" name="Freeform 21"/>
            <p:cNvSpPr/>
            <p:nvPr/>
          </p:nvSpPr>
          <p:spPr>
            <a:xfrm>
              <a:off x="0" y="0"/>
              <a:ext cx="18887633" cy="1978616"/>
            </a:xfrm>
            <a:custGeom>
              <a:avLst/>
              <a:gdLst/>
              <a:ahLst/>
              <a:cxnLst/>
              <a:rect l="l" t="t" r="r" b="b"/>
              <a:pathLst>
                <a:path w="18887633" h="1978616">
                  <a:moveTo>
                    <a:pt x="18763174" y="1978616"/>
                  </a:moveTo>
                  <a:lnTo>
                    <a:pt x="124460" y="1978616"/>
                  </a:lnTo>
                  <a:cubicBezTo>
                    <a:pt x="55880" y="1978616"/>
                    <a:pt x="0" y="1922736"/>
                    <a:pt x="0" y="1854156"/>
                  </a:cubicBezTo>
                  <a:lnTo>
                    <a:pt x="0" y="124460"/>
                  </a:lnTo>
                  <a:cubicBezTo>
                    <a:pt x="0" y="55880"/>
                    <a:pt x="55880" y="0"/>
                    <a:pt x="124460" y="0"/>
                  </a:cubicBezTo>
                  <a:lnTo>
                    <a:pt x="18763174" y="0"/>
                  </a:lnTo>
                  <a:cubicBezTo>
                    <a:pt x="18831754" y="0"/>
                    <a:pt x="18887633" y="55880"/>
                    <a:pt x="18887633" y="124460"/>
                  </a:cubicBezTo>
                  <a:lnTo>
                    <a:pt x="18887633" y="1854156"/>
                  </a:lnTo>
                  <a:cubicBezTo>
                    <a:pt x="18887633" y="1922736"/>
                    <a:pt x="18831754" y="1978616"/>
                    <a:pt x="18763174" y="1978616"/>
                  </a:cubicBezTo>
                  <a:close/>
                </a:path>
              </a:pathLst>
            </a:custGeom>
            <a:solidFill>
              <a:srgbClr val="004F6B"/>
            </a:solidFill>
          </p:spPr>
        </p:sp>
      </p:grpSp>
      <p:sp>
        <p:nvSpPr>
          <p:cNvPr id="22" name="TextBox 22"/>
          <p:cNvSpPr txBox="1"/>
          <p:nvPr/>
        </p:nvSpPr>
        <p:spPr>
          <a:xfrm>
            <a:off x="4471677" y="614285"/>
            <a:ext cx="13586716" cy="163004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Accomodation needs to be made for wheelchair users, as well as for those who cannot stand for too long.</a:t>
            </a:r>
          </a:p>
          <a:p>
            <a:pPr marL="507365" lvl="1" indent="-253682" algn="l">
              <a:lnSpc>
                <a:spcPts val="2585"/>
              </a:lnSpc>
              <a:spcBef>
                <a:spcPct val="0"/>
              </a:spcBef>
              <a:buFont typeface="Arial"/>
              <a:buChar char="•"/>
            </a:pPr>
            <a:r>
              <a:rPr lang="en-US" sz="2350" u="none">
                <a:solidFill>
                  <a:srgbClr val="FFFFFF"/>
                </a:solidFill>
                <a:latin typeface="Trebuchet MS 2 Bold"/>
              </a:rPr>
              <a:t>Access to toilets is essential for people with some long-term conditions.</a:t>
            </a:r>
          </a:p>
          <a:p>
            <a:pPr marL="507365" lvl="1" indent="-253682" algn="l">
              <a:lnSpc>
                <a:spcPts val="2585"/>
              </a:lnSpc>
              <a:spcBef>
                <a:spcPct val="0"/>
              </a:spcBef>
              <a:buFont typeface="Arial"/>
              <a:buChar char="•"/>
            </a:pPr>
            <a:r>
              <a:rPr lang="en-US" sz="2350" u="none">
                <a:solidFill>
                  <a:srgbClr val="FFFFFF"/>
                </a:solidFill>
                <a:latin typeface="Trebuchet MS 2 Bold"/>
              </a:rPr>
              <a:t>People need to be able to get to vaccination centres easily; helpful measures include keeping them local and near public transport, providing parking and a transport service.</a:t>
            </a:r>
          </a:p>
        </p:txBody>
      </p:sp>
      <p:sp>
        <p:nvSpPr>
          <p:cNvPr id="23" name="TextBox 23"/>
          <p:cNvSpPr txBox="1"/>
          <p:nvPr/>
        </p:nvSpPr>
        <p:spPr>
          <a:xfrm>
            <a:off x="694348" y="2798702"/>
            <a:ext cx="9983935" cy="791623"/>
          </a:xfrm>
          <a:prstGeom prst="rect">
            <a:avLst/>
          </a:prstGeom>
        </p:spPr>
        <p:txBody>
          <a:bodyPr lIns="0" tIns="0" rIns="0" bIns="0" rtlCol="0" anchor="t">
            <a:spAutoFit/>
          </a:bodyPr>
          <a:lstStyle/>
          <a:p>
            <a:pPr marL="0" lvl="0" indent="0">
              <a:lnSpc>
                <a:spcPts val="3041"/>
              </a:lnSpc>
              <a:spcBef>
                <a:spcPct val="0"/>
              </a:spcBef>
            </a:pPr>
            <a:r>
              <a:rPr lang="en-US" sz="3041">
                <a:solidFill>
                  <a:srgbClr val="004F6B"/>
                </a:solidFill>
                <a:latin typeface="Trebuchet MS 1 Bold"/>
              </a:rPr>
              <a:t>Measures to make vaccination sites accessible for people with physical disabilities</a:t>
            </a:r>
          </a:p>
        </p:txBody>
      </p:sp>
      <p:sp>
        <p:nvSpPr>
          <p:cNvPr id="24" name="TextBox 24"/>
          <p:cNvSpPr txBox="1"/>
          <p:nvPr/>
        </p:nvSpPr>
        <p:spPr>
          <a:xfrm>
            <a:off x="1588309" y="4113456"/>
            <a:ext cx="9853105" cy="394904"/>
          </a:xfrm>
          <a:prstGeom prst="rect">
            <a:avLst/>
          </a:prstGeom>
        </p:spPr>
        <p:txBody>
          <a:bodyPr lIns="0" tIns="0" rIns="0" bIns="0" rtlCol="0" anchor="t">
            <a:spAutoFit/>
          </a:bodyPr>
          <a:lstStyle/>
          <a:p>
            <a:pPr marL="0" lvl="0" indent="0" algn="l">
              <a:lnSpc>
                <a:spcPts val="3002"/>
              </a:lnSpc>
              <a:spcBef>
                <a:spcPct val="0"/>
              </a:spcBef>
            </a:pPr>
            <a:r>
              <a:rPr lang="en-US" sz="2502" u="none">
                <a:solidFill>
                  <a:srgbClr val="FFFFFF"/>
                </a:solidFill>
                <a:latin typeface="Trebuchet MS 2 Bold"/>
              </a:rPr>
              <a:t>Ensure wheelchair accessibility, including ramps and lifts.</a:t>
            </a:r>
          </a:p>
        </p:txBody>
      </p:sp>
      <p:sp>
        <p:nvSpPr>
          <p:cNvPr id="25" name="TextBox 25"/>
          <p:cNvSpPr txBox="1"/>
          <p:nvPr/>
        </p:nvSpPr>
        <p:spPr>
          <a:xfrm>
            <a:off x="1590335" y="4816040"/>
            <a:ext cx="9933940" cy="400013"/>
          </a:xfrm>
          <a:prstGeom prst="rect">
            <a:avLst/>
          </a:prstGeom>
        </p:spPr>
        <p:txBody>
          <a:bodyPr lIns="0" tIns="0" rIns="0" bIns="0" rtlCol="0" anchor="t">
            <a:spAutoFit/>
          </a:bodyPr>
          <a:lstStyle/>
          <a:p>
            <a:pPr marL="0" lvl="0" indent="0" algn="l">
              <a:lnSpc>
                <a:spcPts val="3002"/>
              </a:lnSpc>
              <a:spcBef>
                <a:spcPct val="0"/>
              </a:spcBef>
            </a:pPr>
            <a:r>
              <a:rPr lang="en-US" sz="2502" u="none">
                <a:solidFill>
                  <a:srgbClr val="FFFFFF"/>
                </a:solidFill>
                <a:latin typeface="Trebuchet MS 2 Bold"/>
              </a:rPr>
              <a:t>Provide access to toilets, including for wheelchair users.</a:t>
            </a:r>
          </a:p>
        </p:txBody>
      </p:sp>
      <p:sp>
        <p:nvSpPr>
          <p:cNvPr id="26" name="TextBox 26"/>
          <p:cNvSpPr txBox="1"/>
          <p:nvPr/>
        </p:nvSpPr>
        <p:spPr>
          <a:xfrm>
            <a:off x="1588309" y="5473071"/>
            <a:ext cx="8494790" cy="770757"/>
          </a:xfrm>
          <a:prstGeom prst="rect">
            <a:avLst/>
          </a:prstGeom>
        </p:spPr>
        <p:txBody>
          <a:bodyPr lIns="0" tIns="0" rIns="0" bIns="0" rtlCol="0" anchor="t">
            <a:spAutoFit/>
          </a:bodyPr>
          <a:lstStyle/>
          <a:p>
            <a:pPr marL="0" lvl="0" indent="0" algn="l">
              <a:lnSpc>
                <a:spcPts val="3002"/>
              </a:lnSpc>
              <a:spcBef>
                <a:spcPct val="0"/>
              </a:spcBef>
            </a:pPr>
            <a:r>
              <a:rPr lang="en-US" sz="2502" u="none">
                <a:solidFill>
                  <a:srgbClr val="FFFFFF"/>
                </a:solidFill>
                <a:latin typeface="Trebuchet MS 2 Bold"/>
              </a:rPr>
              <a:t>Provide seating  for people who cannot stand for long.</a:t>
            </a:r>
          </a:p>
          <a:p>
            <a:pPr marL="0" lvl="0" indent="0" algn="l">
              <a:lnSpc>
                <a:spcPts val="3002"/>
              </a:lnSpc>
              <a:spcBef>
                <a:spcPct val="0"/>
              </a:spcBef>
            </a:pPr>
            <a:r>
              <a:rPr lang="en-US" sz="2502" u="none">
                <a:solidFill>
                  <a:srgbClr val="FFFFFF"/>
                </a:solidFill>
                <a:latin typeface="Trebuchet MS 2 Bold"/>
              </a:rPr>
              <a:t>Ideally, this could include reclining or lying down.</a:t>
            </a:r>
          </a:p>
        </p:txBody>
      </p:sp>
      <p:sp>
        <p:nvSpPr>
          <p:cNvPr id="27" name="TextBox 27"/>
          <p:cNvSpPr txBox="1"/>
          <p:nvPr/>
        </p:nvSpPr>
        <p:spPr>
          <a:xfrm>
            <a:off x="1571611" y="6435910"/>
            <a:ext cx="9707341" cy="777152"/>
          </a:xfrm>
          <a:prstGeom prst="rect">
            <a:avLst/>
          </a:prstGeom>
        </p:spPr>
        <p:txBody>
          <a:bodyPr lIns="0" tIns="0" rIns="0" bIns="0" rtlCol="0" anchor="t">
            <a:spAutoFit/>
          </a:bodyPr>
          <a:lstStyle/>
          <a:p>
            <a:pPr marL="0" lvl="0" indent="0" algn="l">
              <a:lnSpc>
                <a:spcPts val="3002"/>
              </a:lnSpc>
              <a:spcBef>
                <a:spcPct val="0"/>
              </a:spcBef>
            </a:pPr>
            <a:r>
              <a:rPr lang="en-US" sz="2502" u="none">
                <a:solidFill>
                  <a:srgbClr val="FFFFFF"/>
                </a:solidFill>
                <a:latin typeface="Trebuchet MS 2 Bold"/>
              </a:rPr>
              <a:t>Provide parking and a free or cheap transport service.</a:t>
            </a:r>
          </a:p>
          <a:p>
            <a:pPr marL="0" lvl="0" indent="0" algn="l">
              <a:lnSpc>
                <a:spcPts val="3002"/>
              </a:lnSpc>
              <a:spcBef>
                <a:spcPct val="0"/>
              </a:spcBef>
            </a:pPr>
            <a:r>
              <a:rPr lang="en-US" sz="2502" u="none">
                <a:solidFill>
                  <a:srgbClr val="FFFFFF"/>
                </a:solidFill>
                <a:latin typeface="Trebuchet MS 2 Bold"/>
              </a:rPr>
              <a:t>Ensure locations are easily accessible by public transport.</a:t>
            </a:r>
          </a:p>
        </p:txBody>
      </p:sp>
      <p:sp>
        <p:nvSpPr>
          <p:cNvPr id="28" name="TextBox 28"/>
          <p:cNvSpPr txBox="1"/>
          <p:nvPr/>
        </p:nvSpPr>
        <p:spPr>
          <a:xfrm>
            <a:off x="1571611" y="7469013"/>
            <a:ext cx="9933940" cy="766975"/>
          </a:xfrm>
          <a:prstGeom prst="rect">
            <a:avLst/>
          </a:prstGeom>
        </p:spPr>
        <p:txBody>
          <a:bodyPr lIns="0" tIns="0" rIns="0" bIns="0" rtlCol="0" anchor="t">
            <a:spAutoFit/>
          </a:bodyPr>
          <a:lstStyle/>
          <a:p>
            <a:pPr marL="0" lvl="0" indent="0" algn="l">
              <a:lnSpc>
                <a:spcPts val="3002"/>
              </a:lnSpc>
              <a:spcBef>
                <a:spcPct val="0"/>
              </a:spcBef>
            </a:pPr>
            <a:r>
              <a:rPr lang="en-US" sz="2502" u="none">
                <a:solidFill>
                  <a:srgbClr val="FFFFFF"/>
                </a:solidFill>
                <a:latin typeface="Trebuchet MS 2 Bold"/>
              </a:rPr>
              <a:t>Ensure everyone has access to vaccination in their local area.</a:t>
            </a:r>
          </a:p>
          <a:p>
            <a:pPr marL="0" lvl="0" indent="0" algn="l">
              <a:lnSpc>
                <a:spcPts val="3002"/>
              </a:lnSpc>
              <a:spcBef>
                <a:spcPct val="0"/>
              </a:spcBef>
            </a:pPr>
            <a:r>
              <a:rPr lang="en-US" sz="2502" u="none">
                <a:solidFill>
                  <a:srgbClr val="FFFFFF"/>
                </a:solidFill>
                <a:latin typeface="Trebuchet MS 2 Bold"/>
              </a:rPr>
              <a:t>(For example, through their GP surgery)</a:t>
            </a:r>
          </a:p>
        </p:txBody>
      </p:sp>
      <p:sp>
        <p:nvSpPr>
          <p:cNvPr id="29" name="TextBox 29"/>
          <p:cNvSpPr txBox="1"/>
          <p:nvPr/>
        </p:nvSpPr>
        <p:spPr>
          <a:xfrm>
            <a:off x="1624631" y="8473222"/>
            <a:ext cx="10305903" cy="770757"/>
          </a:xfrm>
          <a:prstGeom prst="rect">
            <a:avLst/>
          </a:prstGeom>
        </p:spPr>
        <p:txBody>
          <a:bodyPr lIns="0" tIns="0" rIns="0" bIns="0" rtlCol="0" anchor="t">
            <a:spAutoFit/>
          </a:bodyPr>
          <a:lstStyle/>
          <a:p>
            <a:pPr marL="0" lvl="0" indent="0" algn="l">
              <a:lnSpc>
                <a:spcPts val="3002"/>
              </a:lnSpc>
            </a:pPr>
            <a:r>
              <a:rPr lang="en-US" sz="2502" u="none">
                <a:solidFill>
                  <a:srgbClr val="FFFFFF"/>
                </a:solidFill>
                <a:latin typeface="Trebuchet MS 2 Bold"/>
              </a:rPr>
              <a:t>Offer vaccination at home for those who cannot leave it easily.</a:t>
            </a:r>
          </a:p>
          <a:p>
            <a:pPr marL="0" lvl="0" indent="0" algn="l">
              <a:lnSpc>
                <a:spcPts val="3002"/>
              </a:lnSpc>
            </a:pPr>
            <a:r>
              <a:rPr lang="en-US" sz="2502" u="none">
                <a:solidFill>
                  <a:srgbClr val="FFFFFF"/>
                </a:solidFill>
                <a:latin typeface="Trebuchet MS 2 Bold"/>
              </a:rPr>
              <a:t>(For example, through district nurses or carers)</a:t>
            </a:r>
          </a:p>
        </p:txBody>
      </p:sp>
      <p:sp>
        <p:nvSpPr>
          <p:cNvPr id="30" name="TextBox 30"/>
          <p:cNvSpPr txBox="1"/>
          <p:nvPr/>
        </p:nvSpPr>
        <p:spPr>
          <a:xfrm>
            <a:off x="12349090" y="2554488"/>
            <a:ext cx="4966064" cy="768706"/>
          </a:xfrm>
          <a:prstGeom prst="rect">
            <a:avLst/>
          </a:prstGeom>
        </p:spPr>
        <p:txBody>
          <a:bodyPr lIns="0" tIns="0" rIns="0" bIns="0" rtlCol="0" anchor="t">
            <a:spAutoFit/>
          </a:bodyPr>
          <a:lstStyle/>
          <a:p>
            <a:pPr marL="0" lvl="0" indent="0" algn="just">
              <a:lnSpc>
                <a:spcPts val="2023"/>
              </a:lnSpc>
              <a:spcBef>
                <a:spcPct val="0"/>
              </a:spcBef>
            </a:pPr>
            <a:r>
              <a:rPr lang="en-US" sz="1686" u="none">
                <a:solidFill>
                  <a:srgbClr val="000000"/>
                </a:solidFill>
                <a:latin typeface="Trebuchet MS 3"/>
              </a:rPr>
              <a:t>Excel didn't have toilets on same level, this is a problem especially if you have a long journey from home (we don't all have cars).</a:t>
            </a:r>
          </a:p>
        </p:txBody>
      </p:sp>
      <p:sp>
        <p:nvSpPr>
          <p:cNvPr id="31" name="TextBox 31"/>
          <p:cNvSpPr txBox="1"/>
          <p:nvPr/>
        </p:nvSpPr>
        <p:spPr>
          <a:xfrm>
            <a:off x="12382721" y="3296993"/>
            <a:ext cx="4966064" cy="280990"/>
          </a:xfrm>
          <a:prstGeom prst="rect">
            <a:avLst/>
          </a:prstGeom>
        </p:spPr>
        <p:txBody>
          <a:bodyPr lIns="0" tIns="0" rIns="0" bIns="0" rtlCol="0" anchor="t">
            <a:spAutoFit/>
          </a:bodyPr>
          <a:lstStyle/>
          <a:p>
            <a:pPr algn="r">
              <a:lnSpc>
                <a:spcPts val="2277"/>
              </a:lnSpc>
            </a:pPr>
            <a:r>
              <a:rPr lang="en-US" sz="1626">
                <a:solidFill>
                  <a:srgbClr val="000000"/>
                </a:solidFill>
                <a:latin typeface="Trebuchet MS 1 Bold"/>
              </a:rPr>
              <a:t>(Tower Hamlets resident, walking stick user)</a:t>
            </a:r>
          </a:p>
        </p:txBody>
      </p:sp>
      <p:sp>
        <p:nvSpPr>
          <p:cNvPr id="32" name="TextBox 32"/>
          <p:cNvSpPr txBox="1"/>
          <p:nvPr/>
        </p:nvSpPr>
        <p:spPr>
          <a:xfrm>
            <a:off x="12349090" y="3784271"/>
            <a:ext cx="5033326" cy="1268477"/>
          </a:xfrm>
          <a:prstGeom prst="rect">
            <a:avLst/>
          </a:prstGeom>
        </p:spPr>
        <p:txBody>
          <a:bodyPr lIns="0" tIns="0" rIns="0" bIns="0" rtlCol="0" anchor="t">
            <a:spAutoFit/>
          </a:bodyPr>
          <a:lstStyle/>
          <a:p>
            <a:pPr marL="0" lvl="0" indent="0" algn="just">
              <a:lnSpc>
                <a:spcPts val="2023"/>
              </a:lnSpc>
              <a:spcBef>
                <a:spcPct val="0"/>
              </a:spcBef>
            </a:pPr>
            <a:r>
              <a:rPr lang="en-US" sz="1686" u="none">
                <a:solidFill>
                  <a:srgbClr val="000000"/>
                </a:solidFill>
                <a:latin typeface="Trebuchet MS 3"/>
              </a:rPr>
              <a:t>Ensure there are enough vaccination sites, so that they are near to home and that they are well managed when one gets there. </a:t>
            </a:r>
          </a:p>
          <a:p>
            <a:pPr marL="0" lvl="0" indent="0" algn="just">
              <a:lnSpc>
                <a:spcPts val="2023"/>
              </a:lnSpc>
              <a:spcBef>
                <a:spcPct val="0"/>
              </a:spcBef>
            </a:pPr>
            <a:r>
              <a:rPr lang="en-US" sz="1686" u="none">
                <a:solidFill>
                  <a:srgbClr val="000000"/>
                </a:solidFill>
                <a:latin typeface="Trebuchet MS 3"/>
              </a:rPr>
              <a:t>I thought all of this was good as site was near to my home and well managed, and friendly.</a:t>
            </a:r>
          </a:p>
        </p:txBody>
      </p:sp>
      <p:sp>
        <p:nvSpPr>
          <p:cNvPr id="33" name="TextBox 33"/>
          <p:cNvSpPr txBox="1"/>
          <p:nvPr/>
        </p:nvSpPr>
        <p:spPr>
          <a:xfrm>
            <a:off x="12349090" y="5034480"/>
            <a:ext cx="4966064" cy="280990"/>
          </a:xfrm>
          <a:prstGeom prst="rect">
            <a:avLst/>
          </a:prstGeom>
        </p:spPr>
        <p:txBody>
          <a:bodyPr lIns="0" tIns="0" rIns="0" bIns="0" rtlCol="0" anchor="t">
            <a:spAutoFit/>
          </a:bodyPr>
          <a:lstStyle/>
          <a:p>
            <a:pPr algn="r">
              <a:lnSpc>
                <a:spcPts val="2277"/>
              </a:lnSpc>
            </a:pPr>
            <a:r>
              <a:rPr lang="en-US" sz="1626">
                <a:solidFill>
                  <a:srgbClr val="000000"/>
                </a:solidFill>
                <a:latin typeface="Trebuchet MS 1 Bold"/>
              </a:rPr>
              <a:t>(Tower Hamlets resident with asthma)</a:t>
            </a:r>
          </a:p>
        </p:txBody>
      </p:sp>
      <p:sp>
        <p:nvSpPr>
          <p:cNvPr id="34" name="TextBox 34"/>
          <p:cNvSpPr txBox="1"/>
          <p:nvPr/>
        </p:nvSpPr>
        <p:spPr>
          <a:xfrm>
            <a:off x="12349090" y="5603025"/>
            <a:ext cx="4836988" cy="1018591"/>
          </a:xfrm>
          <a:prstGeom prst="rect">
            <a:avLst/>
          </a:prstGeom>
        </p:spPr>
        <p:txBody>
          <a:bodyPr lIns="0" tIns="0" rIns="0" bIns="0" rtlCol="0" anchor="t">
            <a:spAutoFit/>
          </a:bodyPr>
          <a:lstStyle/>
          <a:p>
            <a:pPr marL="0" lvl="0" indent="0" algn="just">
              <a:lnSpc>
                <a:spcPts val="2023"/>
              </a:lnSpc>
              <a:spcBef>
                <a:spcPct val="0"/>
              </a:spcBef>
            </a:pPr>
            <a:r>
              <a:rPr lang="en-US" sz="1686" u="none">
                <a:solidFill>
                  <a:srgbClr val="000000"/>
                </a:solidFill>
                <a:latin typeface="Trebuchet MS 3"/>
              </a:rPr>
              <a:t>Make sure if they haven’t got a car they can use something like hospital transport and the place is wheelchair accessible, with lifts if it is on a different floor.</a:t>
            </a:r>
          </a:p>
        </p:txBody>
      </p:sp>
      <p:sp>
        <p:nvSpPr>
          <p:cNvPr id="35" name="TextBox 35"/>
          <p:cNvSpPr txBox="1"/>
          <p:nvPr/>
        </p:nvSpPr>
        <p:spPr>
          <a:xfrm>
            <a:off x="12416353" y="6604440"/>
            <a:ext cx="4966064" cy="280990"/>
          </a:xfrm>
          <a:prstGeom prst="rect">
            <a:avLst/>
          </a:prstGeom>
        </p:spPr>
        <p:txBody>
          <a:bodyPr lIns="0" tIns="0" rIns="0" bIns="0" rtlCol="0" anchor="t">
            <a:spAutoFit/>
          </a:bodyPr>
          <a:lstStyle/>
          <a:p>
            <a:pPr algn="r">
              <a:lnSpc>
                <a:spcPts val="2277"/>
              </a:lnSpc>
            </a:pPr>
            <a:r>
              <a:rPr lang="en-US" sz="1626">
                <a:solidFill>
                  <a:srgbClr val="000000"/>
                </a:solidFill>
                <a:latin typeface="Trebuchet MS 1 Bold"/>
              </a:rPr>
              <a:t>(Tower Hamlets resident with chronic pain)</a:t>
            </a:r>
          </a:p>
        </p:txBody>
      </p:sp>
      <p:sp>
        <p:nvSpPr>
          <p:cNvPr id="36" name="TextBox 36"/>
          <p:cNvSpPr txBox="1"/>
          <p:nvPr/>
        </p:nvSpPr>
        <p:spPr>
          <a:xfrm>
            <a:off x="12382721" y="7045981"/>
            <a:ext cx="4966064" cy="1018591"/>
          </a:xfrm>
          <a:prstGeom prst="rect">
            <a:avLst/>
          </a:prstGeom>
        </p:spPr>
        <p:txBody>
          <a:bodyPr lIns="0" tIns="0" rIns="0" bIns="0" rtlCol="0" anchor="t">
            <a:spAutoFit/>
          </a:bodyPr>
          <a:lstStyle/>
          <a:p>
            <a:pPr marL="0" lvl="0" indent="0" algn="just">
              <a:lnSpc>
                <a:spcPts val="2023"/>
              </a:lnSpc>
              <a:spcBef>
                <a:spcPct val="0"/>
              </a:spcBef>
            </a:pPr>
            <a:r>
              <a:rPr lang="en-US" sz="1686" u="none">
                <a:solidFill>
                  <a:srgbClr val="000000"/>
                </a:solidFill>
                <a:latin typeface="Trebuchet MS 3"/>
              </a:rPr>
              <a:t>Any disabled person should be vaccinated at home in my view. Going out into the community was senseless when people have shielded for several months.</a:t>
            </a:r>
          </a:p>
        </p:txBody>
      </p:sp>
      <p:sp>
        <p:nvSpPr>
          <p:cNvPr id="37" name="TextBox 37"/>
          <p:cNvSpPr txBox="1"/>
          <p:nvPr/>
        </p:nvSpPr>
        <p:spPr>
          <a:xfrm>
            <a:off x="12382721" y="8062320"/>
            <a:ext cx="4966064" cy="280990"/>
          </a:xfrm>
          <a:prstGeom prst="rect">
            <a:avLst/>
          </a:prstGeom>
        </p:spPr>
        <p:txBody>
          <a:bodyPr lIns="0" tIns="0" rIns="0" bIns="0" rtlCol="0" anchor="t">
            <a:spAutoFit/>
          </a:bodyPr>
          <a:lstStyle/>
          <a:p>
            <a:pPr algn="r">
              <a:lnSpc>
                <a:spcPts val="2277"/>
              </a:lnSpc>
            </a:pPr>
            <a:r>
              <a:rPr lang="en-US" sz="1626">
                <a:solidFill>
                  <a:srgbClr val="000000"/>
                </a:solidFill>
                <a:latin typeface="Trebuchet MS 1 Bold"/>
              </a:rPr>
              <a:t>(Barking and Dagenham resident, carer)</a:t>
            </a:r>
          </a:p>
        </p:txBody>
      </p:sp>
      <p:sp>
        <p:nvSpPr>
          <p:cNvPr id="38" name="TextBox 38"/>
          <p:cNvSpPr txBox="1"/>
          <p:nvPr/>
        </p:nvSpPr>
        <p:spPr>
          <a:xfrm>
            <a:off x="12416353" y="8586271"/>
            <a:ext cx="4966064" cy="1040078"/>
          </a:xfrm>
          <a:prstGeom prst="rect">
            <a:avLst/>
          </a:prstGeom>
        </p:spPr>
        <p:txBody>
          <a:bodyPr lIns="0" tIns="0" rIns="0" bIns="0" rtlCol="0" anchor="t">
            <a:spAutoFit/>
          </a:bodyPr>
          <a:lstStyle/>
          <a:p>
            <a:pPr algn="just">
              <a:lnSpc>
                <a:spcPts val="2023"/>
              </a:lnSpc>
            </a:pPr>
            <a:r>
              <a:rPr lang="en-US" sz="1686">
                <a:solidFill>
                  <a:srgbClr val="000000"/>
                </a:solidFill>
                <a:latin typeface="Trebuchet MS 3"/>
              </a:rPr>
              <a:t>See if we can access the site without having to wait outside or stand; this was a huge issue for me. I'm unable to walk properly and stand caused more intense pain.</a:t>
            </a:r>
          </a:p>
        </p:txBody>
      </p:sp>
      <p:sp>
        <p:nvSpPr>
          <p:cNvPr id="39" name="TextBox 39"/>
          <p:cNvSpPr txBox="1"/>
          <p:nvPr/>
        </p:nvSpPr>
        <p:spPr>
          <a:xfrm>
            <a:off x="12511797" y="9583711"/>
            <a:ext cx="4966064" cy="280990"/>
          </a:xfrm>
          <a:prstGeom prst="rect">
            <a:avLst/>
          </a:prstGeom>
        </p:spPr>
        <p:txBody>
          <a:bodyPr lIns="0" tIns="0" rIns="0" bIns="0" rtlCol="0" anchor="t">
            <a:spAutoFit/>
          </a:bodyPr>
          <a:lstStyle/>
          <a:p>
            <a:pPr algn="r">
              <a:lnSpc>
                <a:spcPts val="2277"/>
              </a:lnSpc>
            </a:pPr>
            <a:r>
              <a:rPr lang="en-US" sz="1626">
                <a:solidFill>
                  <a:srgbClr val="000000"/>
                </a:solidFill>
                <a:latin typeface="Trebuchet MS 1 Bold"/>
              </a:rPr>
              <a:t>(Tower Hamlets resident with severe arthritis)</a:t>
            </a:r>
          </a:p>
        </p:txBody>
      </p:sp>
      <p:grpSp>
        <p:nvGrpSpPr>
          <p:cNvPr id="40" name="Group 40"/>
          <p:cNvGrpSpPr/>
          <p:nvPr/>
        </p:nvGrpSpPr>
        <p:grpSpPr>
          <a:xfrm>
            <a:off x="473299" y="2698466"/>
            <a:ext cx="10495184" cy="944470"/>
            <a:chOff x="0" y="0"/>
            <a:chExt cx="7652803" cy="688682"/>
          </a:xfrm>
        </p:grpSpPr>
        <p:sp>
          <p:nvSpPr>
            <p:cNvPr id="41" name="Freeform 41"/>
            <p:cNvSpPr/>
            <p:nvPr/>
          </p:nvSpPr>
          <p:spPr>
            <a:xfrm>
              <a:off x="0" y="0"/>
              <a:ext cx="7652803" cy="688682"/>
            </a:xfrm>
            <a:custGeom>
              <a:avLst/>
              <a:gdLst/>
              <a:ahLst/>
              <a:cxnLst/>
              <a:rect l="l" t="t" r="r" b="b"/>
              <a:pathLst>
                <a:path w="7652803" h="688682">
                  <a:moveTo>
                    <a:pt x="0" y="0"/>
                  </a:moveTo>
                  <a:lnTo>
                    <a:pt x="7652803" y="0"/>
                  </a:lnTo>
                  <a:lnTo>
                    <a:pt x="7652803" y="688682"/>
                  </a:lnTo>
                  <a:lnTo>
                    <a:pt x="0" y="688682"/>
                  </a:lnTo>
                  <a:close/>
                </a:path>
              </a:pathLst>
            </a:custGeom>
            <a:solidFill>
              <a:srgbClr val="84BD00">
                <a:alpha val="23922"/>
              </a:srgbClr>
            </a:solidFill>
          </p:spPr>
        </p:sp>
      </p:grpSp>
      <p:pic>
        <p:nvPicPr>
          <p:cNvPr id="42" name="Picture 4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49812"/>
          <a:stretch>
            <a:fillRect/>
          </a:stretch>
        </p:blipFill>
        <p:spPr>
          <a:xfrm rot="-10800000">
            <a:off x="11538988" y="2527496"/>
            <a:ext cx="568953" cy="841739"/>
          </a:xfrm>
          <a:prstGeom prst="rect">
            <a:avLst/>
          </a:prstGeom>
        </p:spPr>
      </p:pic>
      <p:pic>
        <p:nvPicPr>
          <p:cNvPr id="43" name="Picture 4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r="49812"/>
          <a:stretch>
            <a:fillRect/>
          </a:stretch>
        </p:blipFill>
        <p:spPr>
          <a:xfrm>
            <a:off x="17707467" y="9318897"/>
            <a:ext cx="580533" cy="858871"/>
          </a:xfrm>
          <a:prstGeom prst="rect">
            <a:avLst/>
          </a:prstGeom>
        </p:spPr>
      </p:pic>
      <p:grpSp>
        <p:nvGrpSpPr>
          <p:cNvPr id="44" name="Group 44"/>
          <p:cNvGrpSpPr/>
          <p:nvPr/>
        </p:nvGrpSpPr>
        <p:grpSpPr>
          <a:xfrm>
            <a:off x="0" y="595235"/>
            <a:ext cx="4122204" cy="1056280"/>
            <a:chOff x="0" y="0"/>
            <a:chExt cx="2294798" cy="588023"/>
          </a:xfrm>
        </p:grpSpPr>
        <p:sp>
          <p:nvSpPr>
            <p:cNvPr id="45" name="Freeform 45"/>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46" name="TextBox 46"/>
          <p:cNvSpPr txBox="1"/>
          <p:nvPr/>
        </p:nvSpPr>
        <p:spPr>
          <a:xfrm>
            <a:off x="188991" y="822998"/>
            <a:ext cx="3763498"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Covid vaccine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43400" y="224623"/>
            <a:ext cx="13957306" cy="2022655"/>
            <a:chOff x="0" y="0"/>
            <a:chExt cx="7612421" cy="1103172"/>
          </a:xfrm>
        </p:grpSpPr>
        <p:sp>
          <p:nvSpPr>
            <p:cNvPr id="3" name="Freeform 3"/>
            <p:cNvSpPr/>
            <p:nvPr/>
          </p:nvSpPr>
          <p:spPr>
            <a:xfrm>
              <a:off x="0" y="0"/>
              <a:ext cx="7612421" cy="1103172"/>
            </a:xfrm>
            <a:custGeom>
              <a:avLst/>
              <a:gdLst/>
              <a:ahLst/>
              <a:cxnLst/>
              <a:rect l="l" t="t" r="r" b="b"/>
              <a:pathLst>
                <a:path w="7612421" h="1103172">
                  <a:moveTo>
                    <a:pt x="0" y="0"/>
                  </a:moveTo>
                  <a:lnTo>
                    <a:pt x="7612421" y="0"/>
                  </a:lnTo>
                  <a:lnTo>
                    <a:pt x="7612421" y="1103172"/>
                  </a:lnTo>
                  <a:lnTo>
                    <a:pt x="0" y="1103172"/>
                  </a:lnTo>
                  <a:close/>
                </a:path>
              </a:pathLst>
            </a:custGeom>
            <a:solidFill>
              <a:srgbClr val="004F6B"/>
            </a:solidFill>
          </p:spPr>
        </p:sp>
      </p:grpSp>
      <p:grpSp>
        <p:nvGrpSpPr>
          <p:cNvPr id="4" name="Group 4"/>
          <p:cNvGrpSpPr/>
          <p:nvPr/>
        </p:nvGrpSpPr>
        <p:grpSpPr>
          <a:xfrm>
            <a:off x="1689528" y="3927353"/>
            <a:ext cx="10742339" cy="1045762"/>
            <a:chOff x="0" y="0"/>
            <a:chExt cx="20477659" cy="1993491"/>
          </a:xfrm>
        </p:grpSpPr>
        <p:sp>
          <p:nvSpPr>
            <p:cNvPr id="5" name="Freeform 5"/>
            <p:cNvSpPr/>
            <p:nvPr/>
          </p:nvSpPr>
          <p:spPr>
            <a:xfrm>
              <a:off x="0" y="0"/>
              <a:ext cx="20477659" cy="1993491"/>
            </a:xfrm>
            <a:custGeom>
              <a:avLst/>
              <a:gdLst/>
              <a:ahLst/>
              <a:cxnLst/>
              <a:rect l="l" t="t" r="r" b="b"/>
              <a:pathLst>
                <a:path w="20477659" h="1993491">
                  <a:moveTo>
                    <a:pt x="20353200" y="1993491"/>
                  </a:moveTo>
                  <a:lnTo>
                    <a:pt x="124460" y="1993491"/>
                  </a:lnTo>
                  <a:cubicBezTo>
                    <a:pt x="55880" y="1993491"/>
                    <a:pt x="0" y="1937611"/>
                    <a:pt x="0" y="1869031"/>
                  </a:cubicBezTo>
                  <a:lnTo>
                    <a:pt x="0" y="124460"/>
                  </a:lnTo>
                  <a:cubicBezTo>
                    <a:pt x="0" y="55880"/>
                    <a:pt x="55880" y="0"/>
                    <a:pt x="124460" y="0"/>
                  </a:cubicBezTo>
                  <a:lnTo>
                    <a:pt x="20353200" y="0"/>
                  </a:lnTo>
                  <a:cubicBezTo>
                    <a:pt x="20421780" y="0"/>
                    <a:pt x="20477659" y="55880"/>
                    <a:pt x="20477659" y="124460"/>
                  </a:cubicBezTo>
                  <a:lnTo>
                    <a:pt x="20477659" y="1869031"/>
                  </a:lnTo>
                  <a:cubicBezTo>
                    <a:pt x="20477659" y="1937611"/>
                    <a:pt x="20421780" y="1993491"/>
                    <a:pt x="20353200" y="1993491"/>
                  </a:cubicBezTo>
                  <a:close/>
                </a:path>
              </a:pathLst>
            </a:custGeom>
            <a:solidFill>
              <a:srgbClr val="E73E97">
                <a:alpha val="74902"/>
              </a:srgbClr>
            </a:solidFill>
          </p:spPr>
        </p:sp>
      </p:grpSp>
      <p:grpSp>
        <p:nvGrpSpPr>
          <p:cNvPr id="6" name="Group 6"/>
          <p:cNvGrpSpPr/>
          <p:nvPr/>
        </p:nvGrpSpPr>
        <p:grpSpPr>
          <a:xfrm>
            <a:off x="1652881" y="5196664"/>
            <a:ext cx="10686869" cy="885569"/>
            <a:chOff x="0" y="0"/>
            <a:chExt cx="20371919" cy="1688123"/>
          </a:xfrm>
        </p:grpSpPr>
        <p:sp>
          <p:nvSpPr>
            <p:cNvPr id="7" name="Freeform 7"/>
            <p:cNvSpPr/>
            <p:nvPr/>
          </p:nvSpPr>
          <p:spPr>
            <a:xfrm>
              <a:off x="0" y="0"/>
              <a:ext cx="20371919" cy="1688123"/>
            </a:xfrm>
            <a:custGeom>
              <a:avLst/>
              <a:gdLst/>
              <a:ahLst/>
              <a:cxnLst/>
              <a:rect l="l" t="t" r="r" b="b"/>
              <a:pathLst>
                <a:path w="20371919" h="1688123">
                  <a:moveTo>
                    <a:pt x="20247459" y="1688123"/>
                  </a:moveTo>
                  <a:lnTo>
                    <a:pt x="124460" y="1688123"/>
                  </a:lnTo>
                  <a:cubicBezTo>
                    <a:pt x="55880" y="1688123"/>
                    <a:pt x="0" y="1632243"/>
                    <a:pt x="0" y="1563663"/>
                  </a:cubicBezTo>
                  <a:lnTo>
                    <a:pt x="0" y="124460"/>
                  </a:lnTo>
                  <a:cubicBezTo>
                    <a:pt x="0" y="55880"/>
                    <a:pt x="55880" y="0"/>
                    <a:pt x="124460" y="0"/>
                  </a:cubicBezTo>
                  <a:lnTo>
                    <a:pt x="20247459" y="0"/>
                  </a:lnTo>
                  <a:cubicBezTo>
                    <a:pt x="20316039" y="0"/>
                    <a:pt x="20371919" y="55880"/>
                    <a:pt x="20371919" y="124460"/>
                  </a:cubicBezTo>
                  <a:lnTo>
                    <a:pt x="20371919" y="1563663"/>
                  </a:lnTo>
                  <a:cubicBezTo>
                    <a:pt x="20371919" y="1632243"/>
                    <a:pt x="20316039" y="1688123"/>
                    <a:pt x="20247459" y="1688123"/>
                  </a:cubicBezTo>
                  <a:close/>
                </a:path>
              </a:pathLst>
            </a:custGeom>
            <a:solidFill>
              <a:srgbClr val="004F6B"/>
            </a:solidFill>
          </p:spPr>
        </p:sp>
      </p:grpSp>
      <p:grpSp>
        <p:nvGrpSpPr>
          <p:cNvPr id="8" name="Group 8"/>
          <p:cNvGrpSpPr/>
          <p:nvPr/>
        </p:nvGrpSpPr>
        <p:grpSpPr>
          <a:xfrm>
            <a:off x="1653099" y="6271551"/>
            <a:ext cx="10742339" cy="876786"/>
            <a:chOff x="0" y="0"/>
            <a:chExt cx="20477659" cy="1671380"/>
          </a:xfrm>
        </p:grpSpPr>
        <p:sp>
          <p:nvSpPr>
            <p:cNvPr id="9" name="Freeform 9"/>
            <p:cNvSpPr/>
            <p:nvPr/>
          </p:nvSpPr>
          <p:spPr>
            <a:xfrm>
              <a:off x="0" y="0"/>
              <a:ext cx="20477659" cy="1671380"/>
            </a:xfrm>
            <a:custGeom>
              <a:avLst/>
              <a:gdLst/>
              <a:ahLst/>
              <a:cxnLst/>
              <a:rect l="l" t="t" r="r" b="b"/>
              <a:pathLst>
                <a:path w="20477659" h="1671380">
                  <a:moveTo>
                    <a:pt x="20353200" y="1671380"/>
                  </a:moveTo>
                  <a:lnTo>
                    <a:pt x="124460" y="1671380"/>
                  </a:lnTo>
                  <a:cubicBezTo>
                    <a:pt x="55880" y="1671380"/>
                    <a:pt x="0" y="1615500"/>
                    <a:pt x="0" y="1546920"/>
                  </a:cubicBezTo>
                  <a:lnTo>
                    <a:pt x="0" y="124460"/>
                  </a:lnTo>
                  <a:cubicBezTo>
                    <a:pt x="0" y="55880"/>
                    <a:pt x="55880" y="0"/>
                    <a:pt x="124460" y="0"/>
                  </a:cubicBezTo>
                  <a:lnTo>
                    <a:pt x="20353200" y="0"/>
                  </a:lnTo>
                  <a:cubicBezTo>
                    <a:pt x="20421780" y="0"/>
                    <a:pt x="20477659" y="55880"/>
                    <a:pt x="20477659" y="124460"/>
                  </a:cubicBezTo>
                  <a:lnTo>
                    <a:pt x="20477659" y="1546920"/>
                  </a:lnTo>
                  <a:cubicBezTo>
                    <a:pt x="20477659" y="1615500"/>
                    <a:pt x="20421780" y="1671380"/>
                    <a:pt x="20353200" y="1671380"/>
                  </a:cubicBezTo>
                  <a:close/>
                </a:path>
              </a:pathLst>
            </a:custGeom>
            <a:solidFill>
              <a:srgbClr val="84BD00"/>
            </a:solidFill>
          </p:spPr>
        </p:sp>
      </p:grpSp>
      <p:grpSp>
        <p:nvGrpSpPr>
          <p:cNvPr id="10" name="Group 10"/>
          <p:cNvGrpSpPr/>
          <p:nvPr/>
        </p:nvGrpSpPr>
        <p:grpSpPr>
          <a:xfrm>
            <a:off x="1652881" y="7300940"/>
            <a:ext cx="10778987" cy="769920"/>
            <a:chOff x="0" y="0"/>
            <a:chExt cx="20547519" cy="1467666"/>
          </a:xfrm>
        </p:grpSpPr>
        <p:sp>
          <p:nvSpPr>
            <p:cNvPr id="11" name="Freeform 11"/>
            <p:cNvSpPr/>
            <p:nvPr/>
          </p:nvSpPr>
          <p:spPr>
            <a:xfrm>
              <a:off x="0" y="0"/>
              <a:ext cx="20547519" cy="1467666"/>
            </a:xfrm>
            <a:custGeom>
              <a:avLst/>
              <a:gdLst/>
              <a:ahLst/>
              <a:cxnLst/>
              <a:rect l="l" t="t" r="r" b="b"/>
              <a:pathLst>
                <a:path w="20547519" h="1467666">
                  <a:moveTo>
                    <a:pt x="20423059" y="1467666"/>
                  </a:moveTo>
                  <a:lnTo>
                    <a:pt x="124460" y="1467666"/>
                  </a:lnTo>
                  <a:cubicBezTo>
                    <a:pt x="55880" y="1467666"/>
                    <a:pt x="0" y="1411786"/>
                    <a:pt x="0" y="1343206"/>
                  </a:cubicBezTo>
                  <a:lnTo>
                    <a:pt x="0" y="124460"/>
                  </a:lnTo>
                  <a:cubicBezTo>
                    <a:pt x="0" y="55880"/>
                    <a:pt x="55880" y="0"/>
                    <a:pt x="124460" y="0"/>
                  </a:cubicBezTo>
                  <a:lnTo>
                    <a:pt x="20423059" y="0"/>
                  </a:lnTo>
                  <a:cubicBezTo>
                    <a:pt x="20491639" y="0"/>
                    <a:pt x="20547519" y="55880"/>
                    <a:pt x="20547519" y="124460"/>
                  </a:cubicBezTo>
                  <a:lnTo>
                    <a:pt x="20547519" y="1343206"/>
                  </a:lnTo>
                  <a:cubicBezTo>
                    <a:pt x="20547519" y="1411786"/>
                    <a:pt x="20491639" y="1467666"/>
                    <a:pt x="20423059" y="1467666"/>
                  </a:cubicBezTo>
                  <a:close/>
                </a:path>
              </a:pathLst>
            </a:custGeom>
            <a:solidFill>
              <a:srgbClr val="E73E97">
                <a:alpha val="74902"/>
              </a:srgbClr>
            </a:solidFill>
          </p:spPr>
        </p:sp>
      </p:grpSp>
      <p:grpSp>
        <p:nvGrpSpPr>
          <p:cNvPr id="12" name="Group 12"/>
          <p:cNvGrpSpPr/>
          <p:nvPr/>
        </p:nvGrpSpPr>
        <p:grpSpPr>
          <a:xfrm>
            <a:off x="1680912" y="8243868"/>
            <a:ext cx="10706128" cy="549777"/>
            <a:chOff x="0" y="0"/>
            <a:chExt cx="20408632" cy="1048016"/>
          </a:xfrm>
        </p:grpSpPr>
        <p:sp>
          <p:nvSpPr>
            <p:cNvPr id="13" name="Freeform 13"/>
            <p:cNvSpPr/>
            <p:nvPr/>
          </p:nvSpPr>
          <p:spPr>
            <a:xfrm>
              <a:off x="0" y="0"/>
              <a:ext cx="20408632" cy="1048016"/>
            </a:xfrm>
            <a:custGeom>
              <a:avLst/>
              <a:gdLst/>
              <a:ahLst/>
              <a:cxnLst/>
              <a:rect l="l" t="t" r="r" b="b"/>
              <a:pathLst>
                <a:path w="20408632" h="1048016">
                  <a:moveTo>
                    <a:pt x="20284173" y="1048016"/>
                  </a:moveTo>
                  <a:lnTo>
                    <a:pt x="124460" y="1048016"/>
                  </a:lnTo>
                  <a:cubicBezTo>
                    <a:pt x="55880" y="1048016"/>
                    <a:pt x="0" y="992136"/>
                    <a:pt x="0" y="923556"/>
                  </a:cubicBezTo>
                  <a:lnTo>
                    <a:pt x="0" y="124460"/>
                  </a:lnTo>
                  <a:cubicBezTo>
                    <a:pt x="0" y="55880"/>
                    <a:pt x="55880" y="0"/>
                    <a:pt x="124460" y="0"/>
                  </a:cubicBezTo>
                  <a:lnTo>
                    <a:pt x="20284173" y="0"/>
                  </a:lnTo>
                  <a:cubicBezTo>
                    <a:pt x="20352751" y="0"/>
                    <a:pt x="20408632" y="55880"/>
                    <a:pt x="20408632" y="124460"/>
                  </a:cubicBezTo>
                  <a:lnTo>
                    <a:pt x="20408632" y="923556"/>
                  </a:lnTo>
                  <a:cubicBezTo>
                    <a:pt x="20408632" y="992136"/>
                    <a:pt x="20352751" y="1048016"/>
                    <a:pt x="20284173" y="1048016"/>
                  </a:cubicBezTo>
                  <a:close/>
                </a:path>
              </a:pathLst>
            </a:custGeom>
            <a:solidFill>
              <a:srgbClr val="004F6B"/>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7428" y="3942333"/>
            <a:ext cx="796002" cy="746252"/>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18733" y="5214456"/>
            <a:ext cx="894697" cy="580434"/>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66" b="49355"/>
          <a:stretch>
            <a:fillRect/>
          </a:stretch>
        </p:blipFill>
        <p:spPr>
          <a:xfrm>
            <a:off x="581380" y="6188900"/>
            <a:ext cx="832050" cy="815296"/>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11230" b="18656"/>
          <a:stretch>
            <a:fillRect/>
          </a:stretch>
        </p:blipFill>
        <p:spPr>
          <a:xfrm>
            <a:off x="518733" y="7041744"/>
            <a:ext cx="868534" cy="650626"/>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67797" y="7770737"/>
            <a:ext cx="719168" cy="898961"/>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67797" y="8739972"/>
            <a:ext cx="732334" cy="815971"/>
          </a:xfrm>
          <a:prstGeom prst="rect">
            <a:avLst/>
          </a:prstGeom>
        </p:spPr>
      </p:pic>
      <p:sp>
        <p:nvSpPr>
          <p:cNvPr id="20" name="TextBox 20"/>
          <p:cNvSpPr txBox="1"/>
          <p:nvPr/>
        </p:nvSpPr>
        <p:spPr>
          <a:xfrm>
            <a:off x="4560335" y="243673"/>
            <a:ext cx="13727665" cy="19538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Communication (including signage and direct contact with vaccination centre staff) must be accessible to people with sight and hearing impairments, as well as learning disabilities. Training staff  in guiding and communicating with people with various types of needs can help in this respect.</a:t>
            </a:r>
          </a:p>
          <a:p>
            <a:pPr marL="507365" lvl="1" indent="-253682" algn="l">
              <a:lnSpc>
                <a:spcPts val="2585"/>
              </a:lnSpc>
              <a:spcBef>
                <a:spcPct val="0"/>
              </a:spcBef>
              <a:buFont typeface="Arial"/>
              <a:buChar char="•"/>
            </a:pPr>
            <a:r>
              <a:rPr lang="en-US" sz="2350" u="none">
                <a:solidFill>
                  <a:srgbClr val="FFFFFF"/>
                </a:solidFill>
                <a:latin typeface="Trebuchet MS 2 Bold"/>
              </a:rPr>
              <a:t>People who are anxious or sensitive to sensory overload could benefoi from booking specific "quiet" slots.</a:t>
            </a:r>
          </a:p>
        </p:txBody>
      </p:sp>
      <p:sp>
        <p:nvSpPr>
          <p:cNvPr id="21" name="TextBox 21"/>
          <p:cNvSpPr txBox="1"/>
          <p:nvPr/>
        </p:nvSpPr>
        <p:spPr>
          <a:xfrm>
            <a:off x="1834655" y="3991536"/>
            <a:ext cx="10529837" cy="982465"/>
          </a:xfrm>
          <a:prstGeom prst="rect">
            <a:avLst/>
          </a:prstGeom>
        </p:spPr>
        <p:txBody>
          <a:bodyPr lIns="0" tIns="0" rIns="0" bIns="0" rtlCol="0" anchor="t">
            <a:spAutoFit/>
          </a:bodyPr>
          <a:lstStyle/>
          <a:p>
            <a:pPr algn="just">
              <a:lnSpc>
                <a:spcPts val="2595"/>
              </a:lnSpc>
            </a:pPr>
            <a:r>
              <a:rPr lang="en-US" sz="2359">
                <a:solidFill>
                  <a:srgbClr val="FFFFFF"/>
                </a:solidFill>
                <a:latin typeface="Trebuchet MS 2 Bold"/>
              </a:rPr>
              <a:t>Signage and other communications on-site need to be accessible for those with visual and hearing impairments, or learning disabilities.</a:t>
            </a:r>
          </a:p>
          <a:p>
            <a:pPr marL="0" lvl="0" indent="0" algn="just">
              <a:lnSpc>
                <a:spcPts val="2595"/>
              </a:lnSpc>
            </a:pPr>
            <a:r>
              <a:rPr lang="en-US" sz="2359">
                <a:solidFill>
                  <a:srgbClr val="FFFFFF"/>
                </a:solidFill>
                <a:latin typeface="Trebuchet MS 2 Bold"/>
              </a:rPr>
              <a:t>(Example: plain language, contrasting large print, Braille)</a:t>
            </a:r>
          </a:p>
        </p:txBody>
      </p:sp>
      <p:sp>
        <p:nvSpPr>
          <p:cNvPr id="22" name="TextBox 22"/>
          <p:cNvSpPr txBox="1"/>
          <p:nvPr/>
        </p:nvSpPr>
        <p:spPr>
          <a:xfrm>
            <a:off x="1815423" y="5300147"/>
            <a:ext cx="10749113" cy="664013"/>
          </a:xfrm>
          <a:prstGeom prst="rect">
            <a:avLst/>
          </a:prstGeom>
        </p:spPr>
        <p:txBody>
          <a:bodyPr lIns="0" tIns="0" rIns="0" bIns="0" rtlCol="0" anchor="t">
            <a:spAutoFit/>
          </a:bodyPr>
          <a:lstStyle/>
          <a:p>
            <a:pPr marL="0" lvl="0" indent="0" algn="just">
              <a:lnSpc>
                <a:spcPts val="2595"/>
              </a:lnSpc>
              <a:spcBef>
                <a:spcPct val="0"/>
              </a:spcBef>
            </a:pPr>
            <a:r>
              <a:rPr lang="en-US" sz="2359" u="none">
                <a:solidFill>
                  <a:srgbClr val="FFFFFF"/>
                </a:solidFill>
                <a:latin typeface="Trebuchet MS 2 Bold"/>
              </a:rPr>
              <a:t>Provide vaccination centre staff with disability awareness training,</a:t>
            </a:r>
          </a:p>
          <a:p>
            <a:pPr marL="0" lvl="0" indent="0" algn="just">
              <a:lnSpc>
                <a:spcPts val="2595"/>
              </a:lnSpc>
              <a:spcBef>
                <a:spcPct val="0"/>
              </a:spcBef>
            </a:pPr>
            <a:r>
              <a:rPr lang="en-US" sz="2359" u="none">
                <a:solidFill>
                  <a:srgbClr val="FFFFFF"/>
                </a:solidFill>
                <a:latin typeface="Trebuchet MS 2 Bold"/>
              </a:rPr>
              <a:t>including communication strategies for different disabilities.</a:t>
            </a:r>
          </a:p>
        </p:txBody>
      </p:sp>
      <p:sp>
        <p:nvSpPr>
          <p:cNvPr id="23" name="TextBox 23"/>
          <p:cNvSpPr txBox="1"/>
          <p:nvPr/>
        </p:nvSpPr>
        <p:spPr>
          <a:xfrm>
            <a:off x="1780591" y="7351650"/>
            <a:ext cx="10493626" cy="664013"/>
          </a:xfrm>
          <a:prstGeom prst="rect">
            <a:avLst/>
          </a:prstGeom>
        </p:spPr>
        <p:txBody>
          <a:bodyPr lIns="0" tIns="0" rIns="0" bIns="0" rtlCol="0" anchor="t">
            <a:spAutoFit/>
          </a:bodyPr>
          <a:lstStyle/>
          <a:p>
            <a:pPr marL="0" lvl="0" indent="0" algn="just">
              <a:lnSpc>
                <a:spcPts val="2595"/>
              </a:lnSpc>
              <a:spcBef>
                <a:spcPct val="0"/>
              </a:spcBef>
            </a:pPr>
            <a:r>
              <a:rPr lang="en-US" sz="2359" u="none">
                <a:solidFill>
                  <a:srgbClr val="FFFFFF"/>
                </a:solidFill>
                <a:latin typeface="Trebuchet MS 2 Bold"/>
              </a:rPr>
              <a:t>Avoid loud noises, bright lights and other sensory overload. Consider offering "quiet slots" for those who need them.</a:t>
            </a:r>
          </a:p>
        </p:txBody>
      </p:sp>
      <p:sp>
        <p:nvSpPr>
          <p:cNvPr id="24" name="TextBox 24"/>
          <p:cNvSpPr txBox="1"/>
          <p:nvPr/>
        </p:nvSpPr>
        <p:spPr>
          <a:xfrm>
            <a:off x="1843454" y="8347350"/>
            <a:ext cx="10749113" cy="337464"/>
          </a:xfrm>
          <a:prstGeom prst="rect">
            <a:avLst/>
          </a:prstGeom>
        </p:spPr>
        <p:txBody>
          <a:bodyPr lIns="0" tIns="0" rIns="0" bIns="0" rtlCol="0" anchor="t">
            <a:spAutoFit/>
          </a:bodyPr>
          <a:lstStyle/>
          <a:p>
            <a:pPr marL="0" lvl="0" indent="0" algn="just">
              <a:lnSpc>
                <a:spcPts val="2595"/>
              </a:lnSpc>
              <a:spcBef>
                <a:spcPct val="0"/>
              </a:spcBef>
            </a:pPr>
            <a:r>
              <a:rPr lang="en-US" sz="2359" u="none">
                <a:solidFill>
                  <a:srgbClr val="FFFFFF"/>
                </a:solidFill>
                <a:latin typeface="Trebuchet MS 2 Bold"/>
              </a:rPr>
              <a:t>Avoid overcrowding and long waiting times.</a:t>
            </a:r>
          </a:p>
        </p:txBody>
      </p:sp>
      <p:sp>
        <p:nvSpPr>
          <p:cNvPr id="25" name="TextBox 25"/>
          <p:cNvSpPr txBox="1"/>
          <p:nvPr/>
        </p:nvSpPr>
        <p:spPr>
          <a:xfrm>
            <a:off x="13372851" y="2648258"/>
            <a:ext cx="4171470" cy="3060343"/>
          </a:xfrm>
          <a:prstGeom prst="rect">
            <a:avLst/>
          </a:prstGeom>
        </p:spPr>
        <p:txBody>
          <a:bodyPr lIns="0" tIns="0" rIns="0" bIns="0" rtlCol="0" anchor="t">
            <a:spAutoFit/>
          </a:bodyPr>
          <a:lstStyle/>
          <a:p>
            <a:pPr algn="just">
              <a:lnSpc>
                <a:spcPts val="2202"/>
              </a:lnSpc>
            </a:pPr>
            <a:r>
              <a:rPr lang="en-US" sz="1573">
                <a:solidFill>
                  <a:srgbClr val="000000"/>
                </a:solidFill>
                <a:latin typeface="Trebuchet MS 3"/>
              </a:rPr>
              <a:t>I'd like to have specified times per week where you can use check in machines so you don't need to speak to anyone until you see vaccinator person. No bright lights, no screaming children, as quiet as possible, phones on silent in waiting areas, no pressure to make eye contact with anyone. Easy access to toilets. I'd like to have an Autism-friendly time range and book my appointment during that slot. There should be people trained to help severely anxious people.</a:t>
            </a:r>
          </a:p>
        </p:txBody>
      </p:sp>
      <p:sp>
        <p:nvSpPr>
          <p:cNvPr id="26" name="TextBox 26"/>
          <p:cNvSpPr txBox="1"/>
          <p:nvPr/>
        </p:nvSpPr>
        <p:spPr>
          <a:xfrm>
            <a:off x="12911564" y="5649649"/>
            <a:ext cx="4632756" cy="264688"/>
          </a:xfrm>
          <a:prstGeom prst="rect">
            <a:avLst/>
          </a:prstGeom>
        </p:spPr>
        <p:txBody>
          <a:bodyPr lIns="0" tIns="0" rIns="0" bIns="0" rtlCol="0" anchor="t">
            <a:spAutoFit/>
          </a:bodyPr>
          <a:lstStyle/>
          <a:p>
            <a:pPr algn="r">
              <a:lnSpc>
                <a:spcPts val="2124"/>
              </a:lnSpc>
            </a:pPr>
            <a:r>
              <a:rPr lang="en-US" sz="1517">
                <a:solidFill>
                  <a:srgbClr val="000000"/>
                </a:solidFill>
                <a:latin typeface="Trebuchet MS 1 Bold"/>
              </a:rPr>
              <a:t>(Tower Hamlets resident, autistic)</a:t>
            </a:r>
          </a:p>
        </p:txBody>
      </p:sp>
      <p:sp>
        <p:nvSpPr>
          <p:cNvPr id="27" name="TextBox 27"/>
          <p:cNvSpPr txBox="1"/>
          <p:nvPr/>
        </p:nvSpPr>
        <p:spPr>
          <a:xfrm>
            <a:off x="782838" y="4107375"/>
            <a:ext cx="443244" cy="581210"/>
          </a:xfrm>
          <a:prstGeom prst="rect">
            <a:avLst/>
          </a:prstGeom>
        </p:spPr>
        <p:txBody>
          <a:bodyPr lIns="0" tIns="0" rIns="0" bIns="0" rtlCol="0" anchor="t">
            <a:spAutoFit/>
          </a:bodyPr>
          <a:lstStyle/>
          <a:p>
            <a:pPr algn="ctr">
              <a:lnSpc>
                <a:spcPts val="4739"/>
              </a:lnSpc>
            </a:pPr>
            <a:r>
              <a:rPr lang="en-US" sz="3385">
                <a:solidFill>
                  <a:srgbClr val="FFFFFF"/>
                </a:solidFill>
                <a:latin typeface="Holiday Bold"/>
              </a:rPr>
              <a:t>A</a:t>
            </a:r>
          </a:p>
        </p:txBody>
      </p:sp>
      <p:sp>
        <p:nvSpPr>
          <p:cNvPr id="28" name="TextBox 28"/>
          <p:cNvSpPr txBox="1"/>
          <p:nvPr/>
        </p:nvSpPr>
        <p:spPr>
          <a:xfrm>
            <a:off x="1798225" y="6407723"/>
            <a:ext cx="10512421" cy="664013"/>
          </a:xfrm>
          <a:prstGeom prst="rect">
            <a:avLst/>
          </a:prstGeom>
        </p:spPr>
        <p:txBody>
          <a:bodyPr lIns="0" tIns="0" rIns="0" bIns="0" rtlCol="0" anchor="t">
            <a:spAutoFit/>
          </a:bodyPr>
          <a:lstStyle/>
          <a:p>
            <a:pPr marL="0" lvl="0" indent="0" algn="just">
              <a:lnSpc>
                <a:spcPts val="2595"/>
              </a:lnSpc>
              <a:spcBef>
                <a:spcPct val="0"/>
              </a:spcBef>
            </a:pPr>
            <a:r>
              <a:rPr lang="en-US" sz="2359" u="none">
                <a:solidFill>
                  <a:srgbClr val="FFFFFF"/>
                </a:solidFill>
                <a:latin typeface="Trebuchet MS 2 Bold"/>
              </a:rPr>
              <a:t>Provide vaccination centre staff with training on supporting people who are experiencing anxiety or fear of the needle.</a:t>
            </a:r>
          </a:p>
        </p:txBody>
      </p:sp>
      <p:grpSp>
        <p:nvGrpSpPr>
          <p:cNvPr id="29" name="Group 29"/>
          <p:cNvGrpSpPr/>
          <p:nvPr/>
        </p:nvGrpSpPr>
        <p:grpSpPr>
          <a:xfrm>
            <a:off x="1680912" y="9006166"/>
            <a:ext cx="10706128" cy="549777"/>
            <a:chOff x="0" y="0"/>
            <a:chExt cx="20408632" cy="1048016"/>
          </a:xfrm>
        </p:grpSpPr>
        <p:sp>
          <p:nvSpPr>
            <p:cNvPr id="30" name="Freeform 30"/>
            <p:cNvSpPr/>
            <p:nvPr/>
          </p:nvSpPr>
          <p:spPr>
            <a:xfrm>
              <a:off x="0" y="0"/>
              <a:ext cx="20408632" cy="1048016"/>
            </a:xfrm>
            <a:custGeom>
              <a:avLst/>
              <a:gdLst/>
              <a:ahLst/>
              <a:cxnLst/>
              <a:rect l="l" t="t" r="r" b="b"/>
              <a:pathLst>
                <a:path w="20408632" h="1048016">
                  <a:moveTo>
                    <a:pt x="20284173" y="1048016"/>
                  </a:moveTo>
                  <a:lnTo>
                    <a:pt x="124460" y="1048016"/>
                  </a:lnTo>
                  <a:cubicBezTo>
                    <a:pt x="55880" y="1048016"/>
                    <a:pt x="0" y="992136"/>
                    <a:pt x="0" y="923556"/>
                  </a:cubicBezTo>
                  <a:lnTo>
                    <a:pt x="0" y="124460"/>
                  </a:lnTo>
                  <a:cubicBezTo>
                    <a:pt x="0" y="55880"/>
                    <a:pt x="55880" y="0"/>
                    <a:pt x="124460" y="0"/>
                  </a:cubicBezTo>
                  <a:lnTo>
                    <a:pt x="20284173" y="0"/>
                  </a:lnTo>
                  <a:cubicBezTo>
                    <a:pt x="20352751" y="0"/>
                    <a:pt x="20408632" y="55880"/>
                    <a:pt x="20408632" y="124460"/>
                  </a:cubicBezTo>
                  <a:lnTo>
                    <a:pt x="20408632" y="923556"/>
                  </a:lnTo>
                  <a:cubicBezTo>
                    <a:pt x="20408632" y="992136"/>
                    <a:pt x="20352751" y="1048016"/>
                    <a:pt x="20284173" y="1048016"/>
                  </a:cubicBezTo>
                  <a:close/>
                </a:path>
              </a:pathLst>
            </a:custGeom>
            <a:solidFill>
              <a:srgbClr val="E73E97">
                <a:alpha val="74902"/>
              </a:srgbClr>
            </a:solidFill>
          </p:spPr>
        </p:sp>
      </p:grpSp>
      <p:sp>
        <p:nvSpPr>
          <p:cNvPr id="31" name="TextBox 31"/>
          <p:cNvSpPr txBox="1"/>
          <p:nvPr/>
        </p:nvSpPr>
        <p:spPr>
          <a:xfrm>
            <a:off x="1843454" y="9109648"/>
            <a:ext cx="10749113" cy="337464"/>
          </a:xfrm>
          <a:prstGeom prst="rect">
            <a:avLst/>
          </a:prstGeom>
        </p:spPr>
        <p:txBody>
          <a:bodyPr lIns="0" tIns="0" rIns="0" bIns="0" rtlCol="0" anchor="t">
            <a:spAutoFit/>
          </a:bodyPr>
          <a:lstStyle/>
          <a:p>
            <a:pPr marL="0" lvl="0" indent="0" algn="just">
              <a:lnSpc>
                <a:spcPts val="2595"/>
              </a:lnSpc>
              <a:spcBef>
                <a:spcPct val="0"/>
              </a:spcBef>
            </a:pPr>
            <a:r>
              <a:rPr lang="en-US" sz="2359" u="none">
                <a:solidFill>
                  <a:srgbClr val="FFFFFF"/>
                </a:solidFill>
                <a:latin typeface="Trebuchet MS 2 Bold"/>
              </a:rPr>
              <a:t>Allow a degree of flexibility in reschedulling.</a:t>
            </a:r>
          </a:p>
        </p:txBody>
      </p:sp>
      <p:sp>
        <p:nvSpPr>
          <p:cNvPr id="32" name="TextBox 32"/>
          <p:cNvSpPr txBox="1"/>
          <p:nvPr/>
        </p:nvSpPr>
        <p:spPr>
          <a:xfrm>
            <a:off x="13372851" y="6141275"/>
            <a:ext cx="4171470" cy="1395245"/>
          </a:xfrm>
          <a:prstGeom prst="rect">
            <a:avLst/>
          </a:prstGeom>
        </p:spPr>
        <p:txBody>
          <a:bodyPr lIns="0" tIns="0" rIns="0" bIns="0" rtlCol="0" anchor="t">
            <a:spAutoFit/>
          </a:bodyPr>
          <a:lstStyle/>
          <a:p>
            <a:pPr algn="just">
              <a:lnSpc>
                <a:spcPts val="2202"/>
              </a:lnSpc>
            </a:pPr>
            <a:r>
              <a:rPr lang="en-US" sz="1573">
                <a:solidFill>
                  <a:srgbClr val="000000"/>
                </a:solidFill>
                <a:latin typeface="Trebuchet MS 3"/>
              </a:rPr>
              <a:t>Just don't be mean to me when I don't immediately 'get' what I'm supposed to be doing or feel panicky because there are too many people or I don't know where you're pointing to.</a:t>
            </a:r>
          </a:p>
        </p:txBody>
      </p:sp>
      <p:sp>
        <p:nvSpPr>
          <p:cNvPr id="33" name="TextBox 33"/>
          <p:cNvSpPr txBox="1"/>
          <p:nvPr/>
        </p:nvSpPr>
        <p:spPr>
          <a:xfrm>
            <a:off x="12911564" y="7271832"/>
            <a:ext cx="4632756" cy="264688"/>
          </a:xfrm>
          <a:prstGeom prst="rect">
            <a:avLst/>
          </a:prstGeom>
        </p:spPr>
        <p:txBody>
          <a:bodyPr lIns="0" tIns="0" rIns="0" bIns="0" rtlCol="0" anchor="t">
            <a:spAutoFit/>
          </a:bodyPr>
          <a:lstStyle/>
          <a:p>
            <a:pPr algn="r">
              <a:lnSpc>
                <a:spcPts val="2124"/>
              </a:lnSpc>
            </a:pPr>
            <a:r>
              <a:rPr lang="en-US" sz="1517">
                <a:solidFill>
                  <a:srgbClr val="000000"/>
                </a:solidFill>
                <a:latin typeface="Trebuchet MS 1 Bold"/>
              </a:rPr>
              <a:t>(Tower Hamlets resident, autistic)</a:t>
            </a:r>
          </a:p>
        </p:txBody>
      </p:sp>
      <p:sp>
        <p:nvSpPr>
          <p:cNvPr id="34" name="TextBox 34"/>
          <p:cNvSpPr txBox="1"/>
          <p:nvPr/>
        </p:nvSpPr>
        <p:spPr>
          <a:xfrm>
            <a:off x="13439526" y="7783054"/>
            <a:ext cx="4171470" cy="562695"/>
          </a:xfrm>
          <a:prstGeom prst="rect">
            <a:avLst/>
          </a:prstGeom>
        </p:spPr>
        <p:txBody>
          <a:bodyPr lIns="0" tIns="0" rIns="0" bIns="0" rtlCol="0" anchor="t">
            <a:spAutoFit/>
          </a:bodyPr>
          <a:lstStyle/>
          <a:p>
            <a:pPr algn="just">
              <a:lnSpc>
                <a:spcPts val="2202"/>
              </a:lnSpc>
            </a:pPr>
            <a:r>
              <a:rPr lang="en-US" sz="1573">
                <a:solidFill>
                  <a:srgbClr val="000000"/>
                </a:solidFill>
                <a:latin typeface="Trebuchet MS 3"/>
              </a:rPr>
              <a:t>I would need to have  a BSL interpreter or BSL access via iPad/ mobile.</a:t>
            </a:r>
          </a:p>
        </p:txBody>
      </p:sp>
      <p:sp>
        <p:nvSpPr>
          <p:cNvPr id="35" name="TextBox 35"/>
          <p:cNvSpPr txBox="1"/>
          <p:nvPr/>
        </p:nvSpPr>
        <p:spPr>
          <a:xfrm>
            <a:off x="12991181" y="8307649"/>
            <a:ext cx="4632756" cy="264688"/>
          </a:xfrm>
          <a:prstGeom prst="rect">
            <a:avLst/>
          </a:prstGeom>
        </p:spPr>
        <p:txBody>
          <a:bodyPr lIns="0" tIns="0" rIns="0" bIns="0" rtlCol="0" anchor="t">
            <a:spAutoFit/>
          </a:bodyPr>
          <a:lstStyle/>
          <a:p>
            <a:pPr algn="r">
              <a:lnSpc>
                <a:spcPts val="2124"/>
              </a:lnSpc>
            </a:pPr>
            <a:r>
              <a:rPr lang="en-US" sz="1517">
                <a:solidFill>
                  <a:srgbClr val="000000"/>
                </a:solidFill>
                <a:latin typeface="Trebuchet MS 1 Bold"/>
              </a:rPr>
              <a:t>(Tower Hamlets resident, Deaf)</a:t>
            </a:r>
          </a:p>
        </p:txBody>
      </p:sp>
      <p:sp>
        <p:nvSpPr>
          <p:cNvPr id="36" name="TextBox 36"/>
          <p:cNvSpPr txBox="1"/>
          <p:nvPr/>
        </p:nvSpPr>
        <p:spPr>
          <a:xfrm>
            <a:off x="13372851" y="8746019"/>
            <a:ext cx="4171470" cy="562695"/>
          </a:xfrm>
          <a:prstGeom prst="rect">
            <a:avLst/>
          </a:prstGeom>
        </p:spPr>
        <p:txBody>
          <a:bodyPr lIns="0" tIns="0" rIns="0" bIns="0" rtlCol="0" anchor="t">
            <a:spAutoFit/>
          </a:bodyPr>
          <a:lstStyle/>
          <a:p>
            <a:pPr algn="just">
              <a:lnSpc>
                <a:spcPts val="2202"/>
              </a:lnSpc>
            </a:pPr>
            <a:r>
              <a:rPr lang="en-US" sz="1573">
                <a:solidFill>
                  <a:srgbClr val="000000"/>
                </a:solidFill>
                <a:latin typeface="Trebuchet MS 3"/>
              </a:rPr>
              <a:t>Brightly displayed signs and volunteers on-site to guide people.</a:t>
            </a:r>
          </a:p>
        </p:txBody>
      </p:sp>
      <p:sp>
        <p:nvSpPr>
          <p:cNvPr id="37" name="TextBox 37"/>
          <p:cNvSpPr txBox="1"/>
          <p:nvPr/>
        </p:nvSpPr>
        <p:spPr>
          <a:xfrm>
            <a:off x="12978239" y="9291254"/>
            <a:ext cx="4632756" cy="264688"/>
          </a:xfrm>
          <a:prstGeom prst="rect">
            <a:avLst/>
          </a:prstGeom>
        </p:spPr>
        <p:txBody>
          <a:bodyPr lIns="0" tIns="0" rIns="0" bIns="0" rtlCol="0" anchor="t">
            <a:spAutoFit/>
          </a:bodyPr>
          <a:lstStyle/>
          <a:p>
            <a:pPr algn="r">
              <a:lnSpc>
                <a:spcPts val="2124"/>
              </a:lnSpc>
            </a:pPr>
            <a:r>
              <a:rPr lang="en-US" sz="1517">
                <a:solidFill>
                  <a:srgbClr val="000000"/>
                </a:solidFill>
                <a:latin typeface="Trebuchet MS 1 Bold"/>
              </a:rPr>
              <a:t>(Tower Hamlets resident, sight impaired)</a:t>
            </a:r>
          </a:p>
        </p:txBody>
      </p:sp>
      <p:sp>
        <p:nvSpPr>
          <p:cNvPr id="38" name="TextBox 38"/>
          <p:cNvSpPr txBox="1"/>
          <p:nvPr/>
        </p:nvSpPr>
        <p:spPr>
          <a:xfrm>
            <a:off x="694348" y="2798702"/>
            <a:ext cx="11722604" cy="791623"/>
          </a:xfrm>
          <a:prstGeom prst="rect">
            <a:avLst/>
          </a:prstGeom>
        </p:spPr>
        <p:txBody>
          <a:bodyPr lIns="0" tIns="0" rIns="0" bIns="0" rtlCol="0" anchor="t">
            <a:spAutoFit/>
          </a:bodyPr>
          <a:lstStyle/>
          <a:p>
            <a:pPr marL="0" lvl="0" indent="0">
              <a:lnSpc>
                <a:spcPts val="3041"/>
              </a:lnSpc>
              <a:spcBef>
                <a:spcPct val="0"/>
              </a:spcBef>
            </a:pPr>
            <a:r>
              <a:rPr lang="en-US" sz="3041">
                <a:solidFill>
                  <a:srgbClr val="004F6B"/>
                </a:solidFill>
                <a:latin typeface="Trebuchet MS 1 Bold"/>
              </a:rPr>
              <a:t>Measures to make vaccination sites accessible for people with sensory and learning disabilities</a:t>
            </a:r>
          </a:p>
        </p:txBody>
      </p:sp>
      <p:grpSp>
        <p:nvGrpSpPr>
          <p:cNvPr id="39" name="Group 39"/>
          <p:cNvGrpSpPr/>
          <p:nvPr/>
        </p:nvGrpSpPr>
        <p:grpSpPr>
          <a:xfrm>
            <a:off x="323602" y="2698466"/>
            <a:ext cx="11932870" cy="944470"/>
            <a:chOff x="0" y="0"/>
            <a:chExt cx="8701125" cy="688682"/>
          </a:xfrm>
        </p:grpSpPr>
        <p:sp>
          <p:nvSpPr>
            <p:cNvPr id="40" name="Freeform 40"/>
            <p:cNvSpPr/>
            <p:nvPr/>
          </p:nvSpPr>
          <p:spPr>
            <a:xfrm>
              <a:off x="0" y="0"/>
              <a:ext cx="8701125" cy="688682"/>
            </a:xfrm>
            <a:custGeom>
              <a:avLst/>
              <a:gdLst/>
              <a:ahLst/>
              <a:cxnLst/>
              <a:rect l="l" t="t" r="r" b="b"/>
              <a:pathLst>
                <a:path w="8701125" h="688682">
                  <a:moveTo>
                    <a:pt x="0" y="0"/>
                  </a:moveTo>
                  <a:lnTo>
                    <a:pt x="8701125" y="0"/>
                  </a:lnTo>
                  <a:lnTo>
                    <a:pt x="8701125" y="688682"/>
                  </a:lnTo>
                  <a:lnTo>
                    <a:pt x="0" y="688682"/>
                  </a:lnTo>
                  <a:close/>
                </a:path>
              </a:pathLst>
            </a:custGeom>
            <a:solidFill>
              <a:srgbClr val="84BD00">
                <a:alpha val="23922"/>
              </a:srgbClr>
            </a:solidFill>
          </p:spPr>
        </p:sp>
      </p:grpSp>
      <p:pic>
        <p:nvPicPr>
          <p:cNvPr id="41" name="Picture 4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49812"/>
          <a:stretch>
            <a:fillRect/>
          </a:stretch>
        </p:blipFill>
        <p:spPr>
          <a:xfrm rot="-10800000">
            <a:off x="12564536" y="2695883"/>
            <a:ext cx="568953" cy="841739"/>
          </a:xfrm>
          <a:prstGeom prst="rect">
            <a:avLst/>
          </a:prstGeom>
        </p:spPr>
      </p:pic>
      <p:pic>
        <p:nvPicPr>
          <p:cNvPr id="42" name="Picture 4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r="49812"/>
          <a:stretch>
            <a:fillRect/>
          </a:stretch>
        </p:blipFill>
        <p:spPr>
          <a:xfrm>
            <a:off x="17544320" y="9268855"/>
            <a:ext cx="580533" cy="858871"/>
          </a:xfrm>
          <a:prstGeom prst="rect">
            <a:avLst/>
          </a:prstGeom>
        </p:spPr>
      </p:pic>
      <p:grpSp>
        <p:nvGrpSpPr>
          <p:cNvPr id="43" name="Group 43"/>
          <p:cNvGrpSpPr/>
          <p:nvPr/>
        </p:nvGrpSpPr>
        <p:grpSpPr>
          <a:xfrm>
            <a:off x="0" y="595235"/>
            <a:ext cx="4122204" cy="1056280"/>
            <a:chOff x="0" y="0"/>
            <a:chExt cx="2294798" cy="588023"/>
          </a:xfrm>
        </p:grpSpPr>
        <p:sp>
          <p:nvSpPr>
            <p:cNvPr id="44" name="Freeform 44"/>
            <p:cNvSpPr/>
            <p:nvPr/>
          </p:nvSpPr>
          <p:spPr>
            <a:xfrm>
              <a:off x="0" y="0"/>
              <a:ext cx="2294798" cy="588022"/>
            </a:xfrm>
            <a:custGeom>
              <a:avLst/>
              <a:gdLst/>
              <a:ahLst/>
              <a:cxnLst/>
              <a:rect l="l" t="t" r="r" b="b"/>
              <a:pathLst>
                <a:path w="2294798" h="588022">
                  <a:moveTo>
                    <a:pt x="0" y="0"/>
                  </a:moveTo>
                  <a:lnTo>
                    <a:pt x="2294798" y="0"/>
                  </a:lnTo>
                  <a:lnTo>
                    <a:pt x="2294798" y="588022"/>
                  </a:lnTo>
                  <a:lnTo>
                    <a:pt x="0" y="588022"/>
                  </a:lnTo>
                  <a:close/>
                </a:path>
              </a:pathLst>
            </a:custGeom>
            <a:solidFill>
              <a:srgbClr val="E73E97"/>
            </a:solidFill>
          </p:spPr>
        </p:sp>
      </p:grpSp>
      <p:sp>
        <p:nvSpPr>
          <p:cNvPr id="45" name="TextBox 45"/>
          <p:cNvSpPr txBox="1"/>
          <p:nvPr/>
        </p:nvSpPr>
        <p:spPr>
          <a:xfrm>
            <a:off x="188991" y="822998"/>
            <a:ext cx="3763498"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Covid vaccine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43400" y="381619"/>
            <a:ext cx="13957306" cy="1591842"/>
            <a:chOff x="0" y="0"/>
            <a:chExt cx="7612421" cy="868203"/>
          </a:xfrm>
        </p:grpSpPr>
        <p:sp>
          <p:nvSpPr>
            <p:cNvPr id="3" name="Freeform 3"/>
            <p:cNvSpPr/>
            <p:nvPr/>
          </p:nvSpPr>
          <p:spPr>
            <a:xfrm>
              <a:off x="0" y="0"/>
              <a:ext cx="7612421" cy="868203"/>
            </a:xfrm>
            <a:custGeom>
              <a:avLst/>
              <a:gdLst/>
              <a:ahLst/>
              <a:cxnLst/>
              <a:rect l="l" t="t" r="r" b="b"/>
              <a:pathLst>
                <a:path w="7612421" h="868203">
                  <a:moveTo>
                    <a:pt x="0" y="0"/>
                  </a:moveTo>
                  <a:lnTo>
                    <a:pt x="7612421" y="0"/>
                  </a:lnTo>
                  <a:lnTo>
                    <a:pt x="7612421" y="868203"/>
                  </a:lnTo>
                  <a:lnTo>
                    <a:pt x="0" y="868203"/>
                  </a:lnTo>
                  <a:close/>
                </a:path>
              </a:pathLst>
            </a:custGeom>
            <a:solidFill>
              <a:srgbClr val="004F6B"/>
            </a:solidFill>
          </p:spPr>
        </p:sp>
      </p:grpSp>
      <p:pic>
        <p:nvPicPr>
          <p:cNvPr id="4" name="Picture 4"/>
          <p:cNvPicPr>
            <a:picLocks noChangeAspect="1"/>
          </p:cNvPicPr>
          <p:nvPr/>
        </p:nvPicPr>
        <p:blipFill>
          <a:blip r:embed="rId2"/>
          <a:srcRect t="2874" b="20355"/>
          <a:stretch>
            <a:fillRect/>
          </a:stretch>
        </p:blipFill>
        <p:spPr>
          <a:xfrm>
            <a:off x="393589" y="3507146"/>
            <a:ext cx="9356462" cy="4300787"/>
          </a:xfrm>
          <a:prstGeom prst="rect">
            <a:avLst/>
          </a:prstGeom>
        </p:spPr>
      </p:pic>
      <p:grpSp>
        <p:nvGrpSpPr>
          <p:cNvPr id="5" name="Group 5"/>
          <p:cNvGrpSpPr/>
          <p:nvPr/>
        </p:nvGrpSpPr>
        <p:grpSpPr>
          <a:xfrm>
            <a:off x="-310599" y="8204635"/>
            <a:ext cx="18909197" cy="1787712"/>
            <a:chOff x="0" y="0"/>
            <a:chExt cx="6396444" cy="604732"/>
          </a:xfrm>
        </p:grpSpPr>
        <p:sp>
          <p:nvSpPr>
            <p:cNvPr id="6" name="Freeform 6"/>
            <p:cNvSpPr/>
            <p:nvPr/>
          </p:nvSpPr>
          <p:spPr>
            <a:xfrm>
              <a:off x="0" y="0"/>
              <a:ext cx="6396444" cy="604732"/>
            </a:xfrm>
            <a:custGeom>
              <a:avLst/>
              <a:gdLst/>
              <a:ahLst/>
              <a:cxnLst/>
              <a:rect l="l" t="t" r="r" b="b"/>
              <a:pathLst>
                <a:path w="6396444" h="604732">
                  <a:moveTo>
                    <a:pt x="0" y="0"/>
                  </a:moveTo>
                  <a:lnTo>
                    <a:pt x="6396444" y="0"/>
                  </a:lnTo>
                  <a:lnTo>
                    <a:pt x="6396444" y="604732"/>
                  </a:lnTo>
                  <a:lnTo>
                    <a:pt x="0" y="604732"/>
                  </a:lnTo>
                  <a:close/>
                </a:path>
              </a:pathLst>
            </a:custGeom>
            <a:solidFill>
              <a:srgbClr val="004F6B">
                <a:alpha val="33725"/>
              </a:srgbClr>
            </a:solidFill>
          </p:spPr>
        </p:sp>
      </p:grpSp>
      <p:pic>
        <p:nvPicPr>
          <p:cNvPr id="7" name="Picture 7"/>
          <p:cNvPicPr>
            <a:picLocks noChangeAspect="1"/>
          </p:cNvPicPr>
          <p:nvPr/>
        </p:nvPicPr>
        <p:blipFill>
          <a:blip r:embed="rId2"/>
          <a:srcRect l="29973" t="85676" r="6660" b="5959"/>
          <a:stretch>
            <a:fillRect/>
          </a:stretch>
        </p:blipFill>
        <p:spPr>
          <a:xfrm>
            <a:off x="3601209" y="7817953"/>
            <a:ext cx="4892698" cy="386682"/>
          </a:xfrm>
          <a:prstGeom prst="rect">
            <a:avLst/>
          </a:prstGeom>
        </p:spPr>
      </p:pic>
      <p:grpSp>
        <p:nvGrpSpPr>
          <p:cNvPr id="8" name="Group 8"/>
          <p:cNvGrpSpPr/>
          <p:nvPr/>
        </p:nvGrpSpPr>
        <p:grpSpPr>
          <a:xfrm>
            <a:off x="393589" y="9329046"/>
            <a:ext cx="627916" cy="540840"/>
            <a:chOff x="0" y="0"/>
            <a:chExt cx="2151253" cy="1852930"/>
          </a:xfrm>
        </p:grpSpPr>
        <p:sp>
          <p:nvSpPr>
            <p:cNvPr id="9" name="Freeform 9"/>
            <p:cNvSpPr/>
            <p:nvPr/>
          </p:nvSpPr>
          <p:spPr>
            <a:xfrm>
              <a:off x="0" y="0"/>
              <a:ext cx="2151253" cy="1854200"/>
            </a:xfrm>
            <a:custGeom>
              <a:avLst/>
              <a:gdLst/>
              <a:ahLst/>
              <a:cxnLst/>
              <a:rect l="l" t="t" r="r" b="b"/>
              <a:pathLst>
                <a:path w="2151253" h="1854200">
                  <a:moveTo>
                    <a:pt x="2050923" y="739140"/>
                  </a:moveTo>
                  <a:lnTo>
                    <a:pt x="1130174" y="49530"/>
                  </a:lnTo>
                  <a:cubicBezTo>
                    <a:pt x="1085724" y="16510"/>
                    <a:pt x="1037464" y="0"/>
                    <a:pt x="987933" y="0"/>
                  </a:cubicBezTo>
                  <a:cubicBezTo>
                    <a:pt x="882524" y="0"/>
                    <a:pt x="805054" y="81280"/>
                    <a:pt x="805054" y="194310"/>
                  </a:cubicBezTo>
                  <a:lnTo>
                    <a:pt x="805054" y="605790"/>
                  </a:lnTo>
                  <a:lnTo>
                    <a:pt x="313690" y="605790"/>
                  </a:lnTo>
                  <a:cubicBezTo>
                    <a:pt x="139700" y="609600"/>
                    <a:pt x="0" y="751840"/>
                    <a:pt x="0" y="927100"/>
                  </a:cubicBezTo>
                  <a:cubicBezTo>
                    <a:pt x="0" y="1102360"/>
                    <a:pt x="139700" y="1244600"/>
                    <a:pt x="313690" y="1248410"/>
                  </a:cubicBezTo>
                  <a:lnTo>
                    <a:pt x="805053" y="1248410"/>
                  </a:lnTo>
                  <a:lnTo>
                    <a:pt x="805053" y="1659890"/>
                  </a:lnTo>
                  <a:cubicBezTo>
                    <a:pt x="805053" y="1772920"/>
                    <a:pt x="882523" y="1854200"/>
                    <a:pt x="987933" y="1854200"/>
                  </a:cubicBezTo>
                  <a:cubicBezTo>
                    <a:pt x="1037463" y="1854200"/>
                    <a:pt x="1085723" y="1836420"/>
                    <a:pt x="1130173" y="1803400"/>
                  </a:cubicBezTo>
                  <a:lnTo>
                    <a:pt x="2050923" y="1115060"/>
                  </a:lnTo>
                  <a:cubicBezTo>
                    <a:pt x="2114423" y="1066800"/>
                    <a:pt x="2151253" y="998220"/>
                    <a:pt x="2151253" y="927100"/>
                  </a:cubicBezTo>
                  <a:cubicBezTo>
                    <a:pt x="2151253" y="854710"/>
                    <a:pt x="2114423" y="787400"/>
                    <a:pt x="2050923" y="739140"/>
                  </a:cubicBezTo>
                  <a:close/>
                </a:path>
              </a:pathLst>
            </a:custGeom>
            <a:solidFill>
              <a:srgbClr val="84BD00"/>
            </a:solidFill>
          </p:spPr>
        </p:sp>
      </p:grpSp>
      <p:grpSp>
        <p:nvGrpSpPr>
          <p:cNvPr id="10" name="Group 10"/>
          <p:cNvGrpSpPr/>
          <p:nvPr/>
        </p:nvGrpSpPr>
        <p:grpSpPr>
          <a:xfrm>
            <a:off x="393589" y="8573544"/>
            <a:ext cx="627916" cy="540840"/>
            <a:chOff x="0" y="0"/>
            <a:chExt cx="2151253" cy="1852930"/>
          </a:xfrm>
        </p:grpSpPr>
        <p:sp>
          <p:nvSpPr>
            <p:cNvPr id="11" name="Freeform 11"/>
            <p:cNvSpPr/>
            <p:nvPr/>
          </p:nvSpPr>
          <p:spPr>
            <a:xfrm>
              <a:off x="0" y="0"/>
              <a:ext cx="2151253" cy="1854200"/>
            </a:xfrm>
            <a:custGeom>
              <a:avLst/>
              <a:gdLst/>
              <a:ahLst/>
              <a:cxnLst/>
              <a:rect l="l" t="t" r="r" b="b"/>
              <a:pathLst>
                <a:path w="2151253" h="1854200">
                  <a:moveTo>
                    <a:pt x="2050923" y="739140"/>
                  </a:moveTo>
                  <a:lnTo>
                    <a:pt x="1130174" y="49530"/>
                  </a:lnTo>
                  <a:cubicBezTo>
                    <a:pt x="1085724" y="16510"/>
                    <a:pt x="1037464" y="0"/>
                    <a:pt x="987933" y="0"/>
                  </a:cubicBezTo>
                  <a:cubicBezTo>
                    <a:pt x="882524" y="0"/>
                    <a:pt x="805054" y="81280"/>
                    <a:pt x="805054" y="194310"/>
                  </a:cubicBezTo>
                  <a:lnTo>
                    <a:pt x="805054" y="605790"/>
                  </a:lnTo>
                  <a:lnTo>
                    <a:pt x="313690" y="605790"/>
                  </a:lnTo>
                  <a:cubicBezTo>
                    <a:pt x="139700" y="609600"/>
                    <a:pt x="0" y="751840"/>
                    <a:pt x="0" y="927100"/>
                  </a:cubicBezTo>
                  <a:cubicBezTo>
                    <a:pt x="0" y="1102360"/>
                    <a:pt x="139700" y="1244600"/>
                    <a:pt x="313690" y="1248410"/>
                  </a:cubicBezTo>
                  <a:lnTo>
                    <a:pt x="805053" y="1248410"/>
                  </a:lnTo>
                  <a:lnTo>
                    <a:pt x="805053" y="1659890"/>
                  </a:lnTo>
                  <a:cubicBezTo>
                    <a:pt x="805053" y="1772920"/>
                    <a:pt x="882523" y="1854200"/>
                    <a:pt x="987933" y="1854200"/>
                  </a:cubicBezTo>
                  <a:cubicBezTo>
                    <a:pt x="1037463" y="1854200"/>
                    <a:pt x="1085723" y="1836420"/>
                    <a:pt x="1130173" y="1803400"/>
                  </a:cubicBezTo>
                  <a:lnTo>
                    <a:pt x="2050923" y="1115060"/>
                  </a:lnTo>
                  <a:cubicBezTo>
                    <a:pt x="2114423" y="1066800"/>
                    <a:pt x="2151253" y="998220"/>
                    <a:pt x="2151253" y="927100"/>
                  </a:cubicBezTo>
                  <a:cubicBezTo>
                    <a:pt x="2151253" y="854710"/>
                    <a:pt x="2114423" y="787400"/>
                    <a:pt x="2050923" y="739140"/>
                  </a:cubicBezTo>
                  <a:close/>
                </a:path>
              </a:pathLst>
            </a:custGeom>
            <a:solidFill>
              <a:srgbClr val="D34D9C"/>
            </a:solidFill>
          </p:spPr>
        </p:sp>
      </p:grpSp>
      <p:grpSp>
        <p:nvGrpSpPr>
          <p:cNvPr id="12" name="Group 12"/>
          <p:cNvGrpSpPr/>
          <p:nvPr/>
        </p:nvGrpSpPr>
        <p:grpSpPr>
          <a:xfrm>
            <a:off x="10527607" y="3216631"/>
            <a:ext cx="7760394" cy="1626257"/>
            <a:chOff x="0" y="0"/>
            <a:chExt cx="3456787" cy="614751"/>
          </a:xfrm>
        </p:grpSpPr>
        <p:sp>
          <p:nvSpPr>
            <p:cNvPr id="13" name="Freeform 13"/>
            <p:cNvSpPr/>
            <p:nvPr/>
          </p:nvSpPr>
          <p:spPr>
            <a:xfrm>
              <a:off x="0" y="0"/>
              <a:ext cx="3456787" cy="614751"/>
            </a:xfrm>
            <a:custGeom>
              <a:avLst/>
              <a:gdLst/>
              <a:ahLst/>
              <a:cxnLst/>
              <a:rect l="l" t="t" r="r" b="b"/>
              <a:pathLst>
                <a:path w="3456787" h="614751">
                  <a:moveTo>
                    <a:pt x="0" y="0"/>
                  </a:moveTo>
                  <a:lnTo>
                    <a:pt x="3456787" y="0"/>
                  </a:lnTo>
                  <a:lnTo>
                    <a:pt x="3456787" y="614751"/>
                  </a:lnTo>
                  <a:lnTo>
                    <a:pt x="0" y="614751"/>
                  </a:lnTo>
                  <a:close/>
                </a:path>
              </a:pathLst>
            </a:custGeom>
            <a:solidFill>
              <a:srgbClr val="84BD00">
                <a:alpha val="33725"/>
              </a:srgbClr>
            </a:solidFill>
          </p:spPr>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816093" y="2590608"/>
            <a:ext cx="1072648" cy="2252280"/>
          </a:xfrm>
          <a:prstGeom prst="rect">
            <a:avLst/>
          </a:prstGeom>
        </p:spPr>
      </p:pic>
      <p:grpSp>
        <p:nvGrpSpPr>
          <p:cNvPr id="15" name="Group 15"/>
          <p:cNvGrpSpPr/>
          <p:nvPr/>
        </p:nvGrpSpPr>
        <p:grpSpPr>
          <a:xfrm>
            <a:off x="10527607" y="6006401"/>
            <a:ext cx="7773100" cy="1425050"/>
            <a:chOff x="0" y="0"/>
            <a:chExt cx="3456787" cy="538691"/>
          </a:xfrm>
        </p:grpSpPr>
        <p:sp>
          <p:nvSpPr>
            <p:cNvPr id="16" name="Freeform 16"/>
            <p:cNvSpPr/>
            <p:nvPr/>
          </p:nvSpPr>
          <p:spPr>
            <a:xfrm>
              <a:off x="0" y="0"/>
              <a:ext cx="3456787" cy="538691"/>
            </a:xfrm>
            <a:custGeom>
              <a:avLst/>
              <a:gdLst/>
              <a:ahLst/>
              <a:cxnLst/>
              <a:rect l="l" t="t" r="r" b="b"/>
              <a:pathLst>
                <a:path w="3456787" h="538691">
                  <a:moveTo>
                    <a:pt x="0" y="0"/>
                  </a:moveTo>
                  <a:lnTo>
                    <a:pt x="3456787" y="0"/>
                  </a:lnTo>
                  <a:lnTo>
                    <a:pt x="3456787" y="538691"/>
                  </a:lnTo>
                  <a:lnTo>
                    <a:pt x="0" y="538691"/>
                  </a:lnTo>
                  <a:close/>
                </a:path>
              </a:pathLst>
            </a:custGeom>
            <a:solidFill>
              <a:srgbClr val="E73E97">
                <a:alpha val="33725"/>
              </a:srgbClr>
            </a:solidFill>
          </p:spPr>
        </p:sp>
      </p:grpSp>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6999361" y="5674205"/>
            <a:ext cx="1098279" cy="1757246"/>
          </a:xfrm>
          <a:prstGeom prst="rect">
            <a:avLst/>
          </a:prstGeom>
        </p:spPr>
      </p:pic>
      <p:sp>
        <p:nvSpPr>
          <p:cNvPr id="18" name="TextBox 18"/>
          <p:cNvSpPr txBox="1"/>
          <p:nvPr/>
        </p:nvSpPr>
        <p:spPr>
          <a:xfrm>
            <a:off x="4560335" y="500147"/>
            <a:ext cx="13727665" cy="13061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Disruptions in health and social care services have affected people's experience with health and social care services. </a:t>
            </a:r>
          </a:p>
          <a:p>
            <a:pPr marL="507365" lvl="1" indent="-253682" algn="l">
              <a:lnSpc>
                <a:spcPts val="2585"/>
              </a:lnSpc>
              <a:spcBef>
                <a:spcPct val="0"/>
              </a:spcBef>
              <a:buFont typeface="Arial"/>
              <a:buChar char="•"/>
            </a:pPr>
            <a:r>
              <a:rPr lang="en-US" sz="2350" u="none">
                <a:solidFill>
                  <a:srgbClr val="FFFFFF"/>
                </a:solidFill>
                <a:latin typeface="Trebuchet MS 2 Bold"/>
              </a:rPr>
              <a:t>People with hearing impairments and children under 18 had the most negative experience with health and social care services.</a:t>
            </a:r>
          </a:p>
        </p:txBody>
      </p:sp>
      <p:sp>
        <p:nvSpPr>
          <p:cNvPr id="19" name="TextBox 19"/>
          <p:cNvSpPr txBox="1"/>
          <p:nvPr/>
        </p:nvSpPr>
        <p:spPr>
          <a:xfrm>
            <a:off x="495491" y="2674661"/>
            <a:ext cx="8875139" cy="832485"/>
          </a:xfrm>
          <a:prstGeom prst="rect">
            <a:avLst/>
          </a:prstGeom>
        </p:spPr>
        <p:txBody>
          <a:bodyPr lIns="0" tIns="0" rIns="0" bIns="0" rtlCol="0" anchor="t">
            <a:spAutoFit/>
          </a:bodyPr>
          <a:lstStyle/>
          <a:p>
            <a:pPr algn="just">
              <a:lnSpc>
                <a:spcPts val="3150"/>
              </a:lnSpc>
            </a:pPr>
            <a:r>
              <a:rPr lang="en-US" sz="3150">
                <a:solidFill>
                  <a:srgbClr val="004F6B"/>
                </a:solidFill>
                <a:latin typeface="Trebuchet MS 1 Bold"/>
              </a:rPr>
              <a:t>Overall, disabled people's experience of health and social care services</a:t>
            </a:r>
            <a:r>
              <a:rPr lang="en-US" sz="3150">
                <a:solidFill>
                  <a:srgbClr val="D34D9C"/>
                </a:solidFill>
                <a:latin typeface="Trebuchet MS 1 Bold Italics"/>
              </a:rPr>
              <a:t> leaned negative. </a:t>
            </a:r>
          </a:p>
        </p:txBody>
      </p:sp>
      <p:sp>
        <p:nvSpPr>
          <p:cNvPr id="20" name="TextBox 20"/>
          <p:cNvSpPr txBox="1"/>
          <p:nvPr/>
        </p:nvSpPr>
        <p:spPr>
          <a:xfrm>
            <a:off x="1110730" y="9449578"/>
            <a:ext cx="16531077" cy="337877"/>
          </a:xfrm>
          <a:prstGeom prst="rect">
            <a:avLst/>
          </a:prstGeom>
        </p:spPr>
        <p:txBody>
          <a:bodyPr lIns="0" tIns="0" rIns="0" bIns="0" rtlCol="0" anchor="t">
            <a:spAutoFit/>
          </a:bodyPr>
          <a:lstStyle/>
          <a:p>
            <a:pPr algn="just">
              <a:lnSpc>
                <a:spcPts val="2468"/>
              </a:lnSpc>
            </a:pPr>
            <a:r>
              <a:rPr lang="en-US" sz="2468">
                <a:solidFill>
                  <a:srgbClr val="004F6B"/>
                </a:solidFill>
                <a:latin typeface="Trebuchet MS 1 Bold"/>
              </a:rPr>
              <a:t>Those who received healthcare or personal care in their own homes had positive or mixed experiences with it. </a:t>
            </a:r>
          </a:p>
        </p:txBody>
      </p:sp>
      <p:sp>
        <p:nvSpPr>
          <p:cNvPr id="21" name="TextBox 21"/>
          <p:cNvSpPr txBox="1"/>
          <p:nvPr/>
        </p:nvSpPr>
        <p:spPr>
          <a:xfrm>
            <a:off x="1122007" y="8564019"/>
            <a:ext cx="16519800" cy="752475"/>
          </a:xfrm>
          <a:prstGeom prst="rect">
            <a:avLst/>
          </a:prstGeom>
        </p:spPr>
        <p:txBody>
          <a:bodyPr lIns="0" tIns="0" rIns="0" bIns="0" rtlCol="0" anchor="t">
            <a:spAutoFit/>
          </a:bodyPr>
          <a:lstStyle/>
          <a:p>
            <a:pPr marL="0" lvl="0" indent="0" algn="just">
              <a:lnSpc>
                <a:spcPts val="2962"/>
              </a:lnSpc>
            </a:pPr>
            <a:r>
              <a:rPr lang="en-US" sz="2468" u="none">
                <a:solidFill>
                  <a:srgbClr val="004F6B"/>
                </a:solidFill>
                <a:latin typeface="Trebuchet MS 1 Bold"/>
              </a:rPr>
              <a:t>Disruptions to routine hospital-based procedures, hospital outpatients and provision of day centre services impacted patient experience.</a:t>
            </a:r>
          </a:p>
        </p:txBody>
      </p:sp>
      <p:sp>
        <p:nvSpPr>
          <p:cNvPr id="22" name="TextBox 22"/>
          <p:cNvSpPr txBox="1"/>
          <p:nvPr/>
        </p:nvSpPr>
        <p:spPr>
          <a:xfrm>
            <a:off x="10601193" y="2486476"/>
            <a:ext cx="6214900" cy="585738"/>
          </a:xfrm>
          <a:prstGeom prst="rect">
            <a:avLst/>
          </a:prstGeom>
        </p:spPr>
        <p:txBody>
          <a:bodyPr wrap="square" lIns="0" tIns="0" rIns="0" bIns="0" rtlCol="0" anchor="t">
            <a:spAutoFit/>
          </a:bodyPr>
          <a:lstStyle/>
          <a:p>
            <a:pPr algn="ctr">
              <a:lnSpc>
                <a:spcPts val="4984"/>
              </a:lnSpc>
            </a:pPr>
            <a:r>
              <a:rPr lang="en-US" sz="3560" dirty="0">
                <a:solidFill>
                  <a:srgbClr val="004F6B"/>
                </a:solidFill>
                <a:latin typeface="Trebuchet MS 1 Bold"/>
              </a:rPr>
              <a:t>Most positive experience</a:t>
            </a:r>
          </a:p>
        </p:txBody>
      </p:sp>
      <p:sp>
        <p:nvSpPr>
          <p:cNvPr id="23" name="TextBox 23"/>
          <p:cNvSpPr txBox="1"/>
          <p:nvPr/>
        </p:nvSpPr>
        <p:spPr>
          <a:xfrm>
            <a:off x="10527605" y="5311200"/>
            <a:ext cx="6288487" cy="585738"/>
          </a:xfrm>
          <a:prstGeom prst="rect">
            <a:avLst/>
          </a:prstGeom>
        </p:spPr>
        <p:txBody>
          <a:bodyPr wrap="square" lIns="0" tIns="0" rIns="0" bIns="0" rtlCol="0" anchor="t">
            <a:spAutoFit/>
          </a:bodyPr>
          <a:lstStyle/>
          <a:p>
            <a:pPr algn="ctr">
              <a:lnSpc>
                <a:spcPts val="4986"/>
              </a:lnSpc>
            </a:pPr>
            <a:r>
              <a:rPr lang="en-US" sz="3561" dirty="0">
                <a:solidFill>
                  <a:srgbClr val="004F6B"/>
                </a:solidFill>
                <a:latin typeface="Trebuchet MS 1 Bold"/>
              </a:rPr>
              <a:t>Most negative experience</a:t>
            </a:r>
          </a:p>
        </p:txBody>
      </p:sp>
      <p:sp>
        <p:nvSpPr>
          <p:cNvPr id="24" name="TextBox 24"/>
          <p:cNvSpPr txBox="1"/>
          <p:nvPr/>
        </p:nvSpPr>
        <p:spPr>
          <a:xfrm>
            <a:off x="10650455" y="6197526"/>
            <a:ext cx="6165638" cy="985649"/>
          </a:xfrm>
          <a:prstGeom prst="rect">
            <a:avLst/>
          </a:prstGeom>
        </p:spPr>
        <p:txBody>
          <a:bodyPr lIns="0" tIns="0" rIns="0" bIns="0" rtlCol="0" anchor="t">
            <a:spAutoFit/>
          </a:bodyPr>
          <a:lstStyle/>
          <a:p>
            <a:pPr marL="608582" lvl="1" indent="-304291">
              <a:lnSpc>
                <a:spcPts val="3946"/>
              </a:lnSpc>
              <a:buFont typeface="Arial"/>
              <a:buChar char="•"/>
            </a:pPr>
            <a:r>
              <a:rPr lang="en-US" sz="2818">
                <a:solidFill>
                  <a:srgbClr val="004F6B"/>
                </a:solidFill>
                <a:latin typeface="Trebuchet MS 1 Bold"/>
              </a:rPr>
              <a:t>Children (under 18)</a:t>
            </a:r>
          </a:p>
          <a:p>
            <a:pPr marL="608582" lvl="1" indent="-304291">
              <a:lnSpc>
                <a:spcPts val="3946"/>
              </a:lnSpc>
              <a:buFont typeface="Arial"/>
              <a:buChar char="•"/>
            </a:pPr>
            <a:r>
              <a:rPr lang="en-US" sz="2818">
                <a:solidFill>
                  <a:srgbClr val="004F6B"/>
                </a:solidFill>
                <a:latin typeface="Trebuchet MS 1 Bold"/>
              </a:rPr>
              <a:t>People with hearing impairments</a:t>
            </a:r>
          </a:p>
        </p:txBody>
      </p:sp>
      <p:sp>
        <p:nvSpPr>
          <p:cNvPr id="25" name="TextBox 25"/>
          <p:cNvSpPr txBox="1"/>
          <p:nvPr/>
        </p:nvSpPr>
        <p:spPr>
          <a:xfrm>
            <a:off x="10650455" y="3508359"/>
            <a:ext cx="5701015" cy="985649"/>
          </a:xfrm>
          <a:prstGeom prst="rect">
            <a:avLst/>
          </a:prstGeom>
        </p:spPr>
        <p:txBody>
          <a:bodyPr lIns="0" tIns="0" rIns="0" bIns="0" rtlCol="0" anchor="t">
            <a:spAutoFit/>
          </a:bodyPr>
          <a:lstStyle/>
          <a:p>
            <a:pPr marL="608582" lvl="1" indent="-304291">
              <a:lnSpc>
                <a:spcPts val="3946"/>
              </a:lnSpc>
              <a:buFont typeface="Arial"/>
              <a:buChar char="•"/>
            </a:pPr>
            <a:r>
              <a:rPr lang="en-US" sz="2818">
                <a:solidFill>
                  <a:srgbClr val="004F6B"/>
                </a:solidFill>
                <a:latin typeface="Trebuchet MS 1 Bold"/>
              </a:rPr>
              <a:t>Young adults (18 to 24)</a:t>
            </a:r>
          </a:p>
          <a:p>
            <a:pPr marL="608582" lvl="1" indent="-304291">
              <a:lnSpc>
                <a:spcPts val="3946"/>
              </a:lnSpc>
              <a:buFont typeface="Arial"/>
              <a:buChar char="•"/>
            </a:pPr>
            <a:r>
              <a:rPr lang="en-US" sz="2818">
                <a:solidFill>
                  <a:srgbClr val="004F6B"/>
                </a:solidFill>
                <a:latin typeface="Trebuchet MS 1 Bold"/>
              </a:rPr>
              <a:t>People with sight impairments</a:t>
            </a:r>
          </a:p>
        </p:txBody>
      </p:sp>
      <p:grpSp>
        <p:nvGrpSpPr>
          <p:cNvPr id="26" name="Group 26"/>
          <p:cNvGrpSpPr/>
          <p:nvPr/>
        </p:nvGrpSpPr>
        <p:grpSpPr>
          <a:xfrm>
            <a:off x="0" y="2562676"/>
            <a:ext cx="9750051" cy="944470"/>
            <a:chOff x="0" y="0"/>
            <a:chExt cx="7109472" cy="688682"/>
          </a:xfrm>
        </p:grpSpPr>
        <p:sp>
          <p:nvSpPr>
            <p:cNvPr id="27" name="Freeform 27"/>
            <p:cNvSpPr/>
            <p:nvPr/>
          </p:nvSpPr>
          <p:spPr>
            <a:xfrm>
              <a:off x="0" y="0"/>
              <a:ext cx="7109472" cy="688682"/>
            </a:xfrm>
            <a:custGeom>
              <a:avLst/>
              <a:gdLst/>
              <a:ahLst/>
              <a:cxnLst/>
              <a:rect l="l" t="t" r="r" b="b"/>
              <a:pathLst>
                <a:path w="7109472" h="688682">
                  <a:moveTo>
                    <a:pt x="0" y="0"/>
                  </a:moveTo>
                  <a:lnTo>
                    <a:pt x="7109472" y="0"/>
                  </a:lnTo>
                  <a:lnTo>
                    <a:pt x="7109472" y="688682"/>
                  </a:lnTo>
                  <a:lnTo>
                    <a:pt x="0" y="688682"/>
                  </a:lnTo>
                  <a:close/>
                </a:path>
              </a:pathLst>
            </a:custGeom>
            <a:solidFill>
              <a:srgbClr val="84BD00">
                <a:alpha val="23922"/>
              </a:srgbClr>
            </a:solidFill>
          </p:spPr>
        </p:sp>
      </p:grpSp>
      <p:grpSp>
        <p:nvGrpSpPr>
          <p:cNvPr id="28" name="Group 28"/>
          <p:cNvGrpSpPr/>
          <p:nvPr/>
        </p:nvGrpSpPr>
        <p:grpSpPr>
          <a:xfrm>
            <a:off x="0" y="481097"/>
            <a:ext cx="4122204" cy="1005840"/>
            <a:chOff x="0" y="0"/>
            <a:chExt cx="2294798" cy="559943"/>
          </a:xfrm>
        </p:grpSpPr>
        <p:sp>
          <p:nvSpPr>
            <p:cNvPr id="29" name="Freeform 29"/>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30" name="TextBox 30"/>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Health &amp; Care services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60335" y="309587"/>
            <a:ext cx="13727665" cy="1966949"/>
            <a:chOff x="0" y="0"/>
            <a:chExt cx="7612421" cy="1072789"/>
          </a:xfrm>
        </p:grpSpPr>
        <p:sp>
          <p:nvSpPr>
            <p:cNvPr id="3" name="Freeform 3"/>
            <p:cNvSpPr/>
            <p:nvPr/>
          </p:nvSpPr>
          <p:spPr>
            <a:xfrm>
              <a:off x="0" y="0"/>
              <a:ext cx="7612421" cy="1072789"/>
            </a:xfrm>
            <a:custGeom>
              <a:avLst/>
              <a:gdLst/>
              <a:ahLst/>
              <a:cxnLst/>
              <a:rect l="l" t="t" r="r" b="b"/>
              <a:pathLst>
                <a:path w="7612421" h="1072789">
                  <a:moveTo>
                    <a:pt x="0" y="0"/>
                  </a:moveTo>
                  <a:lnTo>
                    <a:pt x="7612421" y="0"/>
                  </a:lnTo>
                  <a:lnTo>
                    <a:pt x="7612421" y="1072789"/>
                  </a:lnTo>
                  <a:lnTo>
                    <a:pt x="0" y="1072789"/>
                  </a:lnTo>
                  <a:close/>
                </a:path>
              </a:pathLst>
            </a:custGeom>
            <a:solidFill>
              <a:srgbClr val="004F6B"/>
            </a:solidFill>
          </p:spPr>
        </p:sp>
      </p:grpSp>
      <p:grpSp>
        <p:nvGrpSpPr>
          <p:cNvPr id="4" name="Group 4"/>
          <p:cNvGrpSpPr/>
          <p:nvPr/>
        </p:nvGrpSpPr>
        <p:grpSpPr>
          <a:xfrm>
            <a:off x="341802" y="2476126"/>
            <a:ext cx="3780402" cy="3780402"/>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73E97"/>
            </a:solidFill>
          </p:spPr>
        </p:sp>
      </p:grpSp>
      <p:grpSp>
        <p:nvGrpSpPr>
          <p:cNvPr id="6" name="Group 6"/>
          <p:cNvGrpSpPr/>
          <p:nvPr/>
        </p:nvGrpSpPr>
        <p:grpSpPr>
          <a:xfrm>
            <a:off x="4730672" y="3010858"/>
            <a:ext cx="7227723" cy="6386530"/>
            <a:chOff x="0" y="0"/>
            <a:chExt cx="5596744" cy="4945372"/>
          </a:xfrm>
        </p:grpSpPr>
        <p:sp>
          <p:nvSpPr>
            <p:cNvPr id="7" name="Freeform 7"/>
            <p:cNvSpPr/>
            <p:nvPr/>
          </p:nvSpPr>
          <p:spPr>
            <a:xfrm>
              <a:off x="0" y="0"/>
              <a:ext cx="5596744" cy="4945372"/>
            </a:xfrm>
            <a:custGeom>
              <a:avLst/>
              <a:gdLst/>
              <a:ahLst/>
              <a:cxnLst/>
              <a:rect l="l" t="t" r="r" b="b"/>
              <a:pathLst>
                <a:path w="5596744" h="4945372">
                  <a:moveTo>
                    <a:pt x="5472284" y="4945371"/>
                  </a:moveTo>
                  <a:lnTo>
                    <a:pt x="124460" y="4945371"/>
                  </a:lnTo>
                  <a:cubicBezTo>
                    <a:pt x="55880" y="4945371"/>
                    <a:pt x="0" y="4889491"/>
                    <a:pt x="0" y="4820912"/>
                  </a:cubicBezTo>
                  <a:lnTo>
                    <a:pt x="0" y="124460"/>
                  </a:lnTo>
                  <a:cubicBezTo>
                    <a:pt x="0" y="55880"/>
                    <a:pt x="55880" y="0"/>
                    <a:pt x="124460" y="0"/>
                  </a:cubicBezTo>
                  <a:lnTo>
                    <a:pt x="5472284" y="0"/>
                  </a:lnTo>
                  <a:cubicBezTo>
                    <a:pt x="5540864" y="0"/>
                    <a:pt x="5596744" y="55880"/>
                    <a:pt x="5596744" y="124460"/>
                  </a:cubicBezTo>
                  <a:lnTo>
                    <a:pt x="5596744" y="4820912"/>
                  </a:lnTo>
                  <a:cubicBezTo>
                    <a:pt x="5596744" y="4889491"/>
                    <a:pt x="5540864" y="4945372"/>
                    <a:pt x="5472284" y="4945372"/>
                  </a:cubicBezTo>
                  <a:close/>
                </a:path>
              </a:pathLst>
            </a:custGeom>
            <a:solidFill>
              <a:srgbClr val="004F6B">
                <a:alpha val="14902"/>
              </a:srgbClr>
            </a:solidFill>
          </p:spPr>
        </p:sp>
      </p:grpSp>
      <p:grpSp>
        <p:nvGrpSpPr>
          <p:cNvPr id="8" name="Group 8"/>
          <p:cNvGrpSpPr/>
          <p:nvPr/>
        </p:nvGrpSpPr>
        <p:grpSpPr>
          <a:xfrm>
            <a:off x="4729843" y="2726696"/>
            <a:ext cx="7227723" cy="852851"/>
            <a:chOff x="0" y="0"/>
            <a:chExt cx="5596744" cy="660400"/>
          </a:xfrm>
        </p:grpSpPr>
        <p:sp>
          <p:nvSpPr>
            <p:cNvPr id="9" name="Freeform 9"/>
            <p:cNvSpPr/>
            <p:nvPr/>
          </p:nvSpPr>
          <p:spPr>
            <a:xfrm>
              <a:off x="0" y="0"/>
              <a:ext cx="5596744" cy="660400"/>
            </a:xfrm>
            <a:custGeom>
              <a:avLst/>
              <a:gdLst/>
              <a:ahLst/>
              <a:cxnLst/>
              <a:rect l="l" t="t" r="r" b="b"/>
              <a:pathLst>
                <a:path w="5596744" h="660400">
                  <a:moveTo>
                    <a:pt x="5472284" y="660400"/>
                  </a:moveTo>
                  <a:lnTo>
                    <a:pt x="124460" y="660400"/>
                  </a:lnTo>
                  <a:cubicBezTo>
                    <a:pt x="55880" y="660400"/>
                    <a:pt x="0" y="604520"/>
                    <a:pt x="0" y="535940"/>
                  </a:cubicBezTo>
                  <a:lnTo>
                    <a:pt x="0" y="124460"/>
                  </a:lnTo>
                  <a:cubicBezTo>
                    <a:pt x="0" y="55880"/>
                    <a:pt x="55880" y="0"/>
                    <a:pt x="124460" y="0"/>
                  </a:cubicBezTo>
                  <a:lnTo>
                    <a:pt x="5472284" y="0"/>
                  </a:lnTo>
                  <a:cubicBezTo>
                    <a:pt x="5540864" y="0"/>
                    <a:pt x="5596744" y="55880"/>
                    <a:pt x="5596744" y="124460"/>
                  </a:cubicBezTo>
                  <a:lnTo>
                    <a:pt x="5596744" y="535940"/>
                  </a:lnTo>
                  <a:cubicBezTo>
                    <a:pt x="5596744" y="604520"/>
                    <a:pt x="5540864" y="660400"/>
                    <a:pt x="5472284" y="660400"/>
                  </a:cubicBezTo>
                  <a:close/>
                </a:path>
              </a:pathLst>
            </a:custGeom>
            <a:solidFill>
              <a:srgbClr val="004F6B"/>
            </a:solidFill>
          </p:spPr>
        </p:sp>
      </p:grpSp>
      <p:sp>
        <p:nvSpPr>
          <p:cNvPr id="10" name="TextBox 10"/>
          <p:cNvSpPr txBox="1"/>
          <p:nvPr/>
        </p:nvSpPr>
        <p:spPr>
          <a:xfrm>
            <a:off x="4560750" y="6843351"/>
            <a:ext cx="6658043" cy="790633"/>
          </a:xfrm>
          <a:prstGeom prst="rect">
            <a:avLst/>
          </a:prstGeom>
        </p:spPr>
        <p:txBody>
          <a:bodyPr lIns="0" tIns="0" rIns="0" bIns="0" rtlCol="0" anchor="t">
            <a:spAutoFit/>
          </a:bodyPr>
          <a:lstStyle/>
          <a:p>
            <a:pPr marL="648194" lvl="1" indent="-324097" algn="l">
              <a:lnSpc>
                <a:spcPts val="3002"/>
              </a:lnSpc>
              <a:spcBef>
                <a:spcPct val="0"/>
              </a:spcBef>
              <a:buFont typeface="Arial"/>
              <a:buChar char="•"/>
            </a:pPr>
            <a:r>
              <a:rPr lang="en-US" sz="3002" u="none">
                <a:solidFill>
                  <a:srgbClr val="004F6B"/>
                </a:solidFill>
                <a:latin typeface="Trebuchet MS 2 Bold"/>
              </a:rPr>
              <a:t>People aged under 65, particularly children under 18. </a:t>
            </a:r>
          </a:p>
        </p:txBody>
      </p:sp>
      <p:sp>
        <p:nvSpPr>
          <p:cNvPr id="11" name="TextBox 11"/>
          <p:cNvSpPr txBox="1"/>
          <p:nvPr/>
        </p:nvSpPr>
        <p:spPr>
          <a:xfrm>
            <a:off x="4560750" y="8757705"/>
            <a:ext cx="5495710" cy="409633"/>
          </a:xfrm>
          <a:prstGeom prst="rect">
            <a:avLst/>
          </a:prstGeom>
        </p:spPr>
        <p:txBody>
          <a:bodyPr lIns="0" tIns="0" rIns="0" bIns="0" rtlCol="0" anchor="t">
            <a:spAutoFit/>
          </a:bodyPr>
          <a:lstStyle/>
          <a:p>
            <a:pPr marL="648194" lvl="1" indent="-324097" algn="l">
              <a:lnSpc>
                <a:spcPts val="3002"/>
              </a:lnSpc>
              <a:spcBef>
                <a:spcPct val="0"/>
              </a:spcBef>
              <a:buFont typeface="Arial"/>
              <a:buChar char="•"/>
            </a:pPr>
            <a:r>
              <a:rPr lang="en-US" sz="3002" u="none">
                <a:solidFill>
                  <a:srgbClr val="004F6B"/>
                </a:solidFill>
                <a:latin typeface="Trebuchet MS 2 Bold"/>
              </a:rPr>
              <a:t>Digitally excluded people  </a:t>
            </a:r>
          </a:p>
        </p:txBody>
      </p:sp>
      <p:sp>
        <p:nvSpPr>
          <p:cNvPr id="12" name="TextBox 12"/>
          <p:cNvSpPr txBox="1"/>
          <p:nvPr/>
        </p:nvSpPr>
        <p:spPr>
          <a:xfrm>
            <a:off x="4560750" y="5267353"/>
            <a:ext cx="7565911" cy="409633"/>
          </a:xfrm>
          <a:prstGeom prst="rect">
            <a:avLst/>
          </a:prstGeom>
        </p:spPr>
        <p:txBody>
          <a:bodyPr lIns="0" tIns="0" rIns="0" bIns="0" rtlCol="0" anchor="t">
            <a:spAutoFit/>
          </a:bodyPr>
          <a:lstStyle/>
          <a:p>
            <a:pPr marL="648194" lvl="1" indent="-324097" algn="l">
              <a:lnSpc>
                <a:spcPts val="3002"/>
              </a:lnSpc>
              <a:spcBef>
                <a:spcPct val="0"/>
              </a:spcBef>
              <a:buFont typeface="Arial"/>
              <a:buChar char="•"/>
            </a:pPr>
            <a:r>
              <a:rPr lang="en-US" sz="3002" u="none">
                <a:solidFill>
                  <a:srgbClr val="004F6B"/>
                </a:solidFill>
                <a:latin typeface="Trebuchet MS 2 Bold"/>
              </a:rPr>
              <a:t>People with learning disabilities.</a:t>
            </a:r>
          </a:p>
        </p:txBody>
      </p:sp>
      <p:grpSp>
        <p:nvGrpSpPr>
          <p:cNvPr id="13" name="Group 13"/>
          <p:cNvGrpSpPr/>
          <p:nvPr/>
        </p:nvGrpSpPr>
        <p:grpSpPr>
          <a:xfrm>
            <a:off x="4729843" y="5124580"/>
            <a:ext cx="7226894" cy="647690"/>
            <a:chOff x="0" y="0"/>
            <a:chExt cx="7368712" cy="660400"/>
          </a:xfrm>
        </p:grpSpPr>
        <p:sp>
          <p:nvSpPr>
            <p:cNvPr id="14" name="Freeform 14"/>
            <p:cNvSpPr/>
            <p:nvPr/>
          </p:nvSpPr>
          <p:spPr>
            <a:xfrm>
              <a:off x="0" y="0"/>
              <a:ext cx="7368712" cy="660400"/>
            </a:xfrm>
            <a:custGeom>
              <a:avLst/>
              <a:gdLst/>
              <a:ahLst/>
              <a:cxnLst/>
              <a:rect l="l" t="t" r="r" b="b"/>
              <a:pathLst>
                <a:path w="7368712" h="660400">
                  <a:moveTo>
                    <a:pt x="7244252" y="660400"/>
                  </a:moveTo>
                  <a:lnTo>
                    <a:pt x="124460" y="660400"/>
                  </a:lnTo>
                  <a:cubicBezTo>
                    <a:pt x="55880" y="660400"/>
                    <a:pt x="0" y="604520"/>
                    <a:pt x="0" y="535940"/>
                  </a:cubicBezTo>
                  <a:lnTo>
                    <a:pt x="0" y="124460"/>
                  </a:lnTo>
                  <a:cubicBezTo>
                    <a:pt x="0" y="55880"/>
                    <a:pt x="55880" y="0"/>
                    <a:pt x="124460" y="0"/>
                  </a:cubicBezTo>
                  <a:lnTo>
                    <a:pt x="7244252" y="0"/>
                  </a:lnTo>
                  <a:cubicBezTo>
                    <a:pt x="7312833" y="0"/>
                    <a:pt x="7368712" y="55880"/>
                    <a:pt x="7368712" y="124460"/>
                  </a:cubicBezTo>
                  <a:lnTo>
                    <a:pt x="7368712" y="535940"/>
                  </a:lnTo>
                  <a:cubicBezTo>
                    <a:pt x="7368712" y="604520"/>
                    <a:pt x="7312833" y="660400"/>
                    <a:pt x="7244252" y="660400"/>
                  </a:cubicBezTo>
                  <a:close/>
                </a:path>
              </a:pathLst>
            </a:custGeom>
            <a:solidFill>
              <a:srgbClr val="004F6B">
                <a:alpha val="14902"/>
              </a:srgbClr>
            </a:solidFill>
          </p:spPr>
        </p:sp>
      </p:grpSp>
      <p:grpSp>
        <p:nvGrpSpPr>
          <p:cNvPr id="15" name="Group 15"/>
          <p:cNvGrpSpPr/>
          <p:nvPr/>
        </p:nvGrpSpPr>
        <p:grpSpPr>
          <a:xfrm>
            <a:off x="4729843" y="6795726"/>
            <a:ext cx="7226894" cy="927678"/>
            <a:chOff x="0" y="0"/>
            <a:chExt cx="7368712" cy="945882"/>
          </a:xfrm>
        </p:grpSpPr>
        <p:sp>
          <p:nvSpPr>
            <p:cNvPr id="16" name="Freeform 16"/>
            <p:cNvSpPr/>
            <p:nvPr/>
          </p:nvSpPr>
          <p:spPr>
            <a:xfrm>
              <a:off x="0" y="0"/>
              <a:ext cx="7368712" cy="945882"/>
            </a:xfrm>
            <a:custGeom>
              <a:avLst/>
              <a:gdLst/>
              <a:ahLst/>
              <a:cxnLst/>
              <a:rect l="l" t="t" r="r" b="b"/>
              <a:pathLst>
                <a:path w="7368712" h="945882">
                  <a:moveTo>
                    <a:pt x="7244252" y="945882"/>
                  </a:moveTo>
                  <a:lnTo>
                    <a:pt x="124460" y="945882"/>
                  </a:lnTo>
                  <a:cubicBezTo>
                    <a:pt x="55880" y="945882"/>
                    <a:pt x="0" y="890002"/>
                    <a:pt x="0" y="821422"/>
                  </a:cubicBezTo>
                  <a:lnTo>
                    <a:pt x="0" y="124460"/>
                  </a:lnTo>
                  <a:cubicBezTo>
                    <a:pt x="0" y="55880"/>
                    <a:pt x="55880" y="0"/>
                    <a:pt x="124460" y="0"/>
                  </a:cubicBezTo>
                  <a:lnTo>
                    <a:pt x="7244252" y="0"/>
                  </a:lnTo>
                  <a:cubicBezTo>
                    <a:pt x="7312833" y="0"/>
                    <a:pt x="7368712" y="55880"/>
                    <a:pt x="7368712" y="124460"/>
                  </a:cubicBezTo>
                  <a:lnTo>
                    <a:pt x="7368712" y="821422"/>
                  </a:lnTo>
                  <a:cubicBezTo>
                    <a:pt x="7368712" y="890002"/>
                    <a:pt x="7312833" y="945882"/>
                    <a:pt x="7244252" y="945882"/>
                  </a:cubicBezTo>
                  <a:close/>
                </a:path>
              </a:pathLst>
            </a:custGeom>
            <a:solidFill>
              <a:srgbClr val="004F6B">
                <a:alpha val="14902"/>
              </a:srgbClr>
            </a:solidFill>
          </p:spPr>
        </p:sp>
      </p:grpSp>
      <p:grpSp>
        <p:nvGrpSpPr>
          <p:cNvPr id="17" name="Group 17"/>
          <p:cNvGrpSpPr/>
          <p:nvPr/>
        </p:nvGrpSpPr>
        <p:grpSpPr>
          <a:xfrm>
            <a:off x="4729843" y="8589052"/>
            <a:ext cx="7226894" cy="808336"/>
            <a:chOff x="0" y="0"/>
            <a:chExt cx="7368712" cy="824199"/>
          </a:xfrm>
        </p:grpSpPr>
        <p:sp>
          <p:nvSpPr>
            <p:cNvPr id="18" name="Freeform 18"/>
            <p:cNvSpPr/>
            <p:nvPr/>
          </p:nvSpPr>
          <p:spPr>
            <a:xfrm>
              <a:off x="0" y="0"/>
              <a:ext cx="7368712" cy="824199"/>
            </a:xfrm>
            <a:custGeom>
              <a:avLst/>
              <a:gdLst/>
              <a:ahLst/>
              <a:cxnLst/>
              <a:rect l="l" t="t" r="r" b="b"/>
              <a:pathLst>
                <a:path w="7368712" h="824199">
                  <a:moveTo>
                    <a:pt x="7244252" y="824199"/>
                  </a:moveTo>
                  <a:lnTo>
                    <a:pt x="124460" y="824199"/>
                  </a:lnTo>
                  <a:cubicBezTo>
                    <a:pt x="55880" y="824199"/>
                    <a:pt x="0" y="768319"/>
                    <a:pt x="0" y="699739"/>
                  </a:cubicBezTo>
                  <a:lnTo>
                    <a:pt x="0" y="124460"/>
                  </a:lnTo>
                  <a:cubicBezTo>
                    <a:pt x="0" y="55880"/>
                    <a:pt x="55880" y="0"/>
                    <a:pt x="124460" y="0"/>
                  </a:cubicBezTo>
                  <a:lnTo>
                    <a:pt x="7244252" y="0"/>
                  </a:lnTo>
                  <a:cubicBezTo>
                    <a:pt x="7312833" y="0"/>
                    <a:pt x="7368712" y="55880"/>
                    <a:pt x="7368712" y="124460"/>
                  </a:cubicBezTo>
                  <a:lnTo>
                    <a:pt x="7368712" y="699739"/>
                  </a:lnTo>
                  <a:cubicBezTo>
                    <a:pt x="7368712" y="768319"/>
                    <a:pt x="7312833" y="824199"/>
                    <a:pt x="7244252" y="824199"/>
                  </a:cubicBezTo>
                  <a:close/>
                </a:path>
              </a:pathLst>
            </a:custGeom>
            <a:solidFill>
              <a:srgbClr val="004F6B">
                <a:alpha val="14902"/>
              </a:srgbClr>
            </a:solidFill>
          </p:spPr>
        </p:sp>
      </p:grpSp>
      <p:grpSp>
        <p:nvGrpSpPr>
          <p:cNvPr id="19" name="Group 19"/>
          <p:cNvGrpSpPr/>
          <p:nvPr/>
        </p:nvGrpSpPr>
        <p:grpSpPr>
          <a:xfrm rot="1033471">
            <a:off x="12546602" y="9411147"/>
            <a:ext cx="1116000" cy="720000"/>
            <a:chOff x="0" y="0"/>
            <a:chExt cx="1913890" cy="1913890"/>
          </a:xfrm>
        </p:grpSpPr>
        <p:sp>
          <p:nvSpPr>
            <p:cNvPr id="20" name="Freeform 2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EFEFE"/>
            </a:solidFill>
          </p:spPr>
        </p:sp>
      </p:grpSp>
      <p:grpSp>
        <p:nvGrpSpPr>
          <p:cNvPr id="21" name="Group 21"/>
          <p:cNvGrpSpPr/>
          <p:nvPr/>
        </p:nvGrpSpPr>
        <p:grpSpPr>
          <a:xfrm rot="-742999">
            <a:off x="12329026" y="9208194"/>
            <a:ext cx="1214170" cy="936000"/>
            <a:chOff x="0" y="0"/>
            <a:chExt cx="1913890" cy="1913890"/>
          </a:xfrm>
        </p:grpSpPr>
        <p:sp>
          <p:nvSpPr>
            <p:cNvPr id="22" name="Freeform 2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EFEFE"/>
            </a:solidFill>
          </p:spPr>
        </p:sp>
      </p:grpSp>
      <p:grpSp>
        <p:nvGrpSpPr>
          <p:cNvPr id="23" name="Group 23"/>
          <p:cNvGrpSpPr/>
          <p:nvPr/>
        </p:nvGrpSpPr>
        <p:grpSpPr>
          <a:xfrm>
            <a:off x="12331588" y="2726696"/>
            <a:ext cx="5586354" cy="974827"/>
            <a:chOff x="0" y="0"/>
            <a:chExt cx="4873396" cy="850415"/>
          </a:xfrm>
        </p:grpSpPr>
        <p:sp>
          <p:nvSpPr>
            <p:cNvPr id="24" name="Freeform 24"/>
            <p:cNvSpPr/>
            <p:nvPr/>
          </p:nvSpPr>
          <p:spPr>
            <a:xfrm>
              <a:off x="0" y="0"/>
              <a:ext cx="4873396" cy="850415"/>
            </a:xfrm>
            <a:custGeom>
              <a:avLst/>
              <a:gdLst/>
              <a:ahLst/>
              <a:cxnLst/>
              <a:rect l="l" t="t" r="r" b="b"/>
              <a:pathLst>
                <a:path w="4873396" h="850415">
                  <a:moveTo>
                    <a:pt x="4748936" y="850415"/>
                  </a:moveTo>
                  <a:lnTo>
                    <a:pt x="124460" y="850415"/>
                  </a:lnTo>
                  <a:cubicBezTo>
                    <a:pt x="55880" y="850415"/>
                    <a:pt x="0" y="794535"/>
                    <a:pt x="0" y="725955"/>
                  </a:cubicBezTo>
                  <a:lnTo>
                    <a:pt x="0" y="124460"/>
                  </a:lnTo>
                  <a:cubicBezTo>
                    <a:pt x="0" y="55880"/>
                    <a:pt x="55880" y="0"/>
                    <a:pt x="124460" y="0"/>
                  </a:cubicBezTo>
                  <a:lnTo>
                    <a:pt x="4748936" y="0"/>
                  </a:lnTo>
                  <a:cubicBezTo>
                    <a:pt x="4817516" y="0"/>
                    <a:pt x="4873396" y="55880"/>
                    <a:pt x="4873396" y="124460"/>
                  </a:cubicBezTo>
                  <a:lnTo>
                    <a:pt x="4873396" y="725955"/>
                  </a:lnTo>
                  <a:cubicBezTo>
                    <a:pt x="4873396" y="794535"/>
                    <a:pt x="4817516" y="850415"/>
                    <a:pt x="4748936" y="850415"/>
                  </a:cubicBezTo>
                  <a:close/>
                </a:path>
              </a:pathLst>
            </a:custGeom>
            <a:solidFill>
              <a:srgbClr val="84BD00"/>
            </a:solidFill>
          </p:spPr>
        </p:sp>
      </p:grpSp>
      <p:sp>
        <p:nvSpPr>
          <p:cNvPr id="25" name="TextBox 25"/>
          <p:cNvSpPr txBox="1"/>
          <p:nvPr/>
        </p:nvSpPr>
        <p:spPr>
          <a:xfrm>
            <a:off x="12471253" y="2812518"/>
            <a:ext cx="5021478" cy="738356"/>
          </a:xfrm>
          <a:prstGeom prst="rect">
            <a:avLst/>
          </a:prstGeom>
        </p:spPr>
        <p:txBody>
          <a:bodyPr lIns="0" tIns="0" rIns="0" bIns="0" rtlCol="0" anchor="t">
            <a:spAutoFit/>
          </a:bodyPr>
          <a:lstStyle/>
          <a:p>
            <a:pPr marL="0" lvl="0" indent="0" algn="l">
              <a:lnSpc>
                <a:spcPts val="2899"/>
              </a:lnSpc>
              <a:spcBef>
                <a:spcPct val="0"/>
              </a:spcBef>
            </a:pPr>
            <a:r>
              <a:rPr lang="en-US" sz="2899" u="none">
                <a:solidFill>
                  <a:srgbClr val="FFFFFF"/>
                </a:solidFill>
                <a:latin typeface="Trebuchet MS 2 Bold"/>
              </a:rPr>
              <a:t>Services experiencing the most cancellations:</a:t>
            </a:r>
          </a:p>
        </p:txBody>
      </p:sp>
      <p:grpSp>
        <p:nvGrpSpPr>
          <p:cNvPr id="26" name="Group 26"/>
          <p:cNvGrpSpPr/>
          <p:nvPr/>
        </p:nvGrpSpPr>
        <p:grpSpPr>
          <a:xfrm>
            <a:off x="12331588" y="3448039"/>
            <a:ext cx="5497552" cy="2940182"/>
            <a:chOff x="0" y="0"/>
            <a:chExt cx="4795927" cy="2564942"/>
          </a:xfrm>
        </p:grpSpPr>
        <p:sp>
          <p:nvSpPr>
            <p:cNvPr id="27" name="Freeform 27"/>
            <p:cNvSpPr/>
            <p:nvPr/>
          </p:nvSpPr>
          <p:spPr>
            <a:xfrm>
              <a:off x="0" y="0"/>
              <a:ext cx="4795927" cy="2564942"/>
            </a:xfrm>
            <a:custGeom>
              <a:avLst/>
              <a:gdLst/>
              <a:ahLst/>
              <a:cxnLst/>
              <a:rect l="l" t="t" r="r" b="b"/>
              <a:pathLst>
                <a:path w="4795927" h="2564942">
                  <a:moveTo>
                    <a:pt x="4671467" y="2564942"/>
                  </a:moveTo>
                  <a:lnTo>
                    <a:pt x="124460" y="2564942"/>
                  </a:lnTo>
                  <a:cubicBezTo>
                    <a:pt x="55880" y="2564942"/>
                    <a:pt x="0" y="2509062"/>
                    <a:pt x="0" y="2440482"/>
                  </a:cubicBezTo>
                  <a:lnTo>
                    <a:pt x="0" y="124460"/>
                  </a:lnTo>
                  <a:cubicBezTo>
                    <a:pt x="0" y="55880"/>
                    <a:pt x="55880" y="0"/>
                    <a:pt x="124460" y="0"/>
                  </a:cubicBezTo>
                  <a:lnTo>
                    <a:pt x="4671468" y="0"/>
                  </a:lnTo>
                  <a:cubicBezTo>
                    <a:pt x="4740047" y="0"/>
                    <a:pt x="4795927" y="55880"/>
                    <a:pt x="4795927" y="124460"/>
                  </a:cubicBezTo>
                  <a:lnTo>
                    <a:pt x="4795927" y="2440482"/>
                  </a:lnTo>
                  <a:cubicBezTo>
                    <a:pt x="4795927" y="2509062"/>
                    <a:pt x="4740047" y="2564942"/>
                    <a:pt x="4671468" y="2564942"/>
                  </a:cubicBezTo>
                  <a:close/>
                </a:path>
              </a:pathLst>
            </a:custGeom>
            <a:solidFill>
              <a:srgbClr val="84BD00">
                <a:alpha val="14902"/>
              </a:srgbClr>
            </a:solidFill>
          </p:spPr>
        </p:sp>
      </p:grpSp>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671951" y="6609579"/>
            <a:ext cx="5083218" cy="3412110"/>
          </a:xfrm>
          <a:prstGeom prst="rect">
            <a:avLst/>
          </a:prstGeom>
        </p:spPr>
      </p:pic>
      <p:pic>
        <p:nvPicPr>
          <p:cNvPr id="29" name="Picture 2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6947" y="6475918"/>
            <a:ext cx="3355904" cy="2990949"/>
          </a:xfrm>
          <a:prstGeom prst="rect">
            <a:avLst/>
          </a:prstGeom>
        </p:spPr>
      </p:pic>
      <p:sp>
        <p:nvSpPr>
          <p:cNvPr id="30" name="TextBox 30"/>
          <p:cNvSpPr txBox="1"/>
          <p:nvPr/>
        </p:nvSpPr>
        <p:spPr>
          <a:xfrm>
            <a:off x="4745867" y="488439"/>
            <a:ext cx="13542133" cy="163004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Disruptions in health and social care services have been particularly hard on the most vulnerable respondents: those with more severe disabilities, those from BAME communities and digitally excluded.</a:t>
            </a:r>
          </a:p>
          <a:p>
            <a:pPr marL="507365" lvl="1" indent="-253682" algn="l">
              <a:lnSpc>
                <a:spcPts val="2585"/>
              </a:lnSpc>
              <a:spcBef>
                <a:spcPct val="0"/>
              </a:spcBef>
              <a:buFont typeface="Arial"/>
              <a:buChar char="•"/>
            </a:pPr>
            <a:r>
              <a:rPr lang="en-US" sz="2350" u="none">
                <a:solidFill>
                  <a:srgbClr val="FFFFFF"/>
                </a:solidFill>
                <a:latin typeface="Trebuchet MS 2 Bold"/>
              </a:rPr>
              <a:t>Hospital outpatient  services, community services (such as chiropody and physiotherapy) and day centres have been the most affected by cancellations.</a:t>
            </a:r>
          </a:p>
        </p:txBody>
      </p:sp>
      <p:sp>
        <p:nvSpPr>
          <p:cNvPr id="31" name="TextBox 31"/>
          <p:cNvSpPr txBox="1"/>
          <p:nvPr/>
        </p:nvSpPr>
        <p:spPr>
          <a:xfrm>
            <a:off x="811926" y="2941727"/>
            <a:ext cx="2788581" cy="1025135"/>
          </a:xfrm>
          <a:prstGeom prst="rect">
            <a:avLst/>
          </a:prstGeom>
        </p:spPr>
        <p:txBody>
          <a:bodyPr lIns="0" tIns="0" rIns="0" bIns="0" rtlCol="0" anchor="t">
            <a:spAutoFit/>
          </a:bodyPr>
          <a:lstStyle/>
          <a:p>
            <a:pPr marL="0" lvl="0" indent="0" algn="ctr">
              <a:lnSpc>
                <a:spcPts val="7788"/>
              </a:lnSpc>
              <a:spcBef>
                <a:spcPct val="0"/>
              </a:spcBef>
            </a:pPr>
            <a:r>
              <a:rPr lang="en-US" sz="7788">
                <a:solidFill>
                  <a:srgbClr val="FFFFFF"/>
                </a:solidFill>
                <a:latin typeface="Trebuchet MS 1 Bold"/>
              </a:rPr>
              <a:t>53%</a:t>
            </a:r>
          </a:p>
        </p:txBody>
      </p:sp>
      <p:sp>
        <p:nvSpPr>
          <p:cNvPr id="32" name="TextBox 32"/>
          <p:cNvSpPr txBox="1"/>
          <p:nvPr/>
        </p:nvSpPr>
        <p:spPr>
          <a:xfrm>
            <a:off x="739400" y="3904463"/>
            <a:ext cx="2985206" cy="1751977"/>
          </a:xfrm>
          <a:prstGeom prst="rect">
            <a:avLst/>
          </a:prstGeom>
        </p:spPr>
        <p:txBody>
          <a:bodyPr lIns="0" tIns="0" rIns="0" bIns="0" rtlCol="0" anchor="t">
            <a:spAutoFit/>
          </a:bodyPr>
          <a:lstStyle/>
          <a:p>
            <a:pPr marL="0" lvl="0" indent="0" algn="ctr">
              <a:lnSpc>
                <a:spcPts val="2793"/>
              </a:lnSpc>
              <a:spcBef>
                <a:spcPct val="0"/>
              </a:spcBef>
            </a:pPr>
            <a:r>
              <a:rPr lang="en-US" sz="2793">
                <a:solidFill>
                  <a:srgbClr val="FFFFFF"/>
                </a:solidFill>
                <a:latin typeface="Trebuchet MS 2 Bold"/>
              </a:rPr>
              <a:t>of respondents experienced disruption in their healthcare or social care.</a:t>
            </a:r>
          </a:p>
        </p:txBody>
      </p:sp>
      <p:sp>
        <p:nvSpPr>
          <p:cNvPr id="33" name="TextBox 33"/>
          <p:cNvSpPr txBox="1"/>
          <p:nvPr/>
        </p:nvSpPr>
        <p:spPr>
          <a:xfrm>
            <a:off x="4884309" y="2774321"/>
            <a:ext cx="6334483" cy="762635"/>
          </a:xfrm>
          <a:prstGeom prst="rect">
            <a:avLst/>
          </a:prstGeom>
        </p:spPr>
        <p:txBody>
          <a:bodyPr lIns="0" tIns="0" rIns="0" bIns="0" rtlCol="0" anchor="t">
            <a:spAutoFit/>
          </a:bodyPr>
          <a:lstStyle/>
          <a:p>
            <a:pPr marL="0" lvl="0" indent="0">
              <a:lnSpc>
                <a:spcPts val="2900"/>
              </a:lnSpc>
              <a:spcBef>
                <a:spcPct val="0"/>
              </a:spcBef>
            </a:pPr>
            <a:r>
              <a:rPr lang="en-US" sz="2900">
                <a:solidFill>
                  <a:srgbClr val="FFFFFF"/>
                </a:solidFill>
                <a:latin typeface="Trebuchet MS 2 Bold"/>
              </a:rPr>
              <a:t>People most affected by disruptions in healthcare/ social care:</a:t>
            </a:r>
          </a:p>
        </p:txBody>
      </p:sp>
      <p:sp>
        <p:nvSpPr>
          <p:cNvPr id="34" name="TextBox 34"/>
          <p:cNvSpPr txBox="1"/>
          <p:nvPr/>
        </p:nvSpPr>
        <p:spPr>
          <a:xfrm>
            <a:off x="4560335" y="3804323"/>
            <a:ext cx="7565911" cy="1171633"/>
          </a:xfrm>
          <a:prstGeom prst="rect">
            <a:avLst/>
          </a:prstGeom>
        </p:spPr>
        <p:txBody>
          <a:bodyPr lIns="0" tIns="0" rIns="0" bIns="0" rtlCol="0" anchor="t">
            <a:spAutoFit/>
          </a:bodyPr>
          <a:lstStyle/>
          <a:p>
            <a:pPr marL="648194" lvl="1" indent="-324097">
              <a:lnSpc>
                <a:spcPts val="3002"/>
              </a:lnSpc>
              <a:buFont typeface="Arial"/>
              <a:buChar char="•"/>
            </a:pPr>
            <a:r>
              <a:rPr lang="en-US" sz="3002">
                <a:solidFill>
                  <a:srgbClr val="004F6B"/>
                </a:solidFill>
                <a:latin typeface="Trebuchet MS 2 Bold"/>
              </a:rPr>
              <a:t>People with more severe disabilities (unable to work or leave home, in need of personal care).</a:t>
            </a:r>
          </a:p>
        </p:txBody>
      </p:sp>
      <p:sp>
        <p:nvSpPr>
          <p:cNvPr id="35" name="TextBox 35"/>
          <p:cNvSpPr txBox="1"/>
          <p:nvPr/>
        </p:nvSpPr>
        <p:spPr>
          <a:xfrm>
            <a:off x="4560750" y="8059396"/>
            <a:ext cx="6615397" cy="409633"/>
          </a:xfrm>
          <a:prstGeom prst="rect">
            <a:avLst/>
          </a:prstGeom>
        </p:spPr>
        <p:txBody>
          <a:bodyPr lIns="0" tIns="0" rIns="0" bIns="0" rtlCol="0" anchor="t">
            <a:spAutoFit/>
          </a:bodyPr>
          <a:lstStyle/>
          <a:p>
            <a:pPr marL="648194" lvl="1" indent="-324097" algn="l">
              <a:lnSpc>
                <a:spcPts val="3002"/>
              </a:lnSpc>
              <a:spcBef>
                <a:spcPct val="0"/>
              </a:spcBef>
              <a:buFont typeface="Arial"/>
              <a:buChar char="•"/>
            </a:pPr>
            <a:r>
              <a:rPr lang="en-US" sz="3002" u="none">
                <a:solidFill>
                  <a:srgbClr val="004F6B"/>
                </a:solidFill>
                <a:latin typeface="Trebuchet MS 2 Bold"/>
              </a:rPr>
              <a:t>People from BAME backgrounds  </a:t>
            </a:r>
          </a:p>
        </p:txBody>
      </p:sp>
      <p:sp>
        <p:nvSpPr>
          <p:cNvPr id="36" name="TextBox 36"/>
          <p:cNvSpPr txBox="1"/>
          <p:nvPr/>
        </p:nvSpPr>
        <p:spPr>
          <a:xfrm>
            <a:off x="4560750" y="6066285"/>
            <a:ext cx="7565911" cy="409633"/>
          </a:xfrm>
          <a:prstGeom prst="rect">
            <a:avLst/>
          </a:prstGeom>
        </p:spPr>
        <p:txBody>
          <a:bodyPr lIns="0" tIns="0" rIns="0" bIns="0" rtlCol="0" anchor="t">
            <a:spAutoFit/>
          </a:bodyPr>
          <a:lstStyle/>
          <a:p>
            <a:pPr marL="648194" lvl="1" indent="-324097" algn="l">
              <a:lnSpc>
                <a:spcPts val="3002"/>
              </a:lnSpc>
              <a:spcBef>
                <a:spcPct val="0"/>
              </a:spcBef>
              <a:buFont typeface="Arial"/>
              <a:buChar char="•"/>
            </a:pPr>
            <a:r>
              <a:rPr lang="en-US" sz="3002" u="none">
                <a:solidFill>
                  <a:srgbClr val="004F6B"/>
                </a:solidFill>
                <a:latin typeface="Trebuchet MS 2 Bold"/>
              </a:rPr>
              <a:t>People living with chronic pain.</a:t>
            </a:r>
          </a:p>
        </p:txBody>
      </p:sp>
      <p:sp>
        <p:nvSpPr>
          <p:cNvPr id="37" name="TextBox 37"/>
          <p:cNvSpPr txBox="1"/>
          <p:nvPr/>
        </p:nvSpPr>
        <p:spPr>
          <a:xfrm>
            <a:off x="12331588" y="3986101"/>
            <a:ext cx="5497552" cy="409633"/>
          </a:xfrm>
          <a:prstGeom prst="rect">
            <a:avLst/>
          </a:prstGeom>
        </p:spPr>
        <p:txBody>
          <a:bodyPr lIns="0" tIns="0" rIns="0" bIns="0" rtlCol="0" anchor="t">
            <a:spAutoFit/>
          </a:bodyPr>
          <a:lstStyle/>
          <a:p>
            <a:pPr marL="648194" lvl="1" indent="-324097" algn="l">
              <a:lnSpc>
                <a:spcPts val="3002"/>
              </a:lnSpc>
              <a:spcBef>
                <a:spcPct val="0"/>
              </a:spcBef>
              <a:buFont typeface="Arial"/>
              <a:buChar char="•"/>
            </a:pPr>
            <a:r>
              <a:rPr lang="en-US" sz="3002" u="none">
                <a:solidFill>
                  <a:srgbClr val="004F6B"/>
                </a:solidFill>
                <a:latin typeface="Trebuchet MS 2 Bold"/>
              </a:rPr>
              <a:t>Hospital outpatients  </a:t>
            </a:r>
          </a:p>
        </p:txBody>
      </p:sp>
      <p:sp>
        <p:nvSpPr>
          <p:cNvPr id="38" name="TextBox 38"/>
          <p:cNvSpPr txBox="1"/>
          <p:nvPr/>
        </p:nvSpPr>
        <p:spPr>
          <a:xfrm>
            <a:off x="12331588" y="4562575"/>
            <a:ext cx="5300806" cy="1171633"/>
          </a:xfrm>
          <a:prstGeom prst="rect">
            <a:avLst/>
          </a:prstGeom>
        </p:spPr>
        <p:txBody>
          <a:bodyPr lIns="0" tIns="0" rIns="0" bIns="0" rtlCol="0" anchor="t">
            <a:spAutoFit/>
          </a:bodyPr>
          <a:lstStyle/>
          <a:p>
            <a:pPr marL="648194" lvl="1" indent="-324097" algn="l">
              <a:lnSpc>
                <a:spcPts val="3002"/>
              </a:lnSpc>
              <a:spcBef>
                <a:spcPct val="0"/>
              </a:spcBef>
              <a:buFont typeface="Arial"/>
              <a:buChar char="•"/>
            </a:pPr>
            <a:r>
              <a:rPr lang="en-US" sz="3002" u="none">
                <a:solidFill>
                  <a:srgbClr val="004F6B"/>
                </a:solidFill>
                <a:latin typeface="Trebuchet MS 2 Bold"/>
              </a:rPr>
              <a:t>Community services (such as chiropody or physiotherapy) </a:t>
            </a:r>
          </a:p>
        </p:txBody>
      </p:sp>
      <p:sp>
        <p:nvSpPr>
          <p:cNvPr id="39" name="TextBox 39"/>
          <p:cNvSpPr txBox="1"/>
          <p:nvPr/>
        </p:nvSpPr>
        <p:spPr>
          <a:xfrm>
            <a:off x="12318695" y="5874878"/>
            <a:ext cx="5510445" cy="409633"/>
          </a:xfrm>
          <a:prstGeom prst="rect">
            <a:avLst/>
          </a:prstGeom>
        </p:spPr>
        <p:txBody>
          <a:bodyPr lIns="0" tIns="0" rIns="0" bIns="0" rtlCol="0" anchor="t">
            <a:spAutoFit/>
          </a:bodyPr>
          <a:lstStyle/>
          <a:p>
            <a:pPr marL="648194" lvl="1" indent="-324097" algn="l">
              <a:lnSpc>
                <a:spcPts val="3002"/>
              </a:lnSpc>
              <a:spcBef>
                <a:spcPct val="0"/>
              </a:spcBef>
              <a:buFont typeface="Arial"/>
              <a:buChar char="•"/>
            </a:pPr>
            <a:r>
              <a:rPr lang="en-US" sz="3002" u="none">
                <a:solidFill>
                  <a:srgbClr val="004F6B"/>
                </a:solidFill>
                <a:latin typeface="Trebuchet MS 2 Bold"/>
              </a:rPr>
              <a:t>Day centres </a:t>
            </a:r>
          </a:p>
        </p:txBody>
      </p:sp>
      <p:grpSp>
        <p:nvGrpSpPr>
          <p:cNvPr id="40" name="Group 40"/>
          <p:cNvGrpSpPr/>
          <p:nvPr/>
        </p:nvGrpSpPr>
        <p:grpSpPr>
          <a:xfrm>
            <a:off x="0" y="481097"/>
            <a:ext cx="4122204" cy="1005840"/>
            <a:chOff x="0" y="0"/>
            <a:chExt cx="2294798" cy="559943"/>
          </a:xfrm>
        </p:grpSpPr>
        <p:sp>
          <p:nvSpPr>
            <p:cNvPr id="41" name="Freeform 41"/>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42" name="TextBox 42"/>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05447" y="342327"/>
            <a:ext cx="13782553" cy="1632710"/>
            <a:chOff x="0" y="0"/>
            <a:chExt cx="7612421" cy="890492"/>
          </a:xfrm>
        </p:grpSpPr>
        <p:sp>
          <p:nvSpPr>
            <p:cNvPr id="3" name="Freeform 3"/>
            <p:cNvSpPr/>
            <p:nvPr/>
          </p:nvSpPr>
          <p:spPr>
            <a:xfrm>
              <a:off x="0" y="0"/>
              <a:ext cx="7612421" cy="890492"/>
            </a:xfrm>
            <a:custGeom>
              <a:avLst/>
              <a:gdLst/>
              <a:ahLst/>
              <a:cxnLst/>
              <a:rect l="l" t="t" r="r" b="b"/>
              <a:pathLst>
                <a:path w="7612421" h="890492">
                  <a:moveTo>
                    <a:pt x="0" y="0"/>
                  </a:moveTo>
                  <a:lnTo>
                    <a:pt x="7612421" y="0"/>
                  </a:lnTo>
                  <a:lnTo>
                    <a:pt x="7612421" y="890492"/>
                  </a:lnTo>
                  <a:lnTo>
                    <a:pt x="0" y="890492"/>
                  </a:lnTo>
                  <a:close/>
                </a:path>
              </a:pathLst>
            </a:custGeom>
            <a:solidFill>
              <a:srgbClr val="004F6B"/>
            </a:solidFill>
          </p:spPr>
        </p:sp>
      </p:grpSp>
      <p:pic>
        <p:nvPicPr>
          <p:cNvPr id="4" name="Picture 4"/>
          <p:cNvPicPr>
            <a:picLocks noChangeAspect="1"/>
          </p:cNvPicPr>
          <p:nvPr/>
        </p:nvPicPr>
        <p:blipFill>
          <a:blip r:embed="rId2"/>
          <a:srcRect r="48881" b="10716"/>
          <a:stretch>
            <a:fillRect/>
          </a:stretch>
        </p:blipFill>
        <p:spPr>
          <a:xfrm>
            <a:off x="39366" y="3712397"/>
            <a:ext cx="4624405" cy="4265909"/>
          </a:xfrm>
          <a:prstGeom prst="rect">
            <a:avLst/>
          </a:prstGeom>
        </p:spPr>
      </p:pic>
      <p:pic>
        <p:nvPicPr>
          <p:cNvPr id="5" name="Picture 5"/>
          <p:cNvPicPr>
            <a:picLocks noChangeAspect="1"/>
          </p:cNvPicPr>
          <p:nvPr/>
        </p:nvPicPr>
        <p:blipFill>
          <a:blip r:embed="rId3"/>
          <a:srcRect l="29973" t="85676" r="6660" b="5959"/>
          <a:stretch>
            <a:fillRect/>
          </a:stretch>
        </p:blipFill>
        <p:spPr>
          <a:xfrm>
            <a:off x="531693" y="8098065"/>
            <a:ext cx="4028965" cy="318419"/>
          </a:xfrm>
          <a:prstGeom prst="rect">
            <a:avLst/>
          </a:prstGeom>
        </p:spPr>
      </p:pic>
      <p:grpSp>
        <p:nvGrpSpPr>
          <p:cNvPr id="6" name="Group 6"/>
          <p:cNvGrpSpPr/>
          <p:nvPr/>
        </p:nvGrpSpPr>
        <p:grpSpPr>
          <a:xfrm>
            <a:off x="4883880" y="2941137"/>
            <a:ext cx="5657850" cy="2918174"/>
            <a:chOff x="0" y="0"/>
            <a:chExt cx="1913890" cy="987136"/>
          </a:xfrm>
        </p:grpSpPr>
        <p:sp>
          <p:nvSpPr>
            <p:cNvPr id="7" name="Freeform 7"/>
            <p:cNvSpPr/>
            <p:nvPr/>
          </p:nvSpPr>
          <p:spPr>
            <a:xfrm>
              <a:off x="0" y="0"/>
              <a:ext cx="1913890" cy="987136"/>
            </a:xfrm>
            <a:custGeom>
              <a:avLst/>
              <a:gdLst/>
              <a:ahLst/>
              <a:cxnLst/>
              <a:rect l="l" t="t" r="r" b="b"/>
              <a:pathLst>
                <a:path w="1913890" h="987136">
                  <a:moveTo>
                    <a:pt x="1789430" y="987135"/>
                  </a:moveTo>
                  <a:lnTo>
                    <a:pt x="124460" y="987135"/>
                  </a:lnTo>
                  <a:cubicBezTo>
                    <a:pt x="55880" y="987135"/>
                    <a:pt x="0" y="931255"/>
                    <a:pt x="0" y="862675"/>
                  </a:cubicBezTo>
                  <a:lnTo>
                    <a:pt x="0" y="124460"/>
                  </a:lnTo>
                  <a:cubicBezTo>
                    <a:pt x="0" y="55880"/>
                    <a:pt x="55880" y="0"/>
                    <a:pt x="124460" y="0"/>
                  </a:cubicBezTo>
                  <a:lnTo>
                    <a:pt x="1789430" y="0"/>
                  </a:lnTo>
                  <a:cubicBezTo>
                    <a:pt x="1858010" y="0"/>
                    <a:pt x="1913890" y="55880"/>
                    <a:pt x="1913890" y="124460"/>
                  </a:cubicBezTo>
                  <a:lnTo>
                    <a:pt x="1913890" y="862676"/>
                  </a:lnTo>
                  <a:cubicBezTo>
                    <a:pt x="1913890" y="931256"/>
                    <a:pt x="1858010" y="987136"/>
                    <a:pt x="1789430" y="987136"/>
                  </a:cubicBezTo>
                  <a:close/>
                </a:path>
              </a:pathLst>
            </a:custGeom>
            <a:solidFill>
              <a:srgbClr val="84BD00">
                <a:alpha val="16863"/>
              </a:srgbClr>
            </a:solidFill>
          </p:spPr>
        </p:sp>
      </p:grpSp>
      <p:sp>
        <p:nvSpPr>
          <p:cNvPr id="8" name="TextBox 8"/>
          <p:cNvSpPr txBox="1"/>
          <p:nvPr/>
        </p:nvSpPr>
        <p:spPr>
          <a:xfrm>
            <a:off x="4663770" y="901674"/>
            <a:ext cx="13404120" cy="98234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GP practices have adapted to dispense and prescribe medicine efficiently during the Covid-19 pandemic</a:t>
            </a:r>
          </a:p>
          <a:p>
            <a:pPr marL="507365" lvl="1" indent="-253682" algn="l">
              <a:lnSpc>
                <a:spcPts val="2585"/>
              </a:lnSpc>
              <a:spcBef>
                <a:spcPct val="0"/>
              </a:spcBef>
              <a:buFont typeface="Arial"/>
              <a:buChar char="•"/>
            </a:pPr>
            <a:r>
              <a:rPr lang="en-US" sz="2350" u="none">
                <a:solidFill>
                  <a:srgbClr val="FFFFFF"/>
                </a:solidFill>
                <a:latin typeface="Trebuchet MS 2 Bold"/>
              </a:rPr>
              <a:t>In some cases, Covid protection measures may make practices less accessible. </a:t>
            </a:r>
          </a:p>
        </p:txBody>
      </p:sp>
      <p:sp>
        <p:nvSpPr>
          <p:cNvPr id="9" name="TextBox 9"/>
          <p:cNvSpPr txBox="1"/>
          <p:nvPr/>
        </p:nvSpPr>
        <p:spPr>
          <a:xfrm>
            <a:off x="4621280" y="399477"/>
            <a:ext cx="9915457" cy="483146"/>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GP surgeries</a:t>
            </a:r>
          </a:p>
        </p:txBody>
      </p:sp>
      <p:sp>
        <p:nvSpPr>
          <p:cNvPr id="10" name="TextBox 10"/>
          <p:cNvSpPr txBox="1"/>
          <p:nvPr/>
        </p:nvSpPr>
        <p:spPr>
          <a:xfrm>
            <a:off x="421683" y="2998287"/>
            <a:ext cx="4248986" cy="865761"/>
          </a:xfrm>
          <a:prstGeom prst="rect">
            <a:avLst/>
          </a:prstGeom>
        </p:spPr>
        <p:txBody>
          <a:bodyPr lIns="0" tIns="0" rIns="0" bIns="0" rtlCol="0" anchor="t">
            <a:spAutoFit/>
          </a:bodyPr>
          <a:lstStyle/>
          <a:p>
            <a:pPr algn="ctr">
              <a:lnSpc>
                <a:spcPts val="3335"/>
              </a:lnSpc>
            </a:pPr>
            <a:r>
              <a:rPr lang="en-US" sz="3335">
                <a:solidFill>
                  <a:srgbClr val="004F6B"/>
                </a:solidFill>
                <a:latin typeface="Trebuchet MS 2 Bold"/>
              </a:rPr>
              <a:t>Overall opinion of GP surgeries</a:t>
            </a:r>
          </a:p>
        </p:txBody>
      </p:sp>
      <p:sp>
        <p:nvSpPr>
          <p:cNvPr id="11" name="TextBox 11"/>
          <p:cNvSpPr txBox="1"/>
          <p:nvPr/>
        </p:nvSpPr>
        <p:spPr>
          <a:xfrm>
            <a:off x="4505447" y="3159947"/>
            <a:ext cx="5128450" cy="537210"/>
          </a:xfrm>
          <a:prstGeom prst="rect">
            <a:avLst/>
          </a:prstGeom>
        </p:spPr>
        <p:txBody>
          <a:bodyPr lIns="0" tIns="0" rIns="0" bIns="0" rtlCol="0" anchor="t">
            <a:spAutoFit/>
          </a:bodyPr>
          <a:lstStyle/>
          <a:p>
            <a:pPr algn="ctr">
              <a:lnSpc>
                <a:spcPts val="3900"/>
              </a:lnSpc>
            </a:pPr>
            <a:r>
              <a:rPr lang="en-US" sz="3900">
                <a:solidFill>
                  <a:srgbClr val="84BD00"/>
                </a:solidFill>
                <a:latin typeface="Trebuchet MS 1 Bold"/>
              </a:rPr>
              <a:t>What works well</a:t>
            </a:r>
          </a:p>
        </p:txBody>
      </p:sp>
      <p:sp>
        <p:nvSpPr>
          <p:cNvPr id="12" name="TextBox 12"/>
          <p:cNvSpPr txBox="1"/>
          <p:nvPr/>
        </p:nvSpPr>
        <p:spPr>
          <a:xfrm>
            <a:off x="4883880" y="3899208"/>
            <a:ext cx="5674029" cy="1960103"/>
          </a:xfrm>
          <a:prstGeom prst="rect">
            <a:avLst/>
          </a:prstGeom>
        </p:spPr>
        <p:txBody>
          <a:bodyPr lIns="0" tIns="0" rIns="0" bIns="0" rtlCol="0" anchor="t">
            <a:spAutoFit/>
          </a:bodyPr>
          <a:lstStyle/>
          <a:p>
            <a:pPr marL="520566" lvl="1" indent="-260283" algn="l">
              <a:lnSpc>
                <a:spcPts val="3134"/>
              </a:lnSpc>
              <a:spcBef>
                <a:spcPct val="0"/>
              </a:spcBef>
              <a:buFont typeface="Arial"/>
              <a:buChar char="•"/>
            </a:pPr>
            <a:r>
              <a:rPr lang="en-US" sz="2411" u="none">
                <a:solidFill>
                  <a:srgbClr val="004F6B"/>
                </a:solidFill>
                <a:latin typeface="Trebuchet MS 1 Bold"/>
              </a:rPr>
              <a:t>Medication is handled efficiently.</a:t>
            </a:r>
          </a:p>
          <a:p>
            <a:pPr marL="520566" lvl="1" indent="-260283" algn="l">
              <a:lnSpc>
                <a:spcPts val="3134"/>
              </a:lnSpc>
              <a:spcBef>
                <a:spcPct val="0"/>
              </a:spcBef>
              <a:buFont typeface="Arial"/>
              <a:buChar char="•"/>
            </a:pPr>
            <a:r>
              <a:rPr lang="en-US" sz="2411" u="none">
                <a:solidFill>
                  <a:srgbClr val="004F6B"/>
                </a:solidFill>
                <a:latin typeface="Trebuchet MS 1 Bold"/>
              </a:rPr>
              <a:t>Quality of treatment is good.</a:t>
            </a:r>
          </a:p>
          <a:p>
            <a:pPr marL="520566" lvl="1" indent="-260283" algn="l">
              <a:lnSpc>
                <a:spcPts val="3134"/>
              </a:lnSpc>
              <a:spcBef>
                <a:spcPct val="0"/>
              </a:spcBef>
              <a:buFont typeface="Arial"/>
              <a:buChar char="•"/>
            </a:pPr>
            <a:r>
              <a:rPr lang="en-US" sz="2411" u="none">
                <a:solidFill>
                  <a:srgbClr val="004F6B"/>
                </a:solidFill>
                <a:latin typeface="Trebuchet MS 1 Bold"/>
              </a:rPr>
              <a:t>Doctors are kind and compassionate.</a:t>
            </a:r>
          </a:p>
          <a:p>
            <a:pPr algn="l">
              <a:lnSpc>
                <a:spcPts val="3134"/>
              </a:lnSpc>
              <a:spcBef>
                <a:spcPct val="0"/>
              </a:spcBef>
            </a:pPr>
            <a:endParaRPr lang="en-US" sz="2411" u="none">
              <a:solidFill>
                <a:srgbClr val="004F6B"/>
              </a:solidFill>
              <a:latin typeface="Trebuchet MS 1 Bold"/>
            </a:endParaRPr>
          </a:p>
        </p:txBody>
      </p:sp>
      <p:sp>
        <p:nvSpPr>
          <p:cNvPr id="13" name="TextBox 13"/>
          <p:cNvSpPr txBox="1"/>
          <p:nvPr/>
        </p:nvSpPr>
        <p:spPr>
          <a:xfrm>
            <a:off x="10465689" y="3159947"/>
            <a:ext cx="6874706" cy="537210"/>
          </a:xfrm>
          <a:prstGeom prst="rect">
            <a:avLst/>
          </a:prstGeom>
        </p:spPr>
        <p:txBody>
          <a:bodyPr lIns="0" tIns="0" rIns="0" bIns="0" rtlCol="0" anchor="t">
            <a:spAutoFit/>
          </a:bodyPr>
          <a:lstStyle/>
          <a:p>
            <a:pPr algn="ctr">
              <a:lnSpc>
                <a:spcPts val="3900"/>
              </a:lnSpc>
            </a:pPr>
            <a:r>
              <a:rPr lang="en-US" sz="3900">
                <a:solidFill>
                  <a:srgbClr val="E73E97"/>
                </a:solidFill>
                <a:latin typeface="Trebuchet MS 1 Bold"/>
              </a:rPr>
              <a:t>What needs improvement</a:t>
            </a:r>
          </a:p>
        </p:txBody>
      </p:sp>
      <p:sp>
        <p:nvSpPr>
          <p:cNvPr id="14" name="TextBox 14"/>
          <p:cNvSpPr txBox="1"/>
          <p:nvPr/>
        </p:nvSpPr>
        <p:spPr>
          <a:xfrm>
            <a:off x="10745899" y="3794084"/>
            <a:ext cx="7376879" cy="1975979"/>
          </a:xfrm>
          <a:prstGeom prst="rect">
            <a:avLst/>
          </a:prstGeom>
        </p:spPr>
        <p:txBody>
          <a:bodyPr lIns="0" tIns="0" rIns="0" bIns="0" rtlCol="0" anchor="t">
            <a:spAutoFit/>
          </a:bodyPr>
          <a:lstStyle/>
          <a:p>
            <a:pPr marL="520566" lvl="1" indent="-260283">
              <a:lnSpc>
                <a:spcPts val="3134"/>
              </a:lnSpc>
              <a:buFont typeface="Arial"/>
              <a:buChar char="•"/>
            </a:pPr>
            <a:r>
              <a:rPr lang="en-US" sz="2411">
                <a:solidFill>
                  <a:srgbClr val="004F6B"/>
                </a:solidFill>
                <a:latin typeface="Trebuchet MS 1 Bold"/>
              </a:rPr>
              <a:t>Not all GP practices are accessible.</a:t>
            </a:r>
          </a:p>
          <a:p>
            <a:pPr marL="520566" lvl="1" indent="-260283">
              <a:lnSpc>
                <a:spcPts val="3134"/>
              </a:lnSpc>
              <a:buFont typeface="Arial"/>
              <a:buChar char="•"/>
            </a:pPr>
            <a:r>
              <a:rPr lang="en-US" sz="2411">
                <a:solidFill>
                  <a:srgbClr val="004F6B"/>
                </a:solidFill>
                <a:latin typeface="Trebuchet MS 1 Bold"/>
              </a:rPr>
              <a:t>Online systems are not always functional.</a:t>
            </a:r>
          </a:p>
          <a:p>
            <a:pPr marL="520566" lvl="1" indent="-260283">
              <a:lnSpc>
                <a:spcPts val="3134"/>
              </a:lnSpc>
              <a:buFont typeface="Arial"/>
              <a:buChar char="•"/>
            </a:pPr>
            <a:r>
              <a:rPr lang="en-US" sz="2411">
                <a:solidFill>
                  <a:srgbClr val="004F6B"/>
                </a:solidFill>
                <a:latin typeface="Trebuchet MS 1 Bold"/>
              </a:rPr>
              <a:t>Practices are difficult to contact by phone.</a:t>
            </a:r>
          </a:p>
          <a:p>
            <a:pPr marL="520566" lvl="1" indent="-260283">
              <a:lnSpc>
                <a:spcPts val="3134"/>
              </a:lnSpc>
              <a:buFont typeface="Arial"/>
              <a:buChar char="•"/>
            </a:pPr>
            <a:r>
              <a:rPr lang="en-US" sz="2411">
                <a:solidFill>
                  <a:srgbClr val="004F6B"/>
                </a:solidFill>
                <a:latin typeface="Trebuchet MS 1 Bold"/>
              </a:rPr>
              <a:t>Communication with doctors is poor.</a:t>
            </a:r>
          </a:p>
          <a:p>
            <a:pPr marL="520566" lvl="1" indent="-260283">
              <a:lnSpc>
                <a:spcPts val="3134"/>
              </a:lnSpc>
              <a:buFont typeface="Arial"/>
              <a:buChar char="•"/>
            </a:pPr>
            <a:r>
              <a:rPr lang="en-US" sz="2411">
                <a:solidFill>
                  <a:srgbClr val="004F6B"/>
                </a:solidFill>
                <a:latin typeface="Trebuchet MS 1 Bold"/>
              </a:rPr>
              <a:t>People wait too long for appointments.</a:t>
            </a:r>
          </a:p>
        </p:txBody>
      </p:sp>
      <p:grpSp>
        <p:nvGrpSpPr>
          <p:cNvPr id="15" name="Group 15"/>
          <p:cNvGrpSpPr/>
          <p:nvPr/>
        </p:nvGrpSpPr>
        <p:grpSpPr>
          <a:xfrm>
            <a:off x="10675215" y="2941137"/>
            <a:ext cx="6874937" cy="2918174"/>
            <a:chOff x="0" y="0"/>
            <a:chExt cx="2325596" cy="987136"/>
          </a:xfrm>
        </p:grpSpPr>
        <p:sp>
          <p:nvSpPr>
            <p:cNvPr id="16" name="Freeform 16"/>
            <p:cNvSpPr/>
            <p:nvPr/>
          </p:nvSpPr>
          <p:spPr>
            <a:xfrm>
              <a:off x="0" y="0"/>
              <a:ext cx="2325596" cy="987136"/>
            </a:xfrm>
            <a:custGeom>
              <a:avLst/>
              <a:gdLst/>
              <a:ahLst/>
              <a:cxnLst/>
              <a:rect l="l" t="t" r="r" b="b"/>
              <a:pathLst>
                <a:path w="2325596" h="987136">
                  <a:moveTo>
                    <a:pt x="2201136" y="987135"/>
                  </a:moveTo>
                  <a:lnTo>
                    <a:pt x="124460" y="987135"/>
                  </a:lnTo>
                  <a:cubicBezTo>
                    <a:pt x="55880" y="987135"/>
                    <a:pt x="0" y="931255"/>
                    <a:pt x="0" y="862675"/>
                  </a:cubicBezTo>
                  <a:lnTo>
                    <a:pt x="0" y="124460"/>
                  </a:lnTo>
                  <a:cubicBezTo>
                    <a:pt x="0" y="55880"/>
                    <a:pt x="55880" y="0"/>
                    <a:pt x="124460" y="0"/>
                  </a:cubicBezTo>
                  <a:lnTo>
                    <a:pt x="2201136" y="0"/>
                  </a:lnTo>
                  <a:cubicBezTo>
                    <a:pt x="2269716" y="0"/>
                    <a:pt x="2325596" y="55880"/>
                    <a:pt x="2325596" y="124460"/>
                  </a:cubicBezTo>
                  <a:lnTo>
                    <a:pt x="2325596" y="862676"/>
                  </a:lnTo>
                  <a:cubicBezTo>
                    <a:pt x="2325596" y="931256"/>
                    <a:pt x="2269716" y="987136"/>
                    <a:pt x="2201136" y="987136"/>
                  </a:cubicBezTo>
                  <a:close/>
                </a:path>
              </a:pathLst>
            </a:custGeom>
            <a:solidFill>
              <a:srgbClr val="E73E97">
                <a:alpha val="16863"/>
              </a:srgbClr>
            </a:solidFill>
          </p:spPr>
        </p:sp>
      </p:grpSp>
      <p:sp>
        <p:nvSpPr>
          <p:cNvPr id="17" name="TextBox 17"/>
          <p:cNvSpPr txBox="1"/>
          <p:nvPr/>
        </p:nvSpPr>
        <p:spPr>
          <a:xfrm>
            <a:off x="10970012" y="6142448"/>
            <a:ext cx="3105112" cy="1345644"/>
          </a:xfrm>
          <a:prstGeom prst="rect">
            <a:avLst/>
          </a:prstGeom>
        </p:spPr>
        <p:txBody>
          <a:bodyPr lIns="0" tIns="0" rIns="0" bIns="0" rtlCol="0" anchor="t">
            <a:spAutoFit/>
          </a:bodyPr>
          <a:lstStyle/>
          <a:p>
            <a:pPr algn="just">
              <a:lnSpc>
                <a:spcPts val="2137"/>
              </a:lnSpc>
            </a:pPr>
            <a:r>
              <a:rPr lang="en-US" sz="1526">
                <a:solidFill>
                  <a:srgbClr val="000000"/>
                </a:solidFill>
                <a:latin typeface="Trebuchet MS 3"/>
              </a:rPr>
              <a:t>I cannot hear without lip-reading, and now my GP has to wear mask and I have to use the intercom to get through a  locked door; this is difficult for me.</a:t>
            </a:r>
          </a:p>
        </p:txBody>
      </p:sp>
      <p:sp>
        <p:nvSpPr>
          <p:cNvPr id="18" name="TextBox 18"/>
          <p:cNvSpPr txBox="1"/>
          <p:nvPr/>
        </p:nvSpPr>
        <p:spPr>
          <a:xfrm>
            <a:off x="11087948" y="7456168"/>
            <a:ext cx="2987176" cy="259192"/>
          </a:xfrm>
          <a:prstGeom prst="rect">
            <a:avLst/>
          </a:prstGeom>
        </p:spPr>
        <p:txBody>
          <a:bodyPr lIns="0" tIns="0" rIns="0" bIns="0" rtlCol="0" anchor="t">
            <a:spAutoFit/>
          </a:bodyPr>
          <a:lstStyle/>
          <a:p>
            <a:pPr algn="r">
              <a:lnSpc>
                <a:spcPts val="2061"/>
              </a:lnSpc>
            </a:pPr>
            <a:r>
              <a:rPr lang="en-US" sz="1472">
                <a:solidFill>
                  <a:srgbClr val="000000"/>
                </a:solidFill>
                <a:latin typeface="Trebuchet MS 1 Bold"/>
              </a:rPr>
              <a:t>(Redbridge resident, partly deaf)</a:t>
            </a:r>
          </a:p>
        </p:txBody>
      </p:sp>
      <p:sp>
        <p:nvSpPr>
          <p:cNvPr id="19" name="TextBox 19"/>
          <p:cNvSpPr txBox="1"/>
          <p:nvPr/>
        </p:nvSpPr>
        <p:spPr>
          <a:xfrm>
            <a:off x="14445041" y="6142448"/>
            <a:ext cx="3105112" cy="1345644"/>
          </a:xfrm>
          <a:prstGeom prst="rect">
            <a:avLst/>
          </a:prstGeom>
        </p:spPr>
        <p:txBody>
          <a:bodyPr lIns="0" tIns="0" rIns="0" bIns="0" rtlCol="0" anchor="t">
            <a:spAutoFit/>
          </a:bodyPr>
          <a:lstStyle/>
          <a:p>
            <a:pPr algn="just">
              <a:lnSpc>
                <a:spcPts val="2137"/>
              </a:lnSpc>
            </a:pPr>
            <a:r>
              <a:rPr lang="en-US" sz="1526">
                <a:solidFill>
                  <a:srgbClr val="000000"/>
                </a:solidFill>
                <a:latin typeface="Trebuchet MS 3"/>
              </a:rPr>
              <a:t>Don't like online consultation and telephone consultation: hard to explain things that are not visible.   Prefer to see the doctor/nurse: they can see what the problem is. </a:t>
            </a:r>
          </a:p>
        </p:txBody>
      </p:sp>
      <p:sp>
        <p:nvSpPr>
          <p:cNvPr id="20" name="TextBox 20"/>
          <p:cNvSpPr txBox="1"/>
          <p:nvPr/>
        </p:nvSpPr>
        <p:spPr>
          <a:xfrm>
            <a:off x="14355302" y="7518050"/>
            <a:ext cx="3284589" cy="259192"/>
          </a:xfrm>
          <a:prstGeom prst="rect">
            <a:avLst/>
          </a:prstGeom>
        </p:spPr>
        <p:txBody>
          <a:bodyPr lIns="0" tIns="0" rIns="0" bIns="0" rtlCol="0" anchor="t">
            <a:spAutoFit/>
          </a:bodyPr>
          <a:lstStyle/>
          <a:p>
            <a:pPr algn="r">
              <a:lnSpc>
                <a:spcPts val="2061"/>
              </a:lnSpc>
            </a:pPr>
            <a:r>
              <a:rPr lang="en-US" sz="1472">
                <a:solidFill>
                  <a:srgbClr val="000000"/>
                </a:solidFill>
                <a:latin typeface="Trebuchet MS 1 Bold"/>
              </a:rPr>
              <a:t>(Tower Hamlets resident, autistic)</a:t>
            </a:r>
          </a:p>
        </p:txBody>
      </p:sp>
      <p:sp>
        <p:nvSpPr>
          <p:cNvPr id="21" name="TextBox 21"/>
          <p:cNvSpPr txBox="1"/>
          <p:nvPr/>
        </p:nvSpPr>
        <p:spPr>
          <a:xfrm>
            <a:off x="10970012" y="7939335"/>
            <a:ext cx="3105112" cy="1884171"/>
          </a:xfrm>
          <a:prstGeom prst="rect">
            <a:avLst/>
          </a:prstGeom>
        </p:spPr>
        <p:txBody>
          <a:bodyPr lIns="0" tIns="0" rIns="0" bIns="0" rtlCol="0" anchor="t">
            <a:spAutoFit/>
          </a:bodyPr>
          <a:lstStyle/>
          <a:p>
            <a:pPr algn="just">
              <a:lnSpc>
                <a:spcPts val="2137"/>
              </a:lnSpc>
            </a:pPr>
            <a:r>
              <a:rPr lang="en-US" sz="1526">
                <a:solidFill>
                  <a:srgbClr val="000000"/>
                </a:solidFill>
                <a:latin typeface="Trebuchet MS 3"/>
              </a:rPr>
              <a:t>I have found the GP appointments have been ok just via video call. But information from surgery staff has been inconsistent. Have been asked to call and book my  flu jab several times although have had it in last 6 months. </a:t>
            </a:r>
          </a:p>
        </p:txBody>
      </p:sp>
      <p:sp>
        <p:nvSpPr>
          <p:cNvPr id="22" name="TextBox 22"/>
          <p:cNvSpPr txBox="1"/>
          <p:nvPr/>
        </p:nvSpPr>
        <p:spPr>
          <a:xfrm>
            <a:off x="11253169" y="9785407"/>
            <a:ext cx="2987176" cy="259192"/>
          </a:xfrm>
          <a:prstGeom prst="rect">
            <a:avLst/>
          </a:prstGeom>
        </p:spPr>
        <p:txBody>
          <a:bodyPr lIns="0" tIns="0" rIns="0" bIns="0" rtlCol="0" anchor="t">
            <a:spAutoFit/>
          </a:bodyPr>
          <a:lstStyle/>
          <a:p>
            <a:pPr algn="r">
              <a:lnSpc>
                <a:spcPts val="2061"/>
              </a:lnSpc>
            </a:pPr>
            <a:r>
              <a:rPr lang="en-US" sz="1472">
                <a:solidFill>
                  <a:srgbClr val="000000"/>
                </a:solidFill>
                <a:latin typeface="Trebuchet MS 1 Bold"/>
              </a:rPr>
              <a:t>(Newham resident with asthma)</a:t>
            </a:r>
          </a:p>
        </p:txBody>
      </p:sp>
      <p:sp>
        <p:nvSpPr>
          <p:cNvPr id="23" name="TextBox 23"/>
          <p:cNvSpPr txBox="1"/>
          <p:nvPr/>
        </p:nvSpPr>
        <p:spPr>
          <a:xfrm>
            <a:off x="14445041" y="8059965"/>
            <a:ext cx="3276562" cy="1332181"/>
          </a:xfrm>
          <a:prstGeom prst="rect">
            <a:avLst/>
          </a:prstGeom>
        </p:spPr>
        <p:txBody>
          <a:bodyPr lIns="0" tIns="0" rIns="0" bIns="0" rtlCol="0" anchor="t">
            <a:spAutoFit/>
          </a:bodyPr>
          <a:lstStyle/>
          <a:p>
            <a:pPr algn="just">
              <a:lnSpc>
                <a:spcPts val="2137"/>
              </a:lnSpc>
            </a:pPr>
            <a:r>
              <a:rPr lang="en-US" sz="1526">
                <a:solidFill>
                  <a:srgbClr val="000000"/>
                </a:solidFill>
                <a:latin typeface="Trebuchet MS 3"/>
              </a:rPr>
              <a:t>The nurses from the surgery have been pulled away to carry out delivery of vaccines elsewhere, therefore I can't get an appointment for my usual regular injections.</a:t>
            </a:r>
          </a:p>
        </p:txBody>
      </p:sp>
      <p:sp>
        <p:nvSpPr>
          <p:cNvPr id="24" name="TextBox 24"/>
          <p:cNvSpPr txBox="1"/>
          <p:nvPr/>
        </p:nvSpPr>
        <p:spPr>
          <a:xfrm>
            <a:off x="14723724" y="9411915"/>
            <a:ext cx="2987176" cy="259192"/>
          </a:xfrm>
          <a:prstGeom prst="rect">
            <a:avLst/>
          </a:prstGeom>
        </p:spPr>
        <p:txBody>
          <a:bodyPr lIns="0" tIns="0" rIns="0" bIns="0" rtlCol="0" anchor="t">
            <a:spAutoFit/>
          </a:bodyPr>
          <a:lstStyle/>
          <a:p>
            <a:pPr algn="r">
              <a:lnSpc>
                <a:spcPts val="2061"/>
              </a:lnSpc>
            </a:pPr>
            <a:r>
              <a:rPr lang="en-US" sz="1472">
                <a:solidFill>
                  <a:srgbClr val="000000"/>
                </a:solidFill>
                <a:latin typeface="Trebuchet MS 1 Bold"/>
              </a:rPr>
              <a:t>(Redbridge resident, carer)</a:t>
            </a:r>
          </a:p>
        </p:txBody>
      </p:sp>
      <p:sp>
        <p:nvSpPr>
          <p:cNvPr id="25" name="TextBox 25"/>
          <p:cNvSpPr txBox="1"/>
          <p:nvPr/>
        </p:nvSpPr>
        <p:spPr>
          <a:xfrm>
            <a:off x="5140712" y="6142448"/>
            <a:ext cx="5324977" cy="1065610"/>
          </a:xfrm>
          <a:prstGeom prst="rect">
            <a:avLst/>
          </a:prstGeom>
        </p:spPr>
        <p:txBody>
          <a:bodyPr lIns="0" tIns="0" rIns="0" bIns="0" rtlCol="0" anchor="t">
            <a:spAutoFit/>
          </a:bodyPr>
          <a:lstStyle/>
          <a:p>
            <a:pPr algn="just">
              <a:lnSpc>
                <a:spcPts val="2137"/>
              </a:lnSpc>
            </a:pPr>
            <a:r>
              <a:rPr lang="en-US" sz="1526">
                <a:solidFill>
                  <a:srgbClr val="000000"/>
                </a:solidFill>
                <a:latin typeface="Trebuchet MS 3"/>
              </a:rPr>
              <a:t>I have been able to talk to my GP over the phone and not had any problems getting my medication. Going forward I would like to see the telephone service stay the same as I have found it to be very convenient. </a:t>
            </a:r>
          </a:p>
        </p:txBody>
      </p:sp>
      <p:sp>
        <p:nvSpPr>
          <p:cNvPr id="26" name="TextBox 26"/>
          <p:cNvSpPr txBox="1"/>
          <p:nvPr/>
        </p:nvSpPr>
        <p:spPr>
          <a:xfrm>
            <a:off x="7478513" y="7169958"/>
            <a:ext cx="2987176" cy="259192"/>
          </a:xfrm>
          <a:prstGeom prst="rect">
            <a:avLst/>
          </a:prstGeom>
        </p:spPr>
        <p:txBody>
          <a:bodyPr lIns="0" tIns="0" rIns="0" bIns="0" rtlCol="0" anchor="t">
            <a:spAutoFit/>
          </a:bodyPr>
          <a:lstStyle/>
          <a:p>
            <a:pPr algn="r">
              <a:lnSpc>
                <a:spcPts val="2061"/>
              </a:lnSpc>
            </a:pPr>
            <a:r>
              <a:rPr lang="en-US" sz="1472">
                <a:solidFill>
                  <a:srgbClr val="000000"/>
                </a:solidFill>
                <a:latin typeface="Trebuchet MS 1 Bold"/>
              </a:rPr>
              <a:t>(Hackney resident with lupus)</a:t>
            </a:r>
          </a:p>
        </p:txBody>
      </p:sp>
      <p:sp>
        <p:nvSpPr>
          <p:cNvPr id="27" name="TextBox 27"/>
          <p:cNvSpPr txBox="1"/>
          <p:nvPr/>
        </p:nvSpPr>
        <p:spPr>
          <a:xfrm>
            <a:off x="5216753" y="7693022"/>
            <a:ext cx="5324977" cy="532468"/>
          </a:xfrm>
          <a:prstGeom prst="rect">
            <a:avLst/>
          </a:prstGeom>
        </p:spPr>
        <p:txBody>
          <a:bodyPr lIns="0" tIns="0" rIns="0" bIns="0" rtlCol="0" anchor="t">
            <a:spAutoFit/>
          </a:bodyPr>
          <a:lstStyle/>
          <a:p>
            <a:pPr algn="just">
              <a:lnSpc>
                <a:spcPts val="2137"/>
              </a:lnSpc>
            </a:pPr>
            <a:r>
              <a:rPr lang="en-US" sz="1526">
                <a:solidFill>
                  <a:srgbClr val="000000"/>
                </a:solidFill>
                <a:latin typeface="Trebuchet MS 3"/>
              </a:rPr>
              <a:t>I was Covid positive and was hospitalised for 10 days and was on Oxygen for 10 days. My GP was very supportive.</a:t>
            </a:r>
          </a:p>
        </p:txBody>
      </p:sp>
      <p:sp>
        <p:nvSpPr>
          <p:cNvPr id="28" name="TextBox 28"/>
          <p:cNvSpPr txBox="1"/>
          <p:nvPr/>
        </p:nvSpPr>
        <p:spPr>
          <a:xfrm>
            <a:off x="5554304" y="8213482"/>
            <a:ext cx="4987426" cy="257874"/>
          </a:xfrm>
          <a:prstGeom prst="rect">
            <a:avLst/>
          </a:prstGeom>
        </p:spPr>
        <p:txBody>
          <a:bodyPr lIns="0" tIns="0" rIns="0" bIns="0" rtlCol="0" anchor="t">
            <a:spAutoFit/>
          </a:bodyPr>
          <a:lstStyle/>
          <a:p>
            <a:pPr algn="just">
              <a:lnSpc>
                <a:spcPts val="2061"/>
              </a:lnSpc>
            </a:pPr>
            <a:r>
              <a:rPr lang="en-US" sz="1472">
                <a:solidFill>
                  <a:srgbClr val="000000"/>
                </a:solidFill>
                <a:latin typeface="Trebuchet MS 1 Bold"/>
              </a:rPr>
              <a:t>(Tower Hamlets resident with chronic respiratory issues)</a:t>
            </a:r>
          </a:p>
        </p:txBody>
      </p:sp>
      <p:sp>
        <p:nvSpPr>
          <p:cNvPr id="29" name="TextBox 29"/>
          <p:cNvSpPr txBox="1"/>
          <p:nvPr/>
        </p:nvSpPr>
        <p:spPr>
          <a:xfrm>
            <a:off x="5216753" y="8745507"/>
            <a:ext cx="5324977" cy="799039"/>
          </a:xfrm>
          <a:prstGeom prst="rect">
            <a:avLst/>
          </a:prstGeom>
        </p:spPr>
        <p:txBody>
          <a:bodyPr lIns="0" tIns="0" rIns="0" bIns="0" rtlCol="0" anchor="t">
            <a:spAutoFit/>
          </a:bodyPr>
          <a:lstStyle/>
          <a:p>
            <a:pPr algn="just">
              <a:lnSpc>
                <a:spcPts val="2137"/>
              </a:lnSpc>
            </a:pPr>
            <a:r>
              <a:rPr lang="en-US" sz="1526">
                <a:solidFill>
                  <a:srgbClr val="000000"/>
                </a:solidFill>
                <a:latin typeface="Trebuchet MS 3"/>
              </a:rPr>
              <a:t>The amount of people seeing a GP lessened during the pandemic and so the doctors were more accessible. The service became more personable. </a:t>
            </a:r>
          </a:p>
        </p:txBody>
      </p:sp>
      <p:sp>
        <p:nvSpPr>
          <p:cNvPr id="30" name="TextBox 30"/>
          <p:cNvSpPr txBox="1"/>
          <p:nvPr/>
        </p:nvSpPr>
        <p:spPr>
          <a:xfrm>
            <a:off x="5570484" y="9506446"/>
            <a:ext cx="4987426" cy="259192"/>
          </a:xfrm>
          <a:prstGeom prst="rect">
            <a:avLst/>
          </a:prstGeom>
        </p:spPr>
        <p:txBody>
          <a:bodyPr lIns="0" tIns="0" rIns="0" bIns="0" rtlCol="0" anchor="t">
            <a:spAutoFit/>
          </a:bodyPr>
          <a:lstStyle/>
          <a:p>
            <a:pPr algn="r">
              <a:lnSpc>
                <a:spcPts val="2061"/>
              </a:lnSpc>
            </a:pPr>
            <a:r>
              <a:rPr lang="en-US" sz="1472">
                <a:solidFill>
                  <a:srgbClr val="000000"/>
                </a:solidFill>
                <a:latin typeface="Trebuchet MS 1 Bold"/>
              </a:rPr>
              <a:t>(Tower Hamlets resident with mental health issues)</a:t>
            </a:r>
          </a:p>
        </p:txBody>
      </p:sp>
      <p:pic>
        <p:nvPicPr>
          <p:cNvPr id="31" name="Picture 3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9812"/>
          <a:stretch>
            <a:fillRect/>
          </a:stretch>
        </p:blipFill>
        <p:spPr>
          <a:xfrm rot="-10800000">
            <a:off x="4510516" y="6180548"/>
            <a:ext cx="568953" cy="841739"/>
          </a:xfrm>
          <a:prstGeom prst="rect">
            <a:avLst/>
          </a:prstGeom>
        </p:spPr>
      </p:pic>
      <p:pic>
        <p:nvPicPr>
          <p:cNvPr id="32" name="Picture 3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9812"/>
          <a:stretch>
            <a:fillRect/>
          </a:stretch>
        </p:blipFill>
        <p:spPr>
          <a:xfrm>
            <a:off x="17771887" y="9311650"/>
            <a:ext cx="580533" cy="858871"/>
          </a:xfrm>
          <a:prstGeom prst="rect">
            <a:avLst/>
          </a:prstGeom>
        </p:spPr>
      </p:pic>
      <p:grpSp>
        <p:nvGrpSpPr>
          <p:cNvPr id="33" name="Group 33"/>
          <p:cNvGrpSpPr/>
          <p:nvPr/>
        </p:nvGrpSpPr>
        <p:grpSpPr>
          <a:xfrm>
            <a:off x="0" y="481097"/>
            <a:ext cx="4122204" cy="1005840"/>
            <a:chOff x="0" y="0"/>
            <a:chExt cx="2294798" cy="559943"/>
          </a:xfrm>
        </p:grpSpPr>
        <p:sp>
          <p:nvSpPr>
            <p:cNvPr id="34" name="Freeform 34"/>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35" name="TextBox 35"/>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6315075" y="3394075"/>
            <a:ext cx="5657850" cy="2398183"/>
            <a:chOff x="0" y="0"/>
            <a:chExt cx="1913890" cy="811237"/>
          </a:xfrm>
        </p:grpSpPr>
        <p:sp>
          <p:nvSpPr>
            <p:cNvPr id="3" name="Freeform 3"/>
            <p:cNvSpPr/>
            <p:nvPr/>
          </p:nvSpPr>
          <p:spPr>
            <a:xfrm>
              <a:off x="0" y="0"/>
              <a:ext cx="1913890" cy="811237"/>
            </a:xfrm>
            <a:custGeom>
              <a:avLst/>
              <a:gdLst/>
              <a:ahLst/>
              <a:cxnLst/>
              <a:rect l="l" t="t" r="r" b="b"/>
              <a:pathLst>
                <a:path w="1913890" h="811237">
                  <a:moveTo>
                    <a:pt x="0" y="0"/>
                  </a:moveTo>
                  <a:lnTo>
                    <a:pt x="1913890" y="0"/>
                  </a:lnTo>
                  <a:lnTo>
                    <a:pt x="1913890" y="811237"/>
                  </a:lnTo>
                  <a:lnTo>
                    <a:pt x="0" y="811237"/>
                  </a:lnTo>
                  <a:close/>
                </a:path>
              </a:pathLst>
            </a:custGeom>
            <a:solidFill>
              <a:srgbClr val="FEFEFE"/>
            </a:solidFill>
          </p:spPr>
        </p:sp>
      </p:grpSp>
      <p:sp>
        <p:nvSpPr>
          <p:cNvPr id="4" name="TextBox 4"/>
          <p:cNvSpPr txBox="1"/>
          <p:nvPr/>
        </p:nvSpPr>
        <p:spPr>
          <a:xfrm>
            <a:off x="5447242" y="3624368"/>
            <a:ext cx="7308850" cy="1562100"/>
          </a:xfrm>
          <a:prstGeom prst="rect">
            <a:avLst/>
          </a:prstGeom>
        </p:spPr>
        <p:txBody>
          <a:bodyPr lIns="0" tIns="0" rIns="0" bIns="0" rtlCol="0" anchor="t">
            <a:spAutoFit/>
          </a:bodyPr>
          <a:lstStyle/>
          <a:p>
            <a:pPr algn="ctr">
              <a:lnSpc>
                <a:spcPts val="4739"/>
              </a:lnSpc>
            </a:pPr>
            <a:r>
              <a:rPr lang="en-US" sz="3950">
                <a:solidFill>
                  <a:srgbClr val="004F6B"/>
                </a:solidFill>
                <a:latin typeface="Trebuchet MS 1 Bold"/>
              </a:rPr>
              <a:t>Voices of disabled residents </a:t>
            </a:r>
          </a:p>
          <a:p>
            <a:pPr algn="ctr">
              <a:lnSpc>
                <a:spcPts val="7499"/>
              </a:lnSpc>
            </a:pPr>
            <a:r>
              <a:rPr lang="en-US" sz="6249">
                <a:solidFill>
                  <a:srgbClr val="004F6B"/>
                </a:solidFill>
                <a:latin typeface="Trebuchet MS 1 Bold"/>
              </a:rPr>
              <a:t>Summary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26836" y="212345"/>
            <a:ext cx="13661164" cy="1632710"/>
            <a:chOff x="0" y="0"/>
            <a:chExt cx="7612421" cy="890492"/>
          </a:xfrm>
        </p:grpSpPr>
        <p:sp>
          <p:nvSpPr>
            <p:cNvPr id="3" name="Freeform 3"/>
            <p:cNvSpPr/>
            <p:nvPr/>
          </p:nvSpPr>
          <p:spPr>
            <a:xfrm>
              <a:off x="0" y="0"/>
              <a:ext cx="7612421" cy="890492"/>
            </a:xfrm>
            <a:custGeom>
              <a:avLst/>
              <a:gdLst/>
              <a:ahLst/>
              <a:cxnLst/>
              <a:rect l="l" t="t" r="r" b="b"/>
              <a:pathLst>
                <a:path w="7612421" h="890492">
                  <a:moveTo>
                    <a:pt x="0" y="0"/>
                  </a:moveTo>
                  <a:lnTo>
                    <a:pt x="7612421" y="0"/>
                  </a:lnTo>
                  <a:lnTo>
                    <a:pt x="7612421" y="890492"/>
                  </a:lnTo>
                  <a:lnTo>
                    <a:pt x="0" y="890492"/>
                  </a:lnTo>
                  <a:close/>
                </a:path>
              </a:pathLst>
            </a:custGeom>
            <a:solidFill>
              <a:srgbClr val="004F6B"/>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89824" y="2993593"/>
            <a:ext cx="1464608" cy="228844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997274" y="4061879"/>
            <a:ext cx="777024" cy="925028"/>
          </a:xfrm>
          <a:prstGeom prst="rect">
            <a:avLst/>
          </a:prstGeom>
        </p:spPr>
      </p:pic>
      <p:grpSp>
        <p:nvGrpSpPr>
          <p:cNvPr id="6" name="Group 6"/>
          <p:cNvGrpSpPr/>
          <p:nvPr/>
        </p:nvGrpSpPr>
        <p:grpSpPr>
          <a:xfrm>
            <a:off x="1897347" y="2472877"/>
            <a:ext cx="14789447" cy="3131648"/>
            <a:chOff x="0" y="0"/>
            <a:chExt cx="12866941" cy="2724560"/>
          </a:xfrm>
        </p:grpSpPr>
        <p:sp>
          <p:nvSpPr>
            <p:cNvPr id="7" name="Freeform 7"/>
            <p:cNvSpPr/>
            <p:nvPr/>
          </p:nvSpPr>
          <p:spPr>
            <a:xfrm>
              <a:off x="0" y="0"/>
              <a:ext cx="12866941" cy="2724560"/>
            </a:xfrm>
            <a:custGeom>
              <a:avLst/>
              <a:gdLst/>
              <a:ahLst/>
              <a:cxnLst/>
              <a:rect l="l" t="t" r="r" b="b"/>
              <a:pathLst>
                <a:path w="12866941" h="2724560">
                  <a:moveTo>
                    <a:pt x="12742480" y="59690"/>
                  </a:moveTo>
                  <a:cubicBezTo>
                    <a:pt x="12778041" y="59690"/>
                    <a:pt x="12807251" y="88900"/>
                    <a:pt x="12807251" y="124460"/>
                  </a:cubicBezTo>
                  <a:lnTo>
                    <a:pt x="12807251" y="2600100"/>
                  </a:lnTo>
                  <a:cubicBezTo>
                    <a:pt x="12807251" y="2635660"/>
                    <a:pt x="12778041" y="2664870"/>
                    <a:pt x="12742480" y="2664870"/>
                  </a:cubicBezTo>
                  <a:lnTo>
                    <a:pt x="124460" y="2664870"/>
                  </a:lnTo>
                  <a:cubicBezTo>
                    <a:pt x="88900" y="2664870"/>
                    <a:pt x="59690" y="2635660"/>
                    <a:pt x="59690" y="2600100"/>
                  </a:cubicBezTo>
                  <a:lnTo>
                    <a:pt x="59690" y="124460"/>
                  </a:lnTo>
                  <a:cubicBezTo>
                    <a:pt x="59690" y="88900"/>
                    <a:pt x="88900" y="59690"/>
                    <a:pt x="124460" y="59690"/>
                  </a:cubicBezTo>
                  <a:lnTo>
                    <a:pt x="12742480" y="59690"/>
                  </a:lnTo>
                  <a:moveTo>
                    <a:pt x="12742480" y="0"/>
                  </a:moveTo>
                  <a:lnTo>
                    <a:pt x="124460" y="0"/>
                  </a:lnTo>
                  <a:cubicBezTo>
                    <a:pt x="55880" y="0"/>
                    <a:pt x="0" y="55880"/>
                    <a:pt x="0" y="124460"/>
                  </a:cubicBezTo>
                  <a:lnTo>
                    <a:pt x="0" y="2600100"/>
                  </a:lnTo>
                  <a:cubicBezTo>
                    <a:pt x="0" y="2668680"/>
                    <a:pt x="55880" y="2724560"/>
                    <a:pt x="124460" y="2724560"/>
                  </a:cubicBezTo>
                  <a:lnTo>
                    <a:pt x="12742481" y="2724560"/>
                  </a:lnTo>
                  <a:cubicBezTo>
                    <a:pt x="12811061" y="2724560"/>
                    <a:pt x="12866941" y="2668680"/>
                    <a:pt x="12866941" y="2600100"/>
                  </a:cubicBezTo>
                  <a:lnTo>
                    <a:pt x="12866941" y="124460"/>
                  </a:lnTo>
                  <a:cubicBezTo>
                    <a:pt x="12866941" y="55880"/>
                    <a:pt x="12811061" y="0"/>
                    <a:pt x="12742480" y="0"/>
                  </a:cubicBezTo>
                  <a:close/>
                </a:path>
              </a:pathLst>
            </a:custGeom>
            <a:solidFill>
              <a:srgbClr val="84BD00"/>
            </a:solidFill>
          </p:spPr>
        </p:sp>
      </p:grpSp>
      <p:grpSp>
        <p:nvGrpSpPr>
          <p:cNvPr id="8" name="Group 8"/>
          <p:cNvGrpSpPr/>
          <p:nvPr/>
        </p:nvGrpSpPr>
        <p:grpSpPr>
          <a:xfrm>
            <a:off x="405733" y="6285800"/>
            <a:ext cx="10252972" cy="3998244"/>
            <a:chOff x="0" y="0"/>
            <a:chExt cx="3468289" cy="1352492"/>
          </a:xfrm>
        </p:grpSpPr>
        <p:sp>
          <p:nvSpPr>
            <p:cNvPr id="9" name="Freeform 9"/>
            <p:cNvSpPr/>
            <p:nvPr/>
          </p:nvSpPr>
          <p:spPr>
            <a:xfrm>
              <a:off x="0" y="0"/>
              <a:ext cx="3468289" cy="1352492"/>
            </a:xfrm>
            <a:custGeom>
              <a:avLst/>
              <a:gdLst/>
              <a:ahLst/>
              <a:cxnLst/>
              <a:rect l="l" t="t" r="r" b="b"/>
              <a:pathLst>
                <a:path w="3605537" h="2046974">
                  <a:moveTo>
                    <a:pt x="0" y="0"/>
                  </a:moveTo>
                  <a:lnTo>
                    <a:pt x="3605537" y="0"/>
                  </a:lnTo>
                  <a:lnTo>
                    <a:pt x="3605537" y="2046974"/>
                  </a:lnTo>
                  <a:lnTo>
                    <a:pt x="0" y="2046974"/>
                  </a:lnTo>
                  <a:close/>
                </a:path>
              </a:pathLst>
            </a:custGeom>
            <a:solidFill>
              <a:srgbClr val="84BD00">
                <a:alpha val="19608"/>
              </a:srgbClr>
            </a:solidFill>
          </p:spPr>
        </p:sp>
      </p:grpSp>
      <p:grpSp>
        <p:nvGrpSpPr>
          <p:cNvPr id="10" name="Group 10"/>
          <p:cNvGrpSpPr/>
          <p:nvPr/>
        </p:nvGrpSpPr>
        <p:grpSpPr>
          <a:xfrm>
            <a:off x="10658705" y="6288759"/>
            <a:ext cx="7629295" cy="3998242"/>
            <a:chOff x="0" y="0"/>
            <a:chExt cx="2680950" cy="2046974"/>
          </a:xfrm>
        </p:grpSpPr>
        <p:sp>
          <p:nvSpPr>
            <p:cNvPr id="11" name="Freeform 11"/>
            <p:cNvSpPr/>
            <p:nvPr/>
          </p:nvSpPr>
          <p:spPr>
            <a:xfrm>
              <a:off x="0" y="0"/>
              <a:ext cx="2680951" cy="2046974"/>
            </a:xfrm>
            <a:custGeom>
              <a:avLst/>
              <a:gdLst/>
              <a:ahLst/>
              <a:cxnLst/>
              <a:rect l="l" t="t" r="r" b="b"/>
              <a:pathLst>
                <a:path w="2680951" h="2046974">
                  <a:moveTo>
                    <a:pt x="0" y="0"/>
                  </a:moveTo>
                  <a:lnTo>
                    <a:pt x="2680951" y="0"/>
                  </a:lnTo>
                  <a:lnTo>
                    <a:pt x="2680951" y="2046974"/>
                  </a:lnTo>
                  <a:lnTo>
                    <a:pt x="0" y="2046974"/>
                  </a:lnTo>
                  <a:close/>
                </a:path>
              </a:pathLst>
            </a:custGeom>
            <a:solidFill>
              <a:srgbClr val="E73E97">
                <a:alpha val="19608"/>
              </a:srgbClr>
            </a:solidFill>
          </p:spPr>
        </p:sp>
      </p:grpSp>
      <p:grpSp>
        <p:nvGrpSpPr>
          <p:cNvPr id="12" name="Group 12"/>
          <p:cNvGrpSpPr/>
          <p:nvPr/>
        </p:nvGrpSpPr>
        <p:grpSpPr>
          <a:xfrm>
            <a:off x="225881" y="6288758"/>
            <a:ext cx="1028700" cy="3998242"/>
            <a:chOff x="0" y="0"/>
            <a:chExt cx="660400" cy="3491781"/>
          </a:xfrm>
        </p:grpSpPr>
        <p:sp>
          <p:nvSpPr>
            <p:cNvPr id="13" name="Freeform 13"/>
            <p:cNvSpPr/>
            <p:nvPr/>
          </p:nvSpPr>
          <p:spPr>
            <a:xfrm>
              <a:off x="0" y="0"/>
              <a:ext cx="660400" cy="3491781"/>
            </a:xfrm>
            <a:custGeom>
              <a:avLst/>
              <a:gdLst/>
              <a:ahLst/>
              <a:cxnLst/>
              <a:rect l="l" t="t" r="r" b="b"/>
              <a:pathLst>
                <a:path w="660400" h="3491781">
                  <a:moveTo>
                    <a:pt x="535940" y="3491781"/>
                  </a:moveTo>
                  <a:lnTo>
                    <a:pt x="124460" y="3491781"/>
                  </a:lnTo>
                  <a:cubicBezTo>
                    <a:pt x="55880" y="3491781"/>
                    <a:pt x="0" y="3435901"/>
                    <a:pt x="0" y="3367321"/>
                  </a:cubicBezTo>
                  <a:lnTo>
                    <a:pt x="0" y="124460"/>
                  </a:lnTo>
                  <a:cubicBezTo>
                    <a:pt x="0" y="55880"/>
                    <a:pt x="55880" y="0"/>
                    <a:pt x="124460" y="0"/>
                  </a:cubicBezTo>
                  <a:lnTo>
                    <a:pt x="535940" y="0"/>
                  </a:lnTo>
                  <a:cubicBezTo>
                    <a:pt x="604520" y="0"/>
                    <a:pt x="660400" y="55880"/>
                    <a:pt x="660400" y="124460"/>
                  </a:cubicBezTo>
                  <a:lnTo>
                    <a:pt x="660400" y="3367321"/>
                  </a:lnTo>
                  <a:cubicBezTo>
                    <a:pt x="660400" y="3435901"/>
                    <a:pt x="604520" y="3491781"/>
                    <a:pt x="535940" y="3491781"/>
                  </a:cubicBezTo>
                  <a:close/>
                </a:path>
              </a:pathLst>
            </a:custGeom>
            <a:solidFill>
              <a:srgbClr val="84BD00"/>
            </a:solidFill>
          </p:spPr>
        </p:sp>
      </p:grpSp>
      <p:sp>
        <p:nvSpPr>
          <p:cNvPr id="14" name="TextBox 14"/>
          <p:cNvSpPr txBox="1"/>
          <p:nvPr/>
        </p:nvSpPr>
        <p:spPr>
          <a:xfrm>
            <a:off x="4895068" y="923929"/>
            <a:ext cx="12430733" cy="6584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Most of those who used GP services had telephone consulatations.</a:t>
            </a:r>
          </a:p>
          <a:p>
            <a:pPr marL="507365" lvl="1" indent="-253682" algn="l">
              <a:lnSpc>
                <a:spcPts val="2585"/>
              </a:lnSpc>
              <a:spcBef>
                <a:spcPct val="0"/>
              </a:spcBef>
              <a:buFont typeface="Arial"/>
              <a:buChar char="•"/>
            </a:pPr>
            <a:r>
              <a:rPr lang="en-US" sz="2350" u="none">
                <a:solidFill>
                  <a:srgbClr val="FFFFFF"/>
                </a:solidFill>
                <a:latin typeface="Trebuchet MS 2 Bold"/>
              </a:rPr>
              <a:t>Repeat prescription requests were the most widely use online service. </a:t>
            </a:r>
          </a:p>
        </p:txBody>
      </p:sp>
      <p:sp>
        <p:nvSpPr>
          <p:cNvPr id="15" name="TextBox 15"/>
          <p:cNvSpPr txBox="1"/>
          <p:nvPr/>
        </p:nvSpPr>
        <p:spPr>
          <a:xfrm>
            <a:off x="5008176" y="302591"/>
            <a:ext cx="9915457"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GP surgeries- remote service</a:t>
            </a:r>
          </a:p>
        </p:txBody>
      </p:sp>
      <p:sp>
        <p:nvSpPr>
          <p:cNvPr id="16" name="TextBox 16"/>
          <p:cNvSpPr txBox="1"/>
          <p:nvPr/>
        </p:nvSpPr>
        <p:spPr>
          <a:xfrm>
            <a:off x="3660718" y="3429768"/>
            <a:ext cx="2514339" cy="789060"/>
          </a:xfrm>
          <a:prstGeom prst="rect">
            <a:avLst/>
          </a:prstGeom>
        </p:spPr>
        <p:txBody>
          <a:bodyPr lIns="0" tIns="0" rIns="0" bIns="0" rtlCol="0" anchor="t">
            <a:spAutoFit/>
          </a:bodyPr>
          <a:lstStyle/>
          <a:p>
            <a:pPr algn="ctr">
              <a:lnSpc>
                <a:spcPts val="5900"/>
              </a:lnSpc>
            </a:pPr>
            <a:r>
              <a:rPr lang="en-US" sz="5900">
                <a:solidFill>
                  <a:srgbClr val="004F6B"/>
                </a:solidFill>
                <a:latin typeface="Trebuchet MS 1 Bold"/>
              </a:rPr>
              <a:t>25%</a:t>
            </a:r>
          </a:p>
        </p:txBody>
      </p:sp>
      <p:sp>
        <p:nvSpPr>
          <p:cNvPr id="17" name="TextBox 17"/>
          <p:cNvSpPr txBox="1"/>
          <p:nvPr/>
        </p:nvSpPr>
        <p:spPr>
          <a:xfrm>
            <a:off x="3660718" y="4111043"/>
            <a:ext cx="2514339" cy="1171000"/>
          </a:xfrm>
          <a:prstGeom prst="rect">
            <a:avLst/>
          </a:prstGeom>
        </p:spPr>
        <p:txBody>
          <a:bodyPr lIns="0" tIns="0" rIns="0" bIns="0" rtlCol="0" anchor="t">
            <a:spAutoFit/>
          </a:bodyPr>
          <a:lstStyle/>
          <a:p>
            <a:pPr algn="ctr">
              <a:lnSpc>
                <a:spcPts val="3019"/>
              </a:lnSpc>
            </a:pPr>
            <a:r>
              <a:rPr lang="en-US" sz="3019">
                <a:solidFill>
                  <a:srgbClr val="004F6B"/>
                </a:solidFill>
                <a:latin typeface="Trebuchet MS 1 Bold"/>
              </a:rPr>
              <a:t>used </a:t>
            </a:r>
          </a:p>
          <a:p>
            <a:pPr algn="ctr">
              <a:lnSpc>
                <a:spcPts val="3019"/>
              </a:lnSpc>
            </a:pPr>
            <a:r>
              <a:rPr lang="en-US" sz="3019">
                <a:solidFill>
                  <a:srgbClr val="004F6B"/>
                </a:solidFill>
                <a:latin typeface="Trebuchet MS 1 Bold"/>
              </a:rPr>
              <a:t>e-consult forms.</a:t>
            </a:r>
          </a:p>
        </p:txBody>
      </p:sp>
      <p:sp>
        <p:nvSpPr>
          <p:cNvPr id="18" name="TextBox 18"/>
          <p:cNvSpPr txBox="1"/>
          <p:nvPr/>
        </p:nvSpPr>
        <p:spPr>
          <a:xfrm>
            <a:off x="6054118" y="3429768"/>
            <a:ext cx="2514339" cy="789060"/>
          </a:xfrm>
          <a:prstGeom prst="rect">
            <a:avLst/>
          </a:prstGeom>
        </p:spPr>
        <p:txBody>
          <a:bodyPr lIns="0" tIns="0" rIns="0" bIns="0" rtlCol="0" anchor="t">
            <a:spAutoFit/>
          </a:bodyPr>
          <a:lstStyle/>
          <a:p>
            <a:pPr algn="ctr">
              <a:lnSpc>
                <a:spcPts val="5900"/>
              </a:lnSpc>
            </a:pPr>
            <a:r>
              <a:rPr lang="en-US" sz="5900">
                <a:solidFill>
                  <a:srgbClr val="004F6B"/>
                </a:solidFill>
                <a:latin typeface="Trebuchet MS 1 Bold"/>
              </a:rPr>
              <a:t>23%</a:t>
            </a:r>
          </a:p>
        </p:txBody>
      </p:sp>
      <p:sp>
        <p:nvSpPr>
          <p:cNvPr id="19" name="TextBox 19"/>
          <p:cNvSpPr txBox="1"/>
          <p:nvPr/>
        </p:nvSpPr>
        <p:spPr>
          <a:xfrm>
            <a:off x="5858801" y="4111043"/>
            <a:ext cx="2661893" cy="1171000"/>
          </a:xfrm>
          <a:prstGeom prst="rect">
            <a:avLst/>
          </a:prstGeom>
        </p:spPr>
        <p:txBody>
          <a:bodyPr lIns="0" tIns="0" rIns="0" bIns="0" rtlCol="0" anchor="t">
            <a:spAutoFit/>
          </a:bodyPr>
          <a:lstStyle/>
          <a:p>
            <a:pPr algn="ctr">
              <a:lnSpc>
                <a:spcPts val="3019"/>
              </a:lnSpc>
            </a:pPr>
            <a:r>
              <a:rPr lang="en-US" sz="3019">
                <a:solidFill>
                  <a:srgbClr val="004F6B"/>
                </a:solidFill>
                <a:latin typeface="Trebuchet MS 1 Bold"/>
              </a:rPr>
              <a:t>had an</a:t>
            </a:r>
          </a:p>
          <a:p>
            <a:pPr algn="ctr">
              <a:lnSpc>
                <a:spcPts val="3019"/>
              </a:lnSpc>
            </a:pPr>
            <a:r>
              <a:rPr lang="en-US" sz="3019">
                <a:solidFill>
                  <a:srgbClr val="004F6B"/>
                </a:solidFill>
                <a:latin typeface="Trebuchet MS 1 Bold"/>
              </a:rPr>
              <a:t>online consultation.</a:t>
            </a:r>
          </a:p>
        </p:txBody>
      </p:sp>
      <p:sp>
        <p:nvSpPr>
          <p:cNvPr id="20" name="TextBox 20"/>
          <p:cNvSpPr txBox="1"/>
          <p:nvPr/>
        </p:nvSpPr>
        <p:spPr>
          <a:xfrm>
            <a:off x="8642234" y="3429768"/>
            <a:ext cx="2514339" cy="789060"/>
          </a:xfrm>
          <a:prstGeom prst="rect">
            <a:avLst/>
          </a:prstGeom>
        </p:spPr>
        <p:txBody>
          <a:bodyPr lIns="0" tIns="0" rIns="0" bIns="0" rtlCol="0" anchor="t">
            <a:spAutoFit/>
          </a:bodyPr>
          <a:lstStyle/>
          <a:p>
            <a:pPr algn="ctr">
              <a:lnSpc>
                <a:spcPts val="5900"/>
              </a:lnSpc>
            </a:pPr>
            <a:r>
              <a:rPr lang="en-US" sz="5900">
                <a:solidFill>
                  <a:srgbClr val="004F6B"/>
                </a:solidFill>
                <a:latin typeface="Trebuchet MS 1 Bold"/>
              </a:rPr>
              <a:t>80%</a:t>
            </a:r>
          </a:p>
        </p:txBody>
      </p:sp>
      <p:sp>
        <p:nvSpPr>
          <p:cNvPr id="21" name="TextBox 21"/>
          <p:cNvSpPr txBox="1"/>
          <p:nvPr/>
        </p:nvSpPr>
        <p:spPr>
          <a:xfrm>
            <a:off x="8568457" y="4111043"/>
            <a:ext cx="2661893" cy="1171000"/>
          </a:xfrm>
          <a:prstGeom prst="rect">
            <a:avLst/>
          </a:prstGeom>
        </p:spPr>
        <p:txBody>
          <a:bodyPr lIns="0" tIns="0" rIns="0" bIns="0" rtlCol="0" anchor="t">
            <a:spAutoFit/>
          </a:bodyPr>
          <a:lstStyle/>
          <a:p>
            <a:pPr algn="ctr">
              <a:lnSpc>
                <a:spcPts val="3019"/>
              </a:lnSpc>
            </a:pPr>
            <a:r>
              <a:rPr lang="en-US" sz="3019">
                <a:solidFill>
                  <a:srgbClr val="004F6B"/>
                </a:solidFill>
                <a:latin typeface="Trebuchet MS 1 Bold"/>
              </a:rPr>
              <a:t>had a telephone consultation.</a:t>
            </a:r>
          </a:p>
        </p:txBody>
      </p:sp>
      <p:sp>
        <p:nvSpPr>
          <p:cNvPr id="22" name="TextBox 22"/>
          <p:cNvSpPr txBox="1"/>
          <p:nvPr/>
        </p:nvSpPr>
        <p:spPr>
          <a:xfrm>
            <a:off x="11064438" y="3429768"/>
            <a:ext cx="2514339" cy="789060"/>
          </a:xfrm>
          <a:prstGeom prst="rect">
            <a:avLst/>
          </a:prstGeom>
        </p:spPr>
        <p:txBody>
          <a:bodyPr lIns="0" tIns="0" rIns="0" bIns="0" rtlCol="0" anchor="t">
            <a:spAutoFit/>
          </a:bodyPr>
          <a:lstStyle/>
          <a:p>
            <a:pPr algn="ctr">
              <a:lnSpc>
                <a:spcPts val="5900"/>
              </a:lnSpc>
            </a:pPr>
            <a:r>
              <a:rPr lang="en-US" sz="5900">
                <a:solidFill>
                  <a:srgbClr val="004F6B"/>
                </a:solidFill>
                <a:latin typeface="Trebuchet MS 1 Bold"/>
              </a:rPr>
              <a:t>19%</a:t>
            </a:r>
          </a:p>
        </p:txBody>
      </p:sp>
      <p:sp>
        <p:nvSpPr>
          <p:cNvPr id="23" name="TextBox 23"/>
          <p:cNvSpPr txBox="1"/>
          <p:nvPr/>
        </p:nvSpPr>
        <p:spPr>
          <a:xfrm>
            <a:off x="10990660" y="4111043"/>
            <a:ext cx="2661893" cy="1171000"/>
          </a:xfrm>
          <a:prstGeom prst="rect">
            <a:avLst/>
          </a:prstGeom>
        </p:spPr>
        <p:txBody>
          <a:bodyPr lIns="0" tIns="0" rIns="0" bIns="0" rtlCol="0" anchor="t">
            <a:spAutoFit/>
          </a:bodyPr>
          <a:lstStyle/>
          <a:p>
            <a:pPr algn="ctr">
              <a:lnSpc>
                <a:spcPts val="3019"/>
              </a:lnSpc>
            </a:pPr>
            <a:r>
              <a:rPr lang="en-US" sz="3019">
                <a:solidFill>
                  <a:srgbClr val="004F6B"/>
                </a:solidFill>
                <a:latin typeface="Trebuchet MS 1 Bold"/>
              </a:rPr>
              <a:t>booked an appointment online.</a:t>
            </a:r>
          </a:p>
        </p:txBody>
      </p:sp>
      <p:sp>
        <p:nvSpPr>
          <p:cNvPr id="24" name="TextBox 24"/>
          <p:cNvSpPr txBox="1"/>
          <p:nvPr/>
        </p:nvSpPr>
        <p:spPr>
          <a:xfrm>
            <a:off x="13924715" y="3429768"/>
            <a:ext cx="2514339" cy="789060"/>
          </a:xfrm>
          <a:prstGeom prst="rect">
            <a:avLst/>
          </a:prstGeom>
        </p:spPr>
        <p:txBody>
          <a:bodyPr lIns="0" tIns="0" rIns="0" bIns="0" rtlCol="0" anchor="t">
            <a:spAutoFit/>
          </a:bodyPr>
          <a:lstStyle/>
          <a:p>
            <a:pPr algn="ctr">
              <a:lnSpc>
                <a:spcPts val="5900"/>
              </a:lnSpc>
            </a:pPr>
            <a:r>
              <a:rPr lang="en-US" sz="5900">
                <a:solidFill>
                  <a:srgbClr val="004F6B"/>
                </a:solidFill>
                <a:latin typeface="Trebuchet MS 1 Bold"/>
              </a:rPr>
              <a:t>37%</a:t>
            </a:r>
          </a:p>
        </p:txBody>
      </p:sp>
      <p:sp>
        <p:nvSpPr>
          <p:cNvPr id="25" name="TextBox 25"/>
          <p:cNvSpPr txBox="1"/>
          <p:nvPr/>
        </p:nvSpPr>
        <p:spPr>
          <a:xfrm>
            <a:off x="13652554" y="4111043"/>
            <a:ext cx="2860278" cy="1171000"/>
          </a:xfrm>
          <a:prstGeom prst="rect">
            <a:avLst/>
          </a:prstGeom>
        </p:spPr>
        <p:txBody>
          <a:bodyPr lIns="0" tIns="0" rIns="0" bIns="0" rtlCol="0" anchor="t">
            <a:spAutoFit/>
          </a:bodyPr>
          <a:lstStyle/>
          <a:p>
            <a:pPr algn="ctr">
              <a:lnSpc>
                <a:spcPts val="3019"/>
              </a:lnSpc>
            </a:pPr>
            <a:r>
              <a:rPr lang="en-US" sz="3019">
                <a:solidFill>
                  <a:srgbClr val="004F6B"/>
                </a:solidFill>
                <a:latin typeface="Trebuchet MS 1 Bold"/>
              </a:rPr>
              <a:t>ordered repeat prescriptions online.</a:t>
            </a:r>
          </a:p>
        </p:txBody>
      </p:sp>
      <p:sp>
        <p:nvSpPr>
          <p:cNvPr id="26" name="TextBox 26"/>
          <p:cNvSpPr txBox="1"/>
          <p:nvPr/>
        </p:nvSpPr>
        <p:spPr>
          <a:xfrm>
            <a:off x="2389824" y="2818797"/>
            <a:ext cx="10856219" cy="397218"/>
          </a:xfrm>
          <a:prstGeom prst="rect">
            <a:avLst/>
          </a:prstGeom>
        </p:spPr>
        <p:txBody>
          <a:bodyPr lIns="0" tIns="0" rIns="0" bIns="0" rtlCol="0" anchor="t">
            <a:spAutoFit/>
          </a:bodyPr>
          <a:lstStyle/>
          <a:p>
            <a:pPr algn="ctr">
              <a:lnSpc>
                <a:spcPts val="2934"/>
              </a:lnSpc>
            </a:pPr>
            <a:r>
              <a:rPr lang="en-US" sz="2934">
                <a:solidFill>
                  <a:srgbClr val="004F6B"/>
                </a:solidFill>
                <a:latin typeface="Trebuchet MS 3 Bold"/>
              </a:rPr>
              <a:t>Out of the 430 respondents who used GP services...</a:t>
            </a:r>
          </a:p>
        </p:txBody>
      </p:sp>
      <p:sp>
        <p:nvSpPr>
          <p:cNvPr id="27" name="TextBox 27"/>
          <p:cNvSpPr txBox="1"/>
          <p:nvPr/>
        </p:nvSpPr>
        <p:spPr>
          <a:xfrm rot="-5400000">
            <a:off x="-826540" y="7914712"/>
            <a:ext cx="3103453" cy="789060"/>
          </a:xfrm>
          <a:prstGeom prst="rect">
            <a:avLst/>
          </a:prstGeom>
        </p:spPr>
        <p:txBody>
          <a:bodyPr lIns="0" tIns="0" rIns="0" bIns="0" rtlCol="0" anchor="t">
            <a:spAutoFit/>
          </a:bodyPr>
          <a:lstStyle/>
          <a:p>
            <a:pPr algn="ctr">
              <a:lnSpc>
                <a:spcPts val="5900"/>
              </a:lnSpc>
            </a:pPr>
            <a:r>
              <a:rPr lang="en-US" sz="5900">
                <a:solidFill>
                  <a:srgbClr val="004F6B"/>
                </a:solidFill>
                <a:latin typeface="Trebuchet MS 1 Bold"/>
              </a:rPr>
              <a:t>Upsides</a:t>
            </a:r>
          </a:p>
        </p:txBody>
      </p:sp>
      <p:grpSp>
        <p:nvGrpSpPr>
          <p:cNvPr id="28" name="Group 28"/>
          <p:cNvGrpSpPr/>
          <p:nvPr/>
        </p:nvGrpSpPr>
        <p:grpSpPr>
          <a:xfrm>
            <a:off x="17023051" y="6288758"/>
            <a:ext cx="1028700" cy="3998242"/>
            <a:chOff x="0" y="0"/>
            <a:chExt cx="660400" cy="3491781"/>
          </a:xfrm>
        </p:grpSpPr>
        <p:sp>
          <p:nvSpPr>
            <p:cNvPr id="29" name="Freeform 29"/>
            <p:cNvSpPr/>
            <p:nvPr/>
          </p:nvSpPr>
          <p:spPr>
            <a:xfrm>
              <a:off x="0" y="0"/>
              <a:ext cx="660400" cy="3491781"/>
            </a:xfrm>
            <a:custGeom>
              <a:avLst/>
              <a:gdLst/>
              <a:ahLst/>
              <a:cxnLst/>
              <a:rect l="l" t="t" r="r" b="b"/>
              <a:pathLst>
                <a:path w="660400" h="3491781">
                  <a:moveTo>
                    <a:pt x="535940" y="3491781"/>
                  </a:moveTo>
                  <a:lnTo>
                    <a:pt x="124460" y="3491781"/>
                  </a:lnTo>
                  <a:cubicBezTo>
                    <a:pt x="55880" y="3491781"/>
                    <a:pt x="0" y="3435901"/>
                    <a:pt x="0" y="3367321"/>
                  </a:cubicBezTo>
                  <a:lnTo>
                    <a:pt x="0" y="124460"/>
                  </a:lnTo>
                  <a:cubicBezTo>
                    <a:pt x="0" y="55880"/>
                    <a:pt x="55880" y="0"/>
                    <a:pt x="124460" y="0"/>
                  </a:cubicBezTo>
                  <a:lnTo>
                    <a:pt x="535940" y="0"/>
                  </a:lnTo>
                  <a:cubicBezTo>
                    <a:pt x="604520" y="0"/>
                    <a:pt x="660400" y="55880"/>
                    <a:pt x="660400" y="124460"/>
                  </a:cubicBezTo>
                  <a:lnTo>
                    <a:pt x="660400" y="3367321"/>
                  </a:lnTo>
                  <a:cubicBezTo>
                    <a:pt x="660400" y="3435901"/>
                    <a:pt x="604520" y="3491781"/>
                    <a:pt x="535940" y="3491781"/>
                  </a:cubicBezTo>
                  <a:close/>
                </a:path>
              </a:pathLst>
            </a:custGeom>
            <a:solidFill>
              <a:srgbClr val="E73E97"/>
            </a:solidFill>
          </p:spPr>
        </p:sp>
      </p:grpSp>
      <p:sp>
        <p:nvSpPr>
          <p:cNvPr id="30" name="TextBox 30"/>
          <p:cNvSpPr txBox="1"/>
          <p:nvPr/>
        </p:nvSpPr>
        <p:spPr>
          <a:xfrm rot="-5400000">
            <a:off x="15680100" y="7914712"/>
            <a:ext cx="3819377" cy="789060"/>
          </a:xfrm>
          <a:prstGeom prst="rect">
            <a:avLst/>
          </a:prstGeom>
        </p:spPr>
        <p:txBody>
          <a:bodyPr lIns="0" tIns="0" rIns="0" bIns="0" rtlCol="0" anchor="t">
            <a:spAutoFit/>
          </a:bodyPr>
          <a:lstStyle/>
          <a:p>
            <a:pPr algn="ctr">
              <a:lnSpc>
                <a:spcPts val="5900"/>
              </a:lnSpc>
            </a:pPr>
            <a:r>
              <a:rPr lang="en-US" sz="5900">
                <a:solidFill>
                  <a:srgbClr val="004F6B"/>
                </a:solidFill>
                <a:latin typeface="Trebuchet MS 1 Bold"/>
              </a:rPr>
              <a:t>Downsides</a:t>
            </a:r>
          </a:p>
        </p:txBody>
      </p:sp>
      <p:sp>
        <p:nvSpPr>
          <p:cNvPr id="31" name="TextBox 31"/>
          <p:cNvSpPr txBox="1"/>
          <p:nvPr/>
        </p:nvSpPr>
        <p:spPr>
          <a:xfrm>
            <a:off x="10898872" y="6478705"/>
            <a:ext cx="5787923" cy="945453"/>
          </a:xfrm>
          <a:prstGeom prst="rect">
            <a:avLst/>
          </a:prstGeom>
        </p:spPr>
        <p:txBody>
          <a:bodyPr lIns="0" tIns="0" rIns="0" bIns="0" rtlCol="0" anchor="t">
            <a:spAutoFit/>
          </a:bodyPr>
          <a:lstStyle/>
          <a:p>
            <a:pPr algn="just">
              <a:lnSpc>
                <a:spcPts val="2488"/>
              </a:lnSpc>
            </a:pPr>
            <a:r>
              <a:rPr lang="en-US" sz="1777">
                <a:solidFill>
                  <a:srgbClr val="000000"/>
                </a:solidFill>
                <a:latin typeface="Trebuchet MS 3"/>
              </a:rPr>
              <a:t>My GP does phone calls only- I had to beg to be seen face to face, there are things you just can't do in a phone call.</a:t>
            </a:r>
          </a:p>
        </p:txBody>
      </p:sp>
      <p:sp>
        <p:nvSpPr>
          <p:cNvPr id="32" name="TextBox 32"/>
          <p:cNvSpPr txBox="1"/>
          <p:nvPr/>
        </p:nvSpPr>
        <p:spPr>
          <a:xfrm>
            <a:off x="12392659" y="7054328"/>
            <a:ext cx="4089922" cy="308786"/>
          </a:xfrm>
          <a:prstGeom prst="rect">
            <a:avLst/>
          </a:prstGeom>
        </p:spPr>
        <p:txBody>
          <a:bodyPr lIns="0" tIns="0" rIns="0" bIns="0" rtlCol="0" anchor="t">
            <a:spAutoFit/>
          </a:bodyPr>
          <a:lstStyle/>
          <a:p>
            <a:pPr algn="r">
              <a:lnSpc>
                <a:spcPts val="2405"/>
              </a:lnSpc>
            </a:pPr>
            <a:r>
              <a:rPr lang="en-US" sz="1718">
                <a:solidFill>
                  <a:srgbClr val="000000"/>
                </a:solidFill>
                <a:latin typeface="Trebuchet MS 1 Bold"/>
              </a:rPr>
              <a:t>(Tower Hamlets resident, fibromyalgia)</a:t>
            </a:r>
          </a:p>
        </p:txBody>
      </p:sp>
      <p:sp>
        <p:nvSpPr>
          <p:cNvPr id="33" name="TextBox 33"/>
          <p:cNvSpPr txBox="1"/>
          <p:nvPr/>
        </p:nvSpPr>
        <p:spPr>
          <a:xfrm>
            <a:off x="10898872" y="7459972"/>
            <a:ext cx="5787923" cy="945453"/>
          </a:xfrm>
          <a:prstGeom prst="rect">
            <a:avLst/>
          </a:prstGeom>
        </p:spPr>
        <p:txBody>
          <a:bodyPr lIns="0" tIns="0" rIns="0" bIns="0" rtlCol="0" anchor="t">
            <a:spAutoFit/>
          </a:bodyPr>
          <a:lstStyle/>
          <a:p>
            <a:pPr algn="just">
              <a:lnSpc>
                <a:spcPts val="2488"/>
              </a:lnSpc>
            </a:pPr>
            <a:r>
              <a:rPr lang="en-US" sz="1777">
                <a:solidFill>
                  <a:srgbClr val="000000"/>
                </a:solidFill>
                <a:latin typeface="Trebuchet MS 3"/>
              </a:rPr>
              <a:t>My GP surgey don't answer their phone and I can't access the internet. I have to get someone to go on website and do online consultation.</a:t>
            </a:r>
          </a:p>
        </p:txBody>
      </p:sp>
      <p:sp>
        <p:nvSpPr>
          <p:cNvPr id="34" name="TextBox 34"/>
          <p:cNvSpPr txBox="1"/>
          <p:nvPr/>
        </p:nvSpPr>
        <p:spPr>
          <a:xfrm>
            <a:off x="11064438" y="8357800"/>
            <a:ext cx="5681648" cy="308786"/>
          </a:xfrm>
          <a:prstGeom prst="rect">
            <a:avLst/>
          </a:prstGeom>
        </p:spPr>
        <p:txBody>
          <a:bodyPr lIns="0" tIns="0" rIns="0" bIns="0" rtlCol="0" anchor="t">
            <a:spAutoFit/>
          </a:bodyPr>
          <a:lstStyle/>
          <a:p>
            <a:pPr algn="r">
              <a:lnSpc>
                <a:spcPts val="2405"/>
              </a:lnSpc>
            </a:pPr>
            <a:r>
              <a:rPr lang="en-US" sz="1718">
                <a:solidFill>
                  <a:srgbClr val="000000"/>
                </a:solidFill>
                <a:latin typeface="Trebuchet MS 1 Bold"/>
              </a:rPr>
              <a:t>(Tower Hamlets resident, multiple chronic conditions)</a:t>
            </a:r>
          </a:p>
        </p:txBody>
      </p:sp>
      <p:sp>
        <p:nvSpPr>
          <p:cNvPr id="35" name="TextBox 35"/>
          <p:cNvSpPr txBox="1"/>
          <p:nvPr/>
        </p:nvSpPr>
        <p:spPr>
          <a:xfrm>
            <a:off x="10966759" y="8887645"/>
            <a:ext cx="5720036" cy="945453"/>
          </a:xfrm>
          <a:prstGeom prst="rect">
            <a:avLst/>
          </a:prstGeom>
        </p:spPr>
        <p:txBody>
          <a:bodyPr lIns="0" tIns="0" rIns="0" bIns="0" rtlCol="0" anchor="t">
            <a:spAutoFit/>
          </a:bodyPr>
          <a:lstStyle/>
          <a:p>
            <a:pPr algn="just">
              <a:lnSpc>
                <a:spcPts val="2488"/>
              </a:lnSpc>
            </a:pPr>
            <a:r>
              <a:rPr lang="en-US" sz="1777">
                <a:solidFill>
                  <a:srgbClr val="000000"/>
                </a:solidFill>
                <a:latin typeface="Trebuchet MS 3"/>
              </a:rPr>
              <a:t>Trying to make an appointment online no longer exists. They need to make this  happen. Long forms and telephone calls to make an appointment is crazy. </a:t>
            </a:r>
          </a:p>
        </p:txBody>
      </p:sp>
      <p:sp>
        <p:nvSpPr>
          <p:cNvPr id="36" name="TextBox 36"/>
          <p:cNvSpPr txBox="1"/>
          <p:nvPr/>
        </p:nvSpPr>
        <p:spPr>
          <a:xfrm>
            <a:off x="11605489" y="9801580"/>
            <a:ext cx="5081306" cy="308786"/>
          </a:xfrm>
          <a:prstGeom prst="rect">
            <a:avLst/>
          </a:prstGeom>
        </p:spPr>
        <p:txBody>
          <a:bodyPr lIns="0" tIns="0" rIns="0" bIns="0" rtlCol="0" anchor="t">
            <a:spAutoFit/>
          </a:bodyPr>
          <a:lstStyle/>
          <a:p>
            <a:pPr algn="r">
              <a:lnSpc>
                <a:spcPts val="2405"/>
              </a:lnSpc>
            </a:pPr>
            <a:r>
              <a:rPr lang="en-US" sz="1718">
                <a:solidFill>
                  <a:srgbClr val="000000"/>
                </a:solidFill>
                <a:latin typeface="Trebuchet MS 1 Bold"/>
              </a:rPr>
              <a:t>(Barking and Dagenham resident, cerebral palsy)</a:t>
            </a:r>
          </a:p>
        </p:txBody>
      </p:sp>
      <p:sp>
        <p:nvSpPr>
          <p:cNvPr id="37" name="TextBox 37"/>
          <p:cNvSpPr txBox="1"/>
          <p:nvPr/>
        </p:nvSpPr>
        <p:spPr>
          <a:xfrm>
            <a:off x="1447994" y="6524499"/>
            <a:ext cx="8886181" cy="1000063"/>
          </a:xfrm>
          <a:prstGeom prst="rect">
            <a:avLst/>
          </a:prstGeom>
        </p:spPr>
        <p:txBody>
          <a:bodyPr lIns="0" tIns="0" rIns="0" bIns="0" rtlCol="0" anchor="t">
            <a:spAutoFit/>
          </a:bodyPr>
          <a:lstStyle/>
          <a:p>
            <a:pPr algn="just">
              <a:lnSpc>
                <a:spcPts val="2628"/>
              </a:lnSpc>
            </a:pPr>
            <a:r>
              <a:rPr lang="en-US" sz="1877">
                <a:solidFill>
                  <a:srgbClr val="000000"/>
                </a:solidFill>
                <a:latin typeface="Trebuchet MS 3 Bold"/>
              </a:rPr>
              <a:t>I had a consultation over the phone at home, so I had my daughter explain to me what the doctor was saying and ask questions, I felt much more comfortable, I prefer it like this.</a:t>
            </a:r>
          </a:p>
        </p:txBody>
      </p:sp>
      <p:sp>
        <p:nvSpPr>
          <p:cNvPr id="38" name="TextBox 38"/>
          <p:cNvSpPr txBox="1"/>
          <p:nvPr/>
        </p:nvSpPr>
        <p:spPr>
          <a:xfrm>
            <a:off x="5687187" y="7197090"/>
            <a:ext cx="4646988" cy="306246"/>
          </a:xfrm>
          <a:prstGeom prst="rect">
            <a:avLst/>
          </a:prstGeom>
        </p:spPr>
        <p:txBody>
          <a:bodyPr lIns="0" tIns="0" rIns="0" bIns="0" rtlCol="0" anchor="t">
            <a:spAutoFit/>
          </a:bodyPr>
          <a:lstStyle/>
          <a:p>
            <a:pPr algn="r">
              <a:lnSpc>
                <a:spcPts val="2545"/>
              </a:lnSpc>
            </a:pPr>
            <a:r>
              <a:rPr lang="en-US" sz="1818">
                <a:solidFill>
                  <a:srgbClr val="000000"/>
                </a:solidFill>
                <a:latin typeface="Trebuchet MS 1 Bold"/>
              </a:rPr>
              <a:t>(Tower Hamlets resident, fibromyalgia)</a:t>
            </a:r>
          </a:p>
        </p:txBody>
      </p:sp>
      <p:sp>
        <p:nvSpPr>
          <p:cNvPr id="39" name="TextBox 39"/>
          <p:cNvSpPr txBox="1"/>
          <p:nvPr/>
        </p:nvSpPr>
        <p:spPr>
          <a:xfrm>
            <a:off x="1447994" y="7643557"/>
            <a:ext cx="8886181" cy="1333438"/>
          </a:xfrm>
          <a:prstGeom prst="rect">
            <a:avLst/>
          </a:prstGeom>
        </p:spPr>
        <p:txBody>
          <a:bodyPr lIns="0" tIns="0" rIns="0" bIns="0" rtlCol="0" anchor="t">
            <a:spAutoFit/>
          </a:bodyPr>
          <a:lstStyle/>
          <a:p>
            <a:pPr algn="just">
              <a:lnSpc>
                <a:spcPts val="2628"/>
              </a:lnSpc>
            </a:pPr>
            <a:r>
              <a:rPr lang="en-US" sz="1877">
                <a:solidFill>
                  <a:srgbClr val="000000"/>
                </a:solidFill>
                <a:latin typeface="Trebuchet MS 3 Bold"/>
              </a:rPr>
              <a:t>The telephone appointments seemed a good option for me, but I've been couple of times to the practice as well for routine blood tests etc. I've booked them through the app Patients Access, but I was using the system before and nothing particularly has changed. </a:t>
            </a:r>
          </a:p>
        </p:txBody>
      </p:sp>
      <p:sp>
        <p:nvSpPr>
          <p:cNvPr id="40" name="TextBox 40"/>
          <p:cNvSpPr txBox="1"/>
          <p:nvPr/>
        </p:nvSpPr>
        <p:spPr>
          <a:xfrm>
            <a:off x="4769600" y="8656879"/>
            <a:ext cx="5507497" cy="306246"/>
          </a:xfrm>
          <a:prstGeom prst="rect">
            <a:avLst/>
          </a:prstGeom>
        </p:spPr>
        <p:txBody>
          <a:bodyPr lIns="0" tIns="0" rIns="0" bIns="0" rtlCol="0" anchor="t">
            <a:spAutoFit/>
          </a:bodyPr>
          <a:lstStyle/>
          <a:p>
            <a:pPr algn="r">
              <a:lnSpc>
                <a:spcPts val="2545"/>
              </a:lnSpc>
            </a:pPr>
            <a:r>
              <a:rPr lang="en-US" sz="1818">
                <a:solidFill>
                  <a:srgbClr val="000000"/>
                </a:solidFill>
                <a:latin typeface="Trebuchet MS 1 Bold"/>
              </a:rPr>
              <a:t>(Newham resident, autistic with anxiety disorder)</a:t>
            </a:r>
          </a:p>
        </p:txBody>
      </p:sp>
      <p:sp>
        <p:nvSpPr>
          <p:cNvPr id="41" name="TextBox 41"/>
          <p:cNvSpPr txBox="1"/>
          <p:nvPr/>
        </p:nvSpPr>
        <p:spPr>
          <a:xfrm>
            <a:off x="1447994" y="9210675"/>
            <a:ext cx="8886181" cy="666688"/>
          </a:xfrm>
          <a:prstGeom prst="rect">
            <a:avLst/>
          </a:prstGeom>
        </p:spPr>
        <p:txBody>
          <a:bodyPr lIns="0" tIns="0" rIns="0" bIns="0" rtlCol="0" anchor="t">
            <a:spAutoFit/>
          </a:bodyPr>
          <a:lstStyle/>
          <a:p>
            <a:pPr algn="just">
              <a:lnSpc>
                <a:spcPts val="2628"/>
              </a:lnSpc>
            </a:pPr>
            <a:r>
              <a:rPr lang="en-US" sz="1877">
                <a:solidFill>
                  <a:srgbClr val="000000"/>
                </a:solidFill>
                <a:latin typeface="Trebuchet MS 3 Bold"/>
              </a:rPr>
              <a:t>The phone and zoom consultations have worked well for me and not having to go traipsing down to the practice is a time saver whilst getting the right care.  </a:t>
            </a:r>
          </a:p>
        </p:txBody>
      </p:sp>
      <p:sp>
        <p:nvSpPr>
          <p:cNvPr id="42" name="TextBox 42"/>
          <p:cNvSpPr txBox="1"/>
          <p:nvPr/>
        </p:nvSpPr>
        <p:spPr>
          <a:xfrm>
            <a:off x="5573975" y="9822868"/>
            <a:ext cx="4703123" cy="306246"/>
          </a:xfrm>
          <a:prstGeom prst="rect">
            <a:avLst/>
          </a:prstGeom>
        </p:spPr>
        <p:txBody>
          <a:bodyPr lIns="0" tIns="0" rIns="0" bIns="0" rtlCol="0" anchor="t">
            <a:spAutoFit/>
          </a:bodyPr>
          <a:lstStyle/>
          <a:p>
            <a:pPr algn="r">
              <a:lnSpc>
                <a:spcPts val="2545"/>
              </a:lnSpc>
            </a:pPr>
            <a:r>
              <a:rPr lang="en-US" sz="1818">
                <a:solidFill>
                  <a:srgbClr val="000000"/>
                </a:solidFill>
                <a:latin typeface="Trebuchet MS 1 Bold"/>
              </a:rPr>
              <a:t>(Barking and Dagenham resident, diabetes)</a:t>
            </a:r>
          </a:p>
        </p:txBody>
      </p:sp>
      <p:grpSp>
        <p:nvGrpSpPr>
          <p:cNvPr id="43" name="Group 43"/>
          <p:cNvGrpSpPr/>
          <p:nvPr/>
        </p:nvGrpSpPr>
        <p:grpSpPr>
          <a:xfrm>
            <a:off x="0" y="481097"/>
            <a:ext cx="4122204" cy="1005840"/>
            <a:chOff x="0" y="0"/>
            <a:chExt cx="2294798" cy="559943"/>
          </a:xfrm>
        </p:grpSpPr>
        <p:sp>
          <p:nvSpPr>
            <p:cNvPr id="44" name="Freeform 44"/>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45" name="TextBox 45"/>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43400" y="266700"/>
            <a:ext cx="13957306" cy="1632710"/>
            <a:chOff x="0" y="0"/>
            <a:chExt cx="7612421" cy="890492"/>
          </a:xfrm>
        </p:grpSpPr>
        <p:sp>
          <p:nvSpPr>
            <p:cNvPr id="3" name="Freeform 3"/>
            <p:cNvSpPr/>
            <p:nvPr/>
          </p:nvSpPr>
          <p:spPr>
            <a:xfrm>
              <a:off x="0" y="0"/>
              <a:ext cx="7612421" cy="890492"/>
            </a:xfrm>
            <a:custGeom>
              <a:avLst/>
              <a:gdLst/>
              <a:ahLst/>
              <a:cxnLst/>
              <a:rect l="l" t="t" r="r" b="b"/>
              <a:pathLst>
                <a:path w="7612421" h="890492">
                  <a:moveTo>
                    <a:pt x="0" y="0"/>
                  </a:moveTo>
                  <a:lnTo>
                    <a:pt x="7612421" y="0"/>
                  </a:lnTo>
                  <a:lnTo>
                    <a:pt x="7612421" y="890492"/>
                  </a:lnTo>
                  <a:lnTo>
                    <a:pt x="0" y="890492"/>
                  </a:lnTo>
                  <a:close/>
                </a:path>
              </a:pathLst>
            </a:custGeom>
            <a:solidFill>
              <a:srgbClr val="004F6B"/>
            </a:solidFill>
          </p:spPr>
        </p:sp>
      </p:grpSp>
      <p:grpSp>
        <p:nvGrpSpPr>
          <p:cNvPr id="4" name="Group 4"/>
          <p:cNvGrpSpPr/>
          <p:nvPr/>
        </p:nvGrpSpPr>
        <p:grpSpPr>
          <a:xfrm>
            <a:off x="8812534" y="2781731"/>
            <a:ext cx="8807278" cy="3262470"/>
            <a:chOff x="0" y="0"/>
            <a:chExt cx="3418015" cy="1266132"/>
          </a:xfrm>
        </p:grpSpPr>
        <p:sp>
          <p:nvSpPr>
            <p:cNvPr id="5" name="Freeform 5"/>
            <p:cNvSpPr/>
            <p:nvPr/>
          </p:nvSpPr>
          <p:spPr>
            <a:xfrm>
              <a:off x="0" y="0"/>
              <a:ext cx="3418015" cy="1266132"/>
            </a:xfrm>
            <a:custGeom>
              <a:avLst/>
              <a:gdLst/>
              <a:ahLst/>
              <a:cxnLst/>
              <a:rect l="l" t="t" r="r" b="b"/>
              <a:pathLst>
                <a:path w="3418015" h="1266132">
                  <a:moveTo>
                    <a:pt x="3293555" y="1266132"/>
                  </a:moveTo>
                  <a:lnTo>
                    <a:pt x="124460" y="1266132"/>
                  </a:lnTo>
                  <a:cubicBezTo>
                    <a:pt x="55880" y="1266132"/>
                    <a:pt x="0" y="1210252"/>
                    <a:pt x="0" y="1141671"/>
                  </a:cubicBezTo>
                  <a:lnTo>
                    <a:pt x="0" y="124460"/>
                  </a:lnTo>
                  <a:cubicBezTo>
                    <a:pt x="0" y="55880"/>
                    <a:pt x="55880" y="0"/>
                    <a:pt x="124460" y="0"/>
                  </a:cubicBezTo>
                  <a:lnTo>
                    <a:pt x="3293556" y="0"/>
                  </a:lnTo>
                  <a:cubicBezTo>
                    <a:pt x="3362135" y="0"/>
                    <a:pt x="3418015" y="55880"/>
                    <a:pt x="3418015" y="124460"/>
                  </a:cubicBezTo>
                  <a:lnTo>
                    <a:pt x="3418015" y="1141672"/>
                  </a:lnTo>
                  <a:cubicBezTo>
                    <a:pt x="3418015" y="1210252"/>
                    <a:pt x="3362135" y="1266132"/>
                    <a:pt x="3293556" y="1266132"/>
                  </a:cubicBezTo>
                  <a:close/>
                </a:path>
              </a:pathLst>
            </a:custGeom>
            <a:solidFill>
              <a:srgbClr val="E73E97">
                <a:alpha val="16863"/>
              </a:srgbClr>
            </a:solidFill>
          </p:spPr>
        </p:sp>
      </p:grpSp>
      <p:pic>
        <p:nvPicPr>
          <p:cNvPr id="6" name="Picture 6"/>
          <p:cNvPicPr>
            <a:picLocks noChangeAspect="1"/>
          </p:cNvPicPr>
          <p:nvPr/>
        </p:nvPicPr>
        <p:blipFill>
          <a:blip r:embed="rId2"/>
          <a:srcRect t="3874" b="23246"/>
          <a:stretch>
            <a:fillRect/>
          </a:stretch>
        </p:blipFill>
        <p:spPr>
          <a:xfrm>
            <a:off x="713913" y="3066932"/>
            <a:ext cx="7775464" cy="3400044"/>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648342" y="3738377"/>
            <a:ext cx="1766838" cy="2305824"/>
          </a:xfrm>
          <a:prstGeom prst="rect">
            <a:avLst/>
          </a:prstGeom>
        </p:spPr>
      </p:pic>
      <p:sp>
        <p:nvSpPr>
          <p:cNvPr id="8" name="TextBox 8"/>
          <p:cNvSpPr txBox="1"/>
          <p:nvPr/>
        </p:nvSpPr>
        <p:spPr>
          <a:xfrm>
            <a:off x="4587313" y="927777"/>
            <a:ext cx="11088737" cy="6584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Most respondents found it harder than before to book GP appointments.</a:t>
            </a:r>
          </a:p>
          <a:p>
            <a:pPr marL="507365" lvl="1" indent="-253682" algn="l">
              <a:lnSpc>
                <a:spcPts val="2585"/>
              </a:lnSpc>
              <a:spcBef>
                <a:spcPct val="0"/>
              </a:spcBef>
              <a:buFont typeface="Arial"/>
              <a:buChar char="•"/>
            </a:pPr>
            <a:r>
              <a:rPr lang="en-US" sz="2350" u="none">
                <a:solidFill>
                  <a:srgbClr val="FFFFFF"/>
                </a:solidFill>
                <a:latin typeface="Trebuchet MS 2 Bold"/>
              </a:rPr>
              <a:t>In some cases, Covid protection measures may make practices less accessible. </a:t>
            </a:r>
          </a:p>
        </p:txBody>
      </p:sp>
      <p:sp>
        <p:nvSpPr>
          <p:cNvPr id="9" name="TextBox 9"/>
          <p:cNvSpPr txBox="1"/>
          <p:nvPr/>
        </p:nvSpPr>
        <p:spPr>
          <a:xfrm>
            <a:off x="4768424" y="302591"/>
            <a:ext cx="9915457"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Access to GP surgeries</a:t>
            </a:r>
          </a:p>
        </p:txBody>
      </p:sp>
      <p:sp>
        <p:nvSpPr>
          <p:cNvPr id="10" name="TextBox 10"/>
          <p:cNvSpPr txBox="1"/>
          <p:nvPr/>
        </p:nvSpPr>
        <p:spPr>
          <a:xfrm>
            <a:off x="910617" y="2619376"/>
            <a:ext cx="6847718" cy="952500"/>
          </a:xfrm>
          <a:prstGeom prst="rect">
            <a:avLst/>
          </a:prstGeom>
        </p:spPr>
        <p:txBody>
          <a:bodyPr lIns="0" tIns="0" rIns="0" bIns="0" rtlCol="0" anchor="t">
            <a:spAutoFit/>
          </a:bodyPr>
          <a:lstStyle/>
          <a:p>
            <a:pPr>
              <a:lnSpc>
                <a:spcPts val="3700"/>
              </a:lnSpc>
            </a:pPr>
            <a:r>
              <a:rPr lang="en-US" sz="3084">
                <a:solidFill>
                  <a:srgbClr val="004F6B"/>
                </a:solidFill>
                <a:latin typeface="Trebuchet MS 2 Bold"/>
              </a:rPr>
              <a:t>Do you find it easier or harder to book GP appointments now?</a:t>
            </a:r>
          </a:p>
        </p:txBody>
      </p:sp>
      <p:sp>
        <p:nvSpPr>
          <p:cNvPr id="11" name="TextBox 11"/>
          <p:cNvSpPr txBox="1"/>
          <p:nvPr/>
        </p:nvSpPr>
        <p:spPr>
          <a:xfrm>
            <a:off x="8812534" y="3152776"/>
            <a:ext cx="8398013" cy="431694"/>
          </a:xfrm>
          <a:prstGeom prst="rect">
            <a:avLst/>
          </a:prstGeom>
        </p:spPr>
        <p:txBody>
          <a:bodyPr lIns="0" tIns="0" rIns="0" bIns="0" rtlCol="0" anchor="t">
            <a:spAutoFit/>
          </a:bodyPr>
          <a:lstStyle/>
          <a:p>
            <a:pPr algn="ctr">
              <a:lnSpc>
                <a:spcPts val="3145"/>
              </a:lnSpc>
            </a:pPr>
            <a:r>
              <a:rPr lang="en-US" sz="3145">
                <a:solidFill>
                  <a:srgbClr val="E73E97"/>
                </a:solidFill>
                <a:latin typeface="Trebuchet MS 1 Bold"/>
              </a:rPr>
              <a:t>Who had the hardest time getting GP care?</a:t>
            </a:r>
          </a:p>
        </p:txBody>
      </p:sp>
      <p:sp>
        <p:nvSpPr>
          <p:cNvPr id="12" name="TextBox 12"/>
          <p:cNvSpPr txBox="1"/>
          <p:nvPr/>
        </p:nvSpPr>
        <p:spPr>
          <a:xfrm>
            <a:off x="8812534" y="3638242"/>
            <a:ext cx="7440786" cy="2247900"/>
          </a:xfrm>
          <a:prstGeom prst="rect">
            <a:avLst/>
          </a:prstGeom>
        </p:spPr>
        <p:txBody>
          <a:bodyPr lIns="0" tIns="0" rIns="0" bIns="0" rtlCol="0" anchor="t">
            <a:spAutoFit/>
          </a:bodyPr>
          <a:lstStyle/>
          <a:p>
            <a:pPr marL="639318" lvl="1" indent="-319659">
              <a:lnSpc>
                <a:spcPts val="3553"/>
              </a:lnSpc>
              <a:buFont typeface="Arial"/>
              <a:buChar char="•"/>
            </a:pPr>
            <a:r>
              <a:rPr lang="en-US" sz="2961">
                <a:solidFill>
                  <a:srgbClr val="004F6B"/>
                </a:solidFill>
                <a:latin typeface="Trebuchet MS 2 Bold"/>
              </a:rPr>
              <a:t>People with sight impairments;</a:t>
            </a:r>
          </a:p>
          <a:p>
            <a:pPr marL="639318" lvl="1" indent="-319659">
              <a:lnSpc>
                <a:spcPts val="3553"/>
              </a:lnSpc>
              <a:buFont typeface="Arial"/>
              <a:buChar char="•"/>
            </a:pPr>
            <a:r>
              <a:rPr lang="en-US" sz="2961">
                <a:solidFill>
                  <a:srgbClr val="004F6B"/>
                </a:solidFill>
                <a:latin typeface="Trebuchet MS 2 Bold"/>
              </a:rPr>
              <a:t>People with hearing impairments;</a:t>
            </a:r>
          </a:p>
          <a:p>
            <a:pPr marL="639318" lvl="1" indent="-319659">
              <a:lnSpc>
                <a:spcPts val="3553"/>
              </a:lnSpc>
              <a:buFont typeface="Arial"/>
              <a:buChar char="•"/>
            </a:pPr>
            <a:r>
              <a:rPr lang="en-US" sz="2961">
                <a:solidFill>
                  <a:srgbClr val="004F6B"/>
                </a:solidFill>
                <a:latin typeface="Trebuchet MS 2 Bold"/>
              </a:rPr>
              <a:t>People with mental health issues;</a:t>
            </a:r>
          </a:p>
          <a:p>
            <a:pPr marL="639318" lvl="1" indent="-319659">
              <a:lnSpc>
                <a:spcPts val="3553"/>
              </a:lnSpc>
              <a:buFont typeface="Arial"/>
              <a:buChar char="•"/>
            </a:pPr>
            <a:r>
              <a:rPr lang="en-US" sz="2961">
                <a:solidFill>
                  <a:srgbClr val="004F6B"/>
                </a:solidFill>
                <a:latin typeface="Trebuchet MS 2 Bold"/>
              </a:rPr>
              <a:t>People of Asian ethnicities;</a:t>
            </a:r>
          </a:p>
          <a:p>
            <a:pPr marL="639319" lvl="1" indent="-319659">
              <a:lnSpc>
                <a:spcPts val="3553"/>
              </a:lnSpc>
              <a:buFont typeface="Arial"/>
              <a:buChar char="•"/>
            </a:pPr>
            <a:r>
              <a:rPr lang="en-US" sz="2961">
                <a:solidFill>
                  <a:srgbClr val="004F6B"/>
                </a:solidFill>
                <a:latin typeface="Trebuchet MS 2 Bold"/>
              </a:rPr>
              <a:t>People aged 50 to 64.</a:t>
            </a:r>
          </a:p>
        </p:txBody>
      </p:sp>
      <p:sp>
        <p:nvSpPr>
          <p:cNvPr id="13" name="TextBox 13"/>
          <p:cNvSpPr txBox="1"/>
          <p:nvPr/>
        </p:nvSpPr>
        <p:spPr>
          <a:xfrm>
            <a:off x="1627682" y="6484858"/>
            <a:ext cx="6354430" cy="2584018"/>
          </a:xfrm>
          <a:prstGeom prst="rect">
            <a:avLst/>
          </a:prstGeom>
        </p:spPr>
        <p:txBody>
          <a:bodyPr lIns="0" tIns="0" rIns="0" bIns="0" rtlCol="0" anchor="t">
            <a:spAutoFit/>
          </a:bodyPr>
          <a:lstStyle/>
          <a:p>
            <a:pPr algn="just">
              <a:lnSpc>
                <a:spcPts val="2598"/>
              </a:lnSpc>
            </a:pPr>
            <a:endParaRPr/>
          </a:p>
          <a:p>
            <a:pPr algn="just">
              <a:lnSpc>
                <a:spcPts val="2598"/>
              </a:lnSpc>
            </a:pPr>
            <a:r>
              <a:rPr lang="en-US" sz="1237">
                <a:solidFill>
                  <a:srgbClr val="000000"/>
                </a:solidFill>
                <a:latin typeface="Arimo"/>
              </a:rPr>
              <a:t>When I contacted my GP surgery regarding getting a vaccination locally where I know the area, they were very unhelpful. I had received my letter inviting me for a vaccination, but I was made to feel that I was not important and that I was jumping the queue.  This could be improved by having staff with some understanding of the difficulties people like myself have.</a:t>
            </a:r>
            <a:r>
              <a:rPr lang="en-US" sz="1856">
                <a:solidFill>
                  <a:srgbClr val="000000"/>
                </a:solidFill>
                <a:latin typeface="Trebuchet MS 3"/>
              </a:rPr>
              <a:t> </a:t>
            </a:r>
          </a:p>
        </p:txBody>
      </p:sp>
      <p:sp>
        <p:nvSpPr>
          <p:cNvPr id="14" name="TextBox 14"/>
          <p:cNvSpPr txBox="1"/>
          <p:nvPr/>
        </p:nvSpPr>
        <p:spPr>
          <a:xfrm>
            <a:off x="4349899" y="9015000"/>
            <a:ext cx="3632214" cy="327868"/>
          </a:xfrm>
          <a:prstGeom prst="rect">
            <a:avLst/>
          </a:prstGeom>
        </p:spPr>
        <p:txBody>
          <a:bodyPr lIns="0" tIns="0" rIns="0" bIns="0" rtlCol="0" anchor="t">
            <a:spAutoFit/>
          </a:bodyPr>
          <a:lstStyle/>
          <a:p>
            <a:pPr algn="r">
              <a:lnSpc>
                <a:spcPts val="2506"/>
              </a:lnSpc>
            </a:pPr>
            <a:r>
              <a:rPr lang="en-US" sz="1790">
                <a:solidFill>
                  <a:srgbClr val="000000"/>
                </a:solidFill>
                <a:latin typeface="Trebuchet MS 1"/>
              </a:rPr>
              <a:t>(Havering resident, partly  blind)</a:t>
            </a:r>
          </a:p>
        </p:txBody>
      </p:sp>
      <p:sp>
        <p:nvSpPr>
          <p:cNvPr id="15" name="TextBox 15"/>
          <p:cNvSpPr txBox="1"/>
          <p:nvPr/>
        </p:nvSpPr>
        <p:spPr>
          <a:xfrm>
            <a:off x="8982121" y="6812265"/>
            <a:ext cx="8562842" cy="2259885"/>
          </a:xfrm>
          <a:prstGeom prst="rect">
            <a:avLst/>
          </a:prstGeom>
        </p:spPr>
        <p:txBody>
          <a:bodyPr lIns="0" tIns="0" rIns="0" bIns="0" rtlCol="0" anchor="t">
            <a:spAutoFit/>
          </a:bodyPr>
          <a:lstStyle/>
          <a:p>
            <a:pPr algn="just">
              <a:lnSpc>
                <a:spcPts val="2598"/>
              </a:lnSpc>
            </a:pPr>
            <a:r>
              <a:rPr lang="en-US" sz="1856">
                <a:solidFill>
                  <a:srgbClr val="000000"/>
                </a:solidFill>
                <a:latin typeface="Trebuchet MS 3"/>
              </a:rPr>
              <a:t>Getting the care I need from my GP is much harder now. Harder to have them on the phone. Harder to schedule appointments. A lot of appointments moved to remote calls, but then when that isn't sufficient there are delays in being seen face to face, which means delays in care. I'm having to schedule my routine appointments myself rather than having the surgery call me to schedule them. Repeat medication needs to be requested every month rather than automatically renewing. I'd rather not see any of those continue. </a:t>
            </a:r>
          </a:p>
        </p:txBody>
      </p:sp>
      <p:sp>
        <p:nvSpPr>
          <p:cNvPr id="16" name="TextBox 16"/>
          <p:cNvSpPr txBox="1"/>
          <p:nvPr/>
        </p:nvSpPr>
        <p:spPr>
          <a:xfrm>
            <a:off x="12481026" y="9119281"/>
            <a:ext cx="4729520" cy="325983"/>
          </a:xfrm>
          <a:prstGeom prst="rect">
            <a:avLst/>
          </a:prstGeom>
        </p:spPr>
        <p:txBody>
          <a:bodyPr lIns="0" tIns="0" rIns="0" bIns="0" rtlCol="0" anchor="t">
            <a:spAutoFit/>
          </a:bodyPr>
          <a:lstStyle/>
          <a:p>
            <a:pPr algn="r">
              <a:lnSpc>
                <a:spcPts val="2506"/>
              </a:lnSpc>
            </a:pPr>
            <a:r>
              <a:rPr lang="en-US" sz="1790">
                <a:solidFill>
                  <a:srgbClr val="000000"/>
                </a:solidFill>
                <a:latin typeface="Trebuchet MS 1 Bold"/>
              </a:rPr>
              <a:t>(Tower Hamlets resident with severe IBS)</a:t>
            </a:r>
          </a:p>
        </p:txBody>
      </p:sp>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49812"/>
          <a:stretch>
            <a:fillRect/>
          </a:stretch>
        </p:blipFill>
        <p:spPr>
          <a:xfrm rot="-10800000">
            <a:off x="713913" y="6633031"/>
            <a:ext cx="629574" cy="931424"/>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49812"/>
          <a:stretch>
            <a:fillRect/>
          </a:stretch>
        </p:blipFill>
        <p:spPr>
          <a:xfrm>
            <a:off x="17223769" y="9176431"/>
            <a:ext cx="642388" cy="950382"/>
          </a:xfrm>
          <a:prstGeom prst="rect">
            <a:avLst/>
          </a:prstGeom>
        </p:spPr>
      </p:pic>
      <p:grpSp>
        <p:nvGrpSpPr>
          <p:cNvPr id="19" name="Group 19"/>
          <p:cNvGrpSpPr/>
          <p:nvPr/>
        </p:nvGrpSpPr>
        <p:grpSpPr>
          <a:xfrm>
            <a:off x="0" y="481097"/>
            <a:ext cx="4122204" cy="1005840"/>
            <a:chOff x="0" y="0"/>
            <a:chExt cx="2294798" cy="559943"/>
          </a:xfrm>
        </p:grpSpPr>
        <p:sp>
          <p:nvSpPr>
            <p:cNvPr id="20" name="Freeform 20"/>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21" name="TextBox 21"/>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60335" y="341520"/>
            <a:ext cx="13727665" cy="2290834"/>
            <a:chOff x="0" y="0"/>
            <a:chExt cx="7612421" cy="1249438"/>
          </a:xfrm>
        </p:grpSpPr>
        <p:sp>
          <p:nvSpPr>
            <p:cNvPr id="3" name="Freeform 3"/>
            <p:cNvSpPr/>
            <p:nvPr/>
          </p:nvSpPr>
          <p:spPr>
            <a:xfrm>
              <a:off x="0" y="0"/>
              <a:ext cx="7612421" cy="1249438"/>
            </a:xfrm>
            <a:custGeom>
              <a:avLst/>
              <a:gdLst/>
              <a:ahLst/>
              <a:cxnLst/>
              <a:rect l="l" t="t" r="r" b="b"/>
              <a:pathLst>
                <a:path w="7612421" h="1249438">
                  <a:moveTo>
                    <a:pt x="0" y="0"/>
                  </a:moveTo>
                  <a:lnTo>
                    <a:pt x="7612421" y="0"/>
                  </a:lnTo>
                  <a:lnTo>
                    <a:pt x="7612421" y="1249438"/>
                  </a:lnTo>
                  <a:lnTo>
                    <a:pt x="0" y="1249438"/>
                  </a:lnTo>
                  <a:close/>
                </a:path>
              </a:pathLst>
            </a:custGeom>
            <a:solidFill>
              <a:srgbClr val="004F6B"/>
            </a:solidFill>
          </p:spPr>
        </p:sp>
      </p:grpSp>
      <p:pic>
        <p:nvPicPr>
          <p:cNvPr id="4" name="Picture 4"/>
          <p:cNvPicPr>
            <a:picLocks noChangeAspect="1"/>
          </p:cNvPicPr>
          <p:nvPr/>
        </p:nvPicPr>
        <p:blipFill>
          <a:blip r:embed="rId2"/>
          <a:srcRect l="29973" t="85676" r="6660" b="5959"/>
          <a:stretch>
            <a:fillRect/>
          </a:stretch>
        </p:blipFill>
        <p:spPr>
          <a:xfrm>
            <a:off x="323155" y="6717699"/>
            <a:ext cx="3800803" cy="300387"/>
          </a:xfrm>
          <a:prstGeom prst="rect">
            <a:avLst/>
          </a:prstGeom>
        </p:spPr>
      </p:pic>
      <p:pic>
        <p:nvPicPr>
          <p:cNvPr id="5" name="Picture 5"/>
          <p:cNvPicPr>
            <a:picLocks noChangeAspect="1"/>
          </p:cNvPicPr>
          <p:nvPr/>
        </p:nvPicPr>
        <p:blipFill>
          <a:blip r:embed="rId3"/>
          <a:srcRect l="5430" t="12429" r="54966" b="13342"/>
          <a:stretch>
            <a:fillRect/>
          </a:stretch>
        </p:blipFill>
        <p:spPr>
          <a:xfrm>
            <a:off x="920129" y="3686481"/>
            <a:ext cx="2908766" cy="2879430"/>
          </a:xfrm>
          <a:prstGeom prst="rect">
            <a:avLst/>
          </a:prstGeom>
        </p:spPr>
      </p:pic>
      <p:grpSp>
        <p:nvGrpSpPr>
          <p:cNvPr id="6" name="Group 6"/>
          <p:cNvGrpSpPr/>
          <p:nvPr/>
        </p:nvGrpSpPr>
        <p:grpSpPr>
          <a:xfrm>
            <a:off x="5075959" y="3334193"/>
            <a:ext cx="5862019" cy="2566163"/>
            <a:chOff x="0" y="0"/>
            <a:chExt cx="1982954" cy="868060"/>
          </a:xfrm>
        </p:grpSpPr>
        <p:sp>
          <p:nvSpPr>
            <p:cNvPr id="7" name="Freeform 7"/>
            <p:cNvSpPr/>
            <p:nvPr/>
          </p:nvSpPr>
          <p:spPr>
            <a:xfrm>
              <a:off x="0" y="0"/>
              <a:ext cx="1982955" cy="868060"/>
            </a:xfrm>
            <a:custGeom>
              <a:avLst/>
              <a:gdLst/>
              <a:ahLst/>
              <a:cxnLst/>
              <a:rect l="l" t="t" r="r" b="b"/>
              <a:pathLst>
                <a:path w="1982955" h="868060">
                  <a:moveTo>
                    <a:pt x="1858494" y="868060"/>
                  </a:moveTo>
                  <a:lnTo>
                    <a:pt x="124460" y="868060"/>
                  </a:lnTo>
                  <a:cubicBezTo>
                    <a:pt x="55880" y="868060"/>
                    <a:pt x="0" y="812180"/>
                    <a:pt x="0" y="743600"/>
                  </a:cubicBezTo>
                  <a:lnTo>
                    <a:pt x="0" y="124460"/>
                  </a:lnTo>
                  <a:cubicBezTo>
                    <a:pt x="0" y="55880"/>
                    <a:pt x="55880" y="0"/>
                    <a:pt x="124460" y="0"/>
                  </a:cubicBezTo>
                  <a:lnTo>
                    <a:pt x="1858495" y="0"/>
                  </a:lnTo>
                  <a:cubicBezTo>
                    <a:pt x="1927074" y="0"/>
                    <a:pt x="1982955" y="55880"/>
                    <a:pt x="1982955" y="124460"/>
                  </a:cubicBezTo>
                  <a:lnTo>
                    <a:pt x="1982955" y="743600"/>
                  </a:lnTo>
                  <a:cubicBezTo>
                    <a:pt x="1982955" y="812180"/>
                    <a:pt x="1927074" y="868060"/>
                    <a:pt x="1858495" y="868060"/>
                  </a:cubicBezTo>
                  <a:close/>
                </a:path>
              </a:pathLst>
            </a:custGeom>
            <a:solidFill>
              <a:srgbClr val="84BD00">
                <a:alpha val="16863"/>
              </a:srgbClr>
            </a:solidFill>
          </p:spPr>
        </p:sp>
      </p:grpSp>
      <p:grpSp>
        <p:nvGrpSpPr>
          <p:cNvPr id="8" name="Group 8"/>
          <p:cNvGrpSpPr/>
          <p:nvPr/>
        </p:nvGrpSpPr>
        <p:grpSpPr>
          <a:xfrm>
            <a:off x="11429593" y="3334193"/>
            <a:ext cx="6327381" cy="2566163"/>
            <a:chOff x="0" y="0"/>
            <a:chExt cx="2140373" cy="868060"/>
          </a:xfrm>
        </p:grpSpPr>
        <p:sp>
          <p:nvSpPr>
            <p:cNvPr id="9" name="Freeform 9"/>
            <p:cNvSpPr/>
            <p:nvPr/>
          </p:nvSpPr>
          <p:spPr>
            <a:xfrm>
              <a:off x="0" y="0"/>
              <a:ext cx="2140373" cy="868060"/>
            </a:xfrm>
            <a:custGeom>
              <a:avLst/>
              <a:gdLst/>
              <a:ahLst/>
              <a:cxnLst/>
              <a:rect l="l" t="t" r="r" b="b"/>
              <a:pathLst>
                <a:path w="2140373" h="868060">
                  <a:moveTo>
                    <a:pt x="2015913" y="868060"/>
                  </a:moveTo>
                  <a:lnTo>
                    <a:pt x="124460" y="868060"/>
                  </a:lnTo>
                  <a:cubicBezTo>
                    <a:pt x="55880" y="868060"/>
                    <a:pt x="0" y="812180"/>
                    <a:pt x="0" y="743600"/>
                  </a:cubicBezTo>
                  <a:lnTo>
                    <a:pt x="0" y="124460"/>
                  </a:lnTo>
                  <a:cubicBezTo>
                    <a:pt x="0" y="55880"/>
                    <a:pt x="55880" y="0"/>
                    <a:pt x="124460" y="0"/>
                  </a:cubicBezTo>
                  <a:lnTo>
                    <a:pt x="2015913" y="0"/>
                  </a:lnTo>
                  <a:cubicBezTo>
                    <a:pt x="2084493" y="0"/>
                    <a:pt x="2140373" y="55880"/>
                    <a:pt x="2140373" y="124460"/>
                  </a:cubicBezTo>
                  <a:lnTo>
                    <a:pt x="2140373" y="743600"/>
                  </a:lnTo>
                  <a:cubicBezTo>
                    <a:pt x="2140373" y="812180"/>
                    <a:pt x="2084493" y="868060"/>
                    <a:pt x="2015913" y="868060"/>
                  </a:cubicBezTo>
                  <a:close/>
                </a:path>
              </a:pathLst>
            </a:custGeom>
            <a:solidFill>
              <a:srgbClr val="E73E97">
                <a:alpha val="16863"/>
              </a:srgbClr>
            </a:solidFill>
          </p:spPr>
        </p:sp>
      </p:grpSp>
      <p:pic>
        <p:nvPicPr>
          <p:cNvPr id="10" name="Picture 10"/>
          <p:cNvPicPr>
            <a:picLocks noChangeAspect="1"/>
          </p:cNvPicPr>
          <p:nvPr/>
        </p:nvPicPr>
        <p:blipFill>
          <a:blip r:embed="rId4"/>
          <a:srcRect/>
          <a:stretch>
            <a:fillRect/>
          </a:stretch>
        </p:blipFill>
        <p:spPr>
          <a:xfrm>
            <a:off x="323155" y="6565911"/>
            <a:ext cx="4159018" cy="4159018"/>
          </a:xfrm>
          <a:prstGeom prst="rect">
            <a:avLst/>
          </a:prstGeom>
        </p:spPr>
      </p:pic>
      <p:sp>
        <p:nvSpPr>
          <p:cNvPr id="11" name="TextBox 11"/>
          <p:cNvSpPr txBox="1"/>
          <p:nvPr/>
        </p:nvSpPr>
        <p:spPr>
          <a:xfrm>
            <a:off x="4705989" y="909210"/>
            <a:ext cx="13498023" cy="163004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Hospitals are praised for the quality of the treatment they offer and the attitude of medical staff. Those who received treatment as inpatients for Covid in particular report a good experience.</a:t>
            </a:r>
          </a:p>
          <a:p>
            <a:pPr marL="507365" lvl="1" indent="-253682" algn="l">
              <a:lnSpc>
                <a:spcPts val="2585"/>
              </a:lnSpc>
              <a:spcBef>
                <a:spcPct val="0"/>
              </a:spcBef>
              <a:buFont typeface="Arial"/>
              <a:buChar char="•"/>
            </a:pPr>
            <a:r>
              <a:rPr lang="en-US" sz="2350" u="none">
                <a:solidFill>
                  <a:srgbClr val="FFFFFF"/>
                </a:solidFill>
                <a:latin typeface="Trebuchet MS 2 Bold"/>
              </a:rPr>
              <a:t>Long waiting lists and cancellations impact upon patients' access to care.</a:t>
            </a:r>
          </a:p>
          <a:p>
            <a:pPr marL="507365" lvl="1" indent="-253682" algn="l">
              <a:lnSpc>
                <a:spcPts val="2585"/>
              </a:lnSpc>
              <a:spcBef>
                <a:spcPct val="0"/>
              </a:spcBef>
              <a:buFont typeface="Arial"/>
              <a:buChar char="•"/>
            </a:pPr>
            <a:r>
              <a:rPr lang="en-US" sz="2350" u="none">
                <a:solidFill>
                  <a:srgbClr val="FFFFFF"/>
                </a:solidFill>
                <a:latin typeface="Trebuchet MS 2 Bold"/>
              </a:rPr>
              <a:t>Remote service provision makes communication with doctors harder for some patients.</a:t>
            </a:r>
          </a:p>
        </p:txBody>
      </p:sp>
      <p:sp>
        <p:nvSpPr>
          <p:cNvPr id="12" name="TextBox 12"/>
          <p:cNvSpPr txBox="1"/>
          <p:nvPr/>
        </p:nvSpPr>
        <p:spPr>
          <a:xfrm>
            <a:off x="4983738" y="398670"/>
            <a:ext cx="9915457"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Hospital services</a:t>
            </a:r>
          </a:p>
        </p:txBody>
      </p:sp>
      <p:sp>
        <p:nvSpPr>
          <p:cNvPr id="13" name="TextBox 13"/>
          <p:cNvSpPr txBox="1"/>
          <p:nvPr/>
        </p:nvSpPr>
        <p:spPr>
          <a:xfrm>
            <a:off x="323155" y="2622829"/>
            <a:ext cx="4008364" cy="1019175"/>
          </a:xfrm>
          <a:prstGeom prst="rect">
            <a:avLst/>
          </a:prstGeom>
        </p:spPr>
        <p:txBody>
          <a:bodyPr lIns="0" tIns="0" rIns="0" bIns="0" rtlCol="0" anchor="t">
            <a:spAutoFit/>
          </a:bodyPr>
          <a:lstStyle/>
          <a:p>
            <a:pPr algn="ctr">
              <a:lnSpc>
                <a:spcPts val="4001"/>
              </a:lnSpc>
            </a:pPr>
            <a:r>
              <a:rPr lang="en-US" sz="3334">
                <a:solidFill>
                  <a:srgbClr val="004F6B"/>
                </a:solidFill>
                <a:latin typeface="Trebuchet MS 2 Bold"/>
              </a:rPr>
              <a:t>Overall opinion of hospital services</a:t>
            </a:r>
          </a:p>
        </p:txBody>
      </p:sp>
      <p:sp>
        <p:nvSpPr>
          <p:cNvPr id="14" name="TextBox 14"/>
          <p:cNvSpPr txBox="1"/>
          <p:nvPr/>
        </p:nvSpPr>
        <p:spPr>
          <a:xfrm>
            <a:off x="5340659" y="3494076"/>
            <a:ext cx="5128450" cy="432435"/>
          </a:xfrm>
          <a:prstGeom prst="rect">
            <a:avLst/>
          </a:prstGeom>
        </p:spPr>
        <p:txBody>
          <a:bodyPr lIns="0" tIns="0" rIns="0" bIns="0" rtlCol="0" anchor="t">
            <a:spAutoFit/>
          </a:bodyPr>
          <a:lstStyle/>
          <a:p>
            <a:pPr>
              <a:lnSpc>
                <a:spcPts val="3150"/>
              </a:lnSpc>
            </a:pPr>
            <a:r>
              <a:rPr lang="en-US" sz="3150">
                <a:solidFill>
                  <a:srgbClr val="84BD00"/>
                </a:solidFill>
                <a:latin typeface="Trebuchet MS 1 Bold"/>
              </a:rPr>
              <a:t>What works well</a:t>
            </a:r>
          </a:p>
        </p:txBody>
      </p:sp>
      <p:sp>
        <p:nvSpPr>
          <p:cNvPr id="15" name="TextBox 15"/>
          <p:cNvSpPr txBox="1"/>
          <p:nvPr/>
        </p:nvSpPr>
        <p:spPr>
          <a:xfrm>
            <a:off x="4983738" y="3981756"/>
            <a:ext cx="5674029" cy="2181225"/>
          </a:xfrm>
          <a:prstGeom prst="rect">
            <a:avLst/>
          </a:prstGeom>
        </p:spPr>
        <p:txBody>
          <a:bodyPr lIns="0" tIns="0" rIns="0" bIns="0" rtlCol="0" anchor="t">
            <a:spAutoFit/>
          </a:bodyPr>
          <a:lstStyle/>
          <a:p>
            <a:pPr marL="520566" lvl="1" indent="-260283">
              <a:lnSpc>
                <a:spcPts val="2893"/>
              </a:lnSpc>
              <a:buFont typeface="Arial"/>
              <a:buChar char="•"/>
            </a:pPr>
            <a:r>
              <a:rPr lang="en-US" sz="2411">
                <a:solidFill>
                  <a:srgbClr val="004F6B"/>
                </a:solidFill>
                <a:latin typeface="Trebuchet MS 2 Bold"/>
              </a:rPr>
              <a:t>Quality of treatment is good.</a:t>
            </a:r>
          </a:p>
          <a:p>
            <a:pPr marL="520566" lvl="1" indent="-260283">
              <a:lnSpc>
                <a:spcPts val="2893"/>
              </a:lnSpc>
              <a:buFont typeface="Arial"/>
              <a:buChar char="•"/>
            </a:pPr>
            <a:r>
              <a:rPr lang="en-US" sz="2411">
                <a:solidFill>
                  <a:srgbClr val="004F6B"/>
                </a:solidFill>
                <a:latin typeface="Trebuchet MS 2 Bold"/>
              </a:rPr>
              <a:t>Doctors and nurses are kind and compassionate.</a:t>
            </a:r>
          </a:p>
          <a:p>
            <a:pPr marL="520566" lvl="1" indent="-260283">
              <a:lnSpc>
                <a:spcPts val="2893"/>
              </a:lnSpc>
              <a:buFont typeface="Arial"/>
              <a:buChar char="•"/>
            </a:pPr>
            <a:r>
              <a:rPr lang="en-US" sz="2411">
                <a:solidFill>
                  <a:srgbClr val="004F6B"/>
                </a:solidFill>
                <a:latin typeface="Trebuchet MS 2 Bold"/>
              </a:rPr>
              <a:t>Those hospitalised with Covid report a good experience.</a:t>
            </a:r>
          </a:p>
          <a:p>
            <a:pPr>
              <a:lnSpc>
                <a:spcPts val="2893"/>
              </a:lnSpc>
            </a:pPr>
            <a:endParaRPr lang="en-US" sz="2411">
              <a:solidFill>
                <a:srgbClr val="004F6B"/>
              </a:solidFill>
              <a:latin typeface="Trebuchet MS 2 Bold"/>
            </a:endParaRPr>
          </a:p>
        </p:txBody>
      </p:sp>
      <p:sp>
        <p:nvSpPr>
          <p:cNvPr id="16" name="TextBox 16"/>
          <p:cNvSpPr txBox="1"/>
          <p:nvPr/>
        </p:nvSpPr>
        <p:spPr>
          <a:xfrm>
            <a:off x="11647874" y="3494076"/>
            <a:ext cx="6874706" cy="432435"/>
          </a:xfrm>
          <a:prstGeom prst="rect">
            <a:avLst/>
          </a:prstGeom>
        </p:spPr>
        <p:txBody>
          <a:bodyPr lIns="0" tIns="0" rIns="0" bIns="0" rtlCol="0" anchor="t">
            <a:spAutoFit/>
          </a:bodyPr>
          <a:lstStyle/>
          <a:p>
            <a:pPr>
              <a:lnSpc>
                <a:spcPts val="3150"/>
              </a:lnSpc>
            </a:pPr>
            <a:r>
              <a:rPr lang="en-US" sz="3150">
                <a:solidFill>
                  <a:srgbClr val="E73E97"/>
                </a:solidFill>
                <a:latin typeface="Trebuchet MS 1 Bold"/>
              </a:rPr>
              <a:t>What needs improvement</a:t>
            </a:r>
          </a:p>
        </p:txBody>
      </p:sp>
      <p:sp>
        <p:nvSpPr>
          <p:cNvPr id="17" name="TextBox 17"/>
          <p:cNvSpPr txBox="1"/>
          <p:nvPr/>
        </p:nvSpPr>
        <p:spPr>
          <a:xfrm>
            <a:off x="11455000" y="3981756"/>
            <a:ext cx="6109100" cy="1819275"/>
          </a:xfrm>
          <a:prstGeom prst="rect">
            <a:avLst/>
          </a:prstGeom>
        </p:spPr>
        <p:txBody>
          <a:bodyPr lIns="0" tIns="0" rIns="0" bIns="0" rtlCol="0" anchor="t">
            <a:spAutoFit/>
          </a:bodyPr>
          <a:lstStyle/>
          <a:p>
            <a:pPr marL="520566" lvl="1" indent="-260283" algn="l">
              <a:lnSpc>
                <a:spcPts val="2893"/>
              </a:lnSpc>
              <a:spcBef>
                <a:spcPct val="0"/>
              </a:spcBef>
              <a:buFont typeface="Arial"/>
              <a:buChar char="•"/>
            </a:pPr>
            <a:r>
              <a:rPr lang="en-US" sz="2411" u="none">
                <a:solidFill>
                  <a:srgbClr val="004F6B"/>
                </a:solidFill>
                <a:latin typeface="Trebuchet MS 2 Bold"/>
              </a:rPr>
              <a:t>Cancellation to routine procedures and appointments impact patient experience.</a:t>
            </a:r>
          </a:p>
          <a:p>
            <a:pPr marL="520566" lvl="1" indent="-260283" algn="l">
              <a:lnSpc>
                <a:spcPts val="2893"/>
              </a:lnSpc>
              <a:spcBef>
                <a:spcPct val="0"/>
              </a:spcBef>
              <a:buFont typeface="Arial"/>
              <a:buChar char="•"/>
            </a:pPr>
            <a:r>
              <a:rPr lang="en-US" sz="2411" u="none">
                <a:solidFill>
                  <a:srgbClr val="004F6B"/>
                </a:solidFill>
                <a:latin typeface="Trebuchet MS 2 Bold"/>
              </a:rPr>
              <a:t>People wait too long to be seen.</a:t>
            </a:r>
          </a:p>
          <a:p>
            <a:pPr marL="520566" lvl="1" indent="-260283" algn="l">
              <a:lnSpc>
                <a:spcPts val="2893"/>
              </a:lnSpc>
              <a:spcBef>
                <a:spcPct val="0"/>
              </a:spcBef>
              <a:buFont typeface="Arial"/>
              <a:buChar char="•"/>
            </a:pPr>
            <a:r>
              <a:rPr lang="en-US" sz="2411" u="none">
                <a:solidFill>
                  <a:srgbClr val="004F6B"/>
                </a:solidFill>
                <a:latin typeface="Trebuchet MS 2 Bold"/>
              </a:rPr>
              <a:t>Communication with doctors is poor.</a:t>
            </a:r>
          </a:p>
        </p:txBody>
      </p:sp>
      <p:sp>
        <p:nvSpPr>
          <p:cNvPr id="18" name="TextBox 18"/>
          <p:cNvSpPr txBox="1"/>
          <p:nvPr/>
        </p:nvSpPr>
        <p:spPr>
          <a:xfrm>
            <a:off x="11538988" y="6447024"/>
            <a:ext cx="6159914" cy="492832"/>
          </a:xfrm>
          <a:prstGeom prst="rect">
            <a:avLst/>
          </a:prstGeom>
        </p:spPr>
        <p:txBody>
          <a:bodyPr lIns="0" tIns="0" rIns="0" bIns="0" rtlCol="0" anchor="t">
            <a:spAutoFit/>
          </a:bodyPr>
          <a:lstStyle/>
          <a:p>
            <a:pPr algn="just">
              <a:lnSpc>
                <a:spcPts val="1900"/>
              </a:lnSpc>
            </a:pPr>
            <a:r>
              <a:rPr lang="en-US" sz="1727">
                <a:solidFill>
                  <a:srgbClr val="000000"/>
                </a:solidFill>
                <a:latin typeface="Trebuchet MS 3 Bold"/>
              </a:rPr>
              <a:t>I don't understand a lot on the phone. but the doctor won't see me face to face so I can explain my health better. </a:t>
            </a:r>
          </a:p>
        </p:txBody>
      </p:sp>
      <p:sp>
        <p:nvSpPr>
          <p:cNvPr id="19" name="TextBox 19"/>
          <p:cNvSpPr txBox="1"/>
          <p:nvPr/>
        </p:nvSpPr>
        <p:spPr>
          <a:xfrm>
            <a:off x="12699308" y="6904515"/>
            <a:ext cx="4843957" cy="297848"/>
          </a:xfrm>
          <a:prstGeom prst="rect">
            <a:avLst/>
          </a:prstGeom>
        </p:spPr>
        <p:txBody>
          <a:bodyPr lIns="0" tIns="0" rIns="0" bIns="0" rtlCol="0" anchor="t">
            <a:spAutoFit/>
          </a:bodyPr>
          <a:lstStyle/>
          <a:p>
            <a:pPr algn="r">
              <a:lnSpc>
                <a:spcPts val="2333"/>
              </a:lnSpc>
            </a:pPr>
            <a:r>
              <a:rPr lang="en-US" sz="1666">
                <a:solidFill>
                  <a:srgbClr val="000000"/>
                </a:solidFill>
                <a:latin typeface="Trebuchet MS 1 Bold"/>
              </a:rPr>
              <a:t>(City of London resident, learning disability)</a:t>
            </a:r>
          </a:p>
        </p:txBody>
      </p:sp>
      <p:sp>
        <p:nvSpPr>
          <p:cNvPr id="20" name="TextBox 20"/>
          <p:cNvSpPr txBox="1"/>
          <p:nvPr/>
        </p:nvSpPr>
        <p:spPr>
          <a:xfrm>
            <a:off x="11538988" y="7517305"/>
            <a:ext cx="6159914" cy="492832"/>
          </a:xfrm>
          <a:prstGeom prst="rect">
            <a:avLst/>
          </a:prstGeom>
        </p:spPr>
        <p:txBody>
          <a:bodyPr lIns="0" tIns="0" rIns="0" bIns="0" rtlCol="0" anchor="t">
            <a:spAutoFit/>
          </a:bodyPr>
          <a:lstStyle/>
          <a:p>
            <a:pPr algn="just">
              <a:lnSpc>
                <a:spcPts val="1900"/>
              </a:lnSpc>
            </a:pPr>
            <a:r>
              <a:rPr lang="en-US" sz="1727">
                <a:solidFill>
                  <a:srgbClr val="000000"/>
                </a:solidFill>
                <a:latin typeface="Trebuchet MS 3 Bold"/>
              </a:rPr>
              <a:t>I have had no reply whatsoever from the Audiology Department to a message I left some weeks ago.  </a:t>
            </a:r>
          </a:p>
        </p:txBody>
      </p:sp>
      <p:sp>
        <p:nvSpPr>
          <p:cNvPr id="21" name="TextBox 21"/>
          <p:cNvSpPr txBox="1"/>
          <p:nvPr/>
        </p:nvSpPr>
        <p:spPr>
          <a:xfrm>
            <a:off x="12041388" y="7962512"/>
            <a:ext cx="5824982" cy="297848"/>
          </a:xfrm>
          <a:prstGeom prst="rect">
            <a:avLst/>
          </a:prstGeom>
        </p:spPr>
        <p:txBody>
          <a:bodyPr lIns="0" tIns="0" rIns="0" bIns="0" rtlCol="0" anchor="t">
            <a:spAutoFit/>
          </a:bodyPr>
          <a:lstStyle/>
          <a:p>
            <a:pPr algn="r">
              <a:lnSpc>
                <a:spcPts val="2333"/>
              </a:lnSpc>
            </a:pPr>
            <a:r>
              <a:rPr lang="en-US" sz="1666">
                <a:solidFill>
                  <a:srgbClr val="000000"/>
                </a:solidFill>
                <a:latin typeface="Trebuchet MS 1 Bold"/>
              </a:rPr>
              <a:t>(Waltham Forest resident, sight and hearing impairment)</a:t>
            </a:r>
          </a:p>
        </p:txBody>
      </p:sp>
      <p:sp>
        <p:nvSpPr>
          <p:cNvPr id="22" name="TextBox 22"/>
          <p:cNvSpPr txBox="1"/>
          <p:nvPr/>
        </p:nvSpPr>
        <p:spPr>
          <a:xfrm>
            <a:off x="4227739" y="6948976"/>
            <a:ext cx="6804357" cy="302511"/>
          </a:xfrm>
          <a:prstGeom prst="rect">
            <a:avLst/>
          </a:prstGeom>
        </p:spPr>
        <p:txBody>
          <a:bodyPr lIns="0" tIns="0" rIns="0" bIns="0" rtlCol="0" anchor="t">
            <a:spAutoFit/>
          </a:bodyPr>
          <a:lstStyle/>
          <a:p>
            <a:pPr algn="r">
              <a:lnSpc>
                <a:spcPts val="2376"/>
              </a:lnSpc>
            </a:pPr>
            <a:r>
              <a:rPr lang="en-US" sz="1697">
                <a:solidFill>
                  <a:srgbClr val="000000"/>
                </a:solidFill>
                <a:latin typeface="Trebuchet MS 1 Bold"/>
              </a:rPr>
              <a:t>(Tower Hamlets resident, deafblind cancer patient)</a:t>
            </a:r>
          </a:p>
        </p:txBody>
      </p:sp>
      <p:sp>
        <p:nvSpPr>
          <p:cNvPr id="23" name="TextBox 23"/>
          <p:cNvSpPr txBox="1"/>
          <p:nvPr/>
        </p:nvSpPr>
        <p:spPr>
          <a:xfrm>
            <a:off x="11538988" y="8515245"/>
            <a:ext cx="6159914" cy="492832"/>
          </a:xfrm>
          <a:prstGeom prst="rect">
            <a:avLst/>
          </a:prstGeom>
        </p:spPr>
        <p:txBody>
          <a:bodyPr lIns="0" tIns="0" rIns="0" bIns="0" rtlCol="0" anchor="t">
            <a:spAutoFit/>
          </a:bodyPr>
          <a:lstStyle/>
          <a:p>
            <a:pPr algn="just">
              <a:lnSpc>
                <a:spcPts val="1900"/>
              </a:lnSpc>
            </a:pPr>
            <a:r>
              <a:rPr lang="en-US" sz="1727">
                <a:solidFill>
                  <a:srgbClr val="000000"/>
                </a:solidFill>
                <a:latin typeface="Trebuchet MS 3 Bold"/>
              </a:rPr>
              <a:t>Because of pandemic most of appointments I have are cancelled until this summer.  This affected me a great deal.</a:t>
            </a:r>
          </a:p>
        </p:txBody>
      </p:sp>
      <p:sp>
        <p:nvSpPr>
          <p:cNvPr id="24" name="TextBox 24"/>
          <p:cNvSpPr txBox="1"/>
          <p:nvPr/>
        </p:nvSpPr>
        <p:spPr>
          <a:xfrm>
            <a:off x="12041388" y="8960452"/>
            <a:ext cx="5824982" cy="297848"/>
          </a:xfrm>
          <a:prstGeom prst="rect">
            <a:avLst/>
          </a:prstGeom>
        </p:spPr>
        <p:txBody>
          <a:bodyPr lIns="0" tIns="0" rIns="0" bIns="0" rtlCol="0" anchor="t">
            <a:spAutoFit/>
          </a:bodyPr>
          <a:lstStyle/>
          <a:p>
            <a:pPr algn="r">
              <a:lnSpc>
                <a:spcPts val="2333"/>
              </a:lnSpc>
            </a:pPr>
            <a:r>
              <a:rPr lang="en-US" sz="1666">
                <a:solidFill>
                  <a:srgbClr val="000000"/>
                </a:solidFill>
                <a:latin typeface="Trebuchet MS 1 Bold"/>
              </a:rPr>
              <a:t>(Tower Hamlets resident, immunosuppressed)</a:t>
            </a:r>
          </a:p>
        </p:txBody>
      </p:sp>
      <p:sp>
        <p:nvSpPr>
          <p:cNvPr id="25" name="TextBox 25"/>
          <p:cNvSpPr txBox="1"/>
          <p:nvPr/>
        </p:nvSpPr>
        <p:spPr>
          <a:xfrm>
            <a:off x="5354383" y="6513274"/>
            <a:ext cx="5677712" cy="502017"/>
          </a:xfrm>
          <a:prstGeom prst="rect">
            <a:avLst/>
          </a:prstGeom>
        </p:spPr>
        <p:txBody>
          <a:bodyPr lIns="0" tIns="0" rIns="0" bIns="0" rtlCol="0" anchor="t">
            <a:spAutoFit/>
          </a:bodyPr>
          <a:lstStyle/>
          <a:p>
            <a:pPr algn="just">
              <a:lnSpc>
                <a:spcPts val="1935"/>
              </a:lnSpc>
            </a:pPr>
            <a:r>
              <a:rPr lang="en-US" sz="1759">
                <a:solidFill>
                  <a:srgbClr val="000000"/>
                </a:solidFill>
                <a:latin typeface="Trebuchet MS 3 Bold"/>
              </a:rPr>
              <a:t>I found hospital services easier to access, but this is just because I'm a cancer patient. </a:t>
            </a:r>
          </a:p>
        </p:txBody>
      </p:sp>
      <p:sp>
        <p:nvSpPr>
          <p:cNvPr id="26" name="TextBox 26"/>
          <p:cNvSpPr txBox="1"/>
          <p:nvPr/>
        </p:nvSpPr>
        <p:spPr>
          <a:xfrm>
            <a:off x="5354383" y="7596716"/>
            <a:ext cx="5677712" cy="981684"/>
          </a:xfrm>
          <a:prstGeom prst="rect">
            <a:avLst/>
          </a:prstGeom>
        </p:spPr>
        <p:txBody>
          <a:bodyPr lIns="0" tIns="0" rIns="0" bIns="0" rtlCol="0" anchor="t">
            <a:spAutoFit/>
          </a:bodyPr>
          <a:lstStyle/>
          <a:p>
            <a:pPr algn="just">
              <a:lnSpc>
                <a:spcPts val="1935"/>
              </a:lnSpc>
            </a:pPr>
            <a:r>
              <a:rPr lang="en-US" sz="1759">
                <a:solidFill>
                  <a:srgbClr val="000000"/>
                </a:solidFill>
                <a:latin typeface="Trebuchet MS 3 Bold"/>
              </a:rPr>
              <a:t>I was scared to be admitted to the hospital because of Covid. But I seen they took a high standard on  health and safety and hygiene issue. I am really happy about their service.</a:t>
            </a:r>
          </a:p>
        </p:txBody>
      </p:sp>
      <p:sp>
        <p:nvSpPr>
          <p:cNvPr id="27" name="TextBox 27"/>
          <p:cNvSpPr txBox="1"/>
          <p:nvPr/>
        </p:nvSpPr>
        <p:spPr>
          <a:xfrm>
            <a:off x="4422396" y="8403332"/>
            <a:ext cx="6804357" cy="302511"/>
          </a:xfrm>
          <a:prstGeom prst="rect">
            <a:avLst/>
          </a:prstGeom>
        </p:spPr>
        <p:txBody>
          <a:bodyPr lIns="0" tIns="0" rIns="0" bIns="0" rtlCol="0" anchor="t">
            <a:spAutoFit/>
          </a:bodyPr>
          <a:lstStyle/>
          <a:p>
            <a:pPr algn="r">
              <a:lnSpc>
                <a:spcPts val="2376"/>
              </a:lnSpc>
            </a:pPr>
            <a:r>
              <a:rPr lang="en-US" sz="1697">
                <a:solidFill>
                  <a:srgbClr val="000000"/>
                </a:solidFill>
                <a:latin typeface="Trebuchet MS 1 Bold"/>
              </a:rPr>
              <a:t>(Tower Hamlets resident with heart disease)</a:t>
            </a:r>
          </a:p>
        </p:txBody>
      </p:sp>
      <p:sp>
        <p:nvSpPr>
          <p:cNvPr id="28" name="TextBox 28"/>
          <p:cNvSpPr txBox="1"/>
          <p:nvPr/>
        </p:nvSpPr>
        <p:spPr>
          <a:xfrm>
            <a:off x="5354383" y="9000319"/>
            <a:ext cx="5778251" cy="502017"/>
          </a:xfrm>
          <a:prstGeom prst="rect">
            <a:avLst/>
          </a:prstGeom>
        </p:spPr>
        <p:txBody>
          <a:bodyPr lIns="0" tIns="0" rIns="0" bIns="0" rtlCol="0" anchor="t">
            <a:spAutoFit/>
          </a:bodyPr>
          <a:lstStyle/>
          <a:p>
            <a:pPr algn="just">
              <a:lnSpc>
                <a:spcPts val="1935"/>
              </a:lnSpc>
            </a:pPr>
            <a:r>
              <a:rPr lang="en-US" sz="1759">
                <a:solidFill>
                  <a:srgbClr val="000000"/>
                </a:solidFill>
                <a:latin typeface="Trebuchet MS 3 Bold"/>
              </a:rPr>
              <a:t>Very good service, and caring; even though I was affected by cancellations a great deal.</a:t>
            </a:r>
          </a:p>
        </p:txBody>
      </p:sp>
      <p:sp>
        <p:nvSpPr>
          <p:cNvPr id="29" name="TextBox 29"/>
          <p:cNvSpPr txBox="1"/>
          <p:nvPr/>
        </p:nvSpPr>
        <p:spPr>
          <a:xfrm>
            <a:off x="4422396" y="9454711"/>
            <a:ext cx="6804357" cy="302511"/>
          </a:xfrm>
          <a:prstGeom prst="rect">
            <a:avLst/>
          </a:prstGeom>
        </p:spPr>
        <p:txBody>
          <a:bodyPr lIns="0" tIns="0" rIns="0" bIns="0" rtlCol="0" anchor="t">
            <a:spAutoFit/>
          </a:bodyPr>
          <a:lstStyle/>
          <a:p>
            <a:pPr algn="r">
              <a:lnSpc>
                <a:spcPts val="2376"/>
              </a:lnSpc>
            </a:pPr>
            <a:r>
              <a:rPr lang="en-US" sz="1697">
                <a:solidFill>
                  <a:srgbClr val="000000"/>
                </a:solidFill>
                <a:latin typeface="Trebuchet MS 1 Bold"/>
              </a:rPr>
              <a:t>(Barking and Dagenham resident, learning disability)</a:t>
            </a:r>
          </a:p>
        </p:txBody>
      </p:sp>
      <p:pic>
        <p:nvPicPr>
          <p:cNvPr id="30" name="Picture 3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49812"/>
          <a:stretch>
            <a:fillRect/>
          </a:stretch>
        </p:blipFill>
        <p:spPr>
          <a:xfrm rot="-10800000">
            <a:off x="4507006" y="6447024"/>
            <a:ext cx="568953" cy="841739"/>
          </a:xfrm>
          <a:prstGeom prst="rect">
            <a:avLst/>
          </a:prstGeom>
        </p:spPr>
      </p:pic>
      <p:pic>
        <p:nvPicPr>
          <p:cNvPr id="31" name="Picture 3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49812"/>
          <a:stretch>
            <a:fillRect/>
          </a:stretch>
        </p:blipFill>
        <p:spPr>
          <a:xfrm>
            <a:off x="17576103" y="9258300"/>
            <a:ext cx="580533" cy="858871"/>
          </a:xfrm>
          <a:prstGeom prst="rect">
            <a:avLst/>
          </a:prstGeom>
        </p:spPr>
      </p:pic>
      <p:grpSp>
        <p:nvGrpSpPr>
          <p:cNvPr id="32" name="Group 32"/>
          <p:cNvGrpSpPr/>
          <p:nvPr/>
        </p:nvGrpSpPr>
        <p:grpSpPr>
          <a:xfrm>
            <a:off x="0" y="481097"/>
            <a:ext cx="4122204" cy="1005840"/>
            <a:chOff x="0" y="0"/>
            <a:chExt cx="2294798" cy="559943"/>
          </a:xfrm>
        </p:grpSpPr>
        <p:sp>
          <p:nvSpPr>
            <p:cNvPr id="33" name="Freeform 33"/>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34" name="TextBox 34"/>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6839" y="249605"/>
            <a:ext cx="13727665" cy="1870836"/>
            <a:chOff x="0" y="0"/>
            <a:chExt cx="7612421" cy="1020368"/>
          </a:xfrm>
        </p:grpSpPr>
        <p:sp>
          <p:nvSpPr>
            <p:cNvPr id="3" name="Freeform 3"/>
            <p:cNvSpPr/>
            <p:nvPr/>
          </p:nvSpPr>
          <p:spPr>
            <a:xfrm>
              <a:off x="0" y="0"/>
              <a:ext cx="7612421" cy="1020368"/>
            </a:xfrm>
            <a:custGeom>
              <a:avLst/>
              <a:gdLst/>
              <a:ahLst/>
              <a:cxnLst/>
              <a:rect l="l" t="t" r="r" b="b"/>
              <a:pathLst>
                <a:path w="7612421" h="1020368">
                  <a:moveTo>
                    <a:pt x="0" y="0"/>
                  </a:moveTo>
                  <a:lnTo>
                    <a:pt x="7612421" y="0"/>
                  </a:lnTo>
                  <a:lnTo>
                    <a:pt x="7612421" y="1020368"/>
                  </a:lnTo>
                  <a:lnTo>
                    <a:pt x="0" y="1020368"/>
                  </a:lnTo>
                  <a:close/>
                </a:path>
              </a:pathLst>
            </a:custGeom>
            <a:solidFill>
              <a:srgbClr val="004F6B"/>
            </a:solidFill>
          </p:spPr>
        </p:sp>
      </p:grpSp>
      <p:sp>
        <p:nvSpPr>
          <p:cNvPr id="4" name="TextBox 4"/>
          <p:cNvSpPr txBox="1"/>
          <p:nvPr/>
        </p:nvSpPr>
        <p:spPr>
          <a:xfrm>
            <a:off x="4845071" y="961188"/>
            <a:ext cx="13459433" cy="98234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Three quarters of those who used hospital services had telephone consulatations.</a:t>
            </a:r>
          </a:p>
          <a:p>
            <a:pPr marL="507365" lvl="1" indent="-253682" algn="l">
              <a:lnSpc>
                <a:spcPts val="2585"/>
              </a:lnSpc>
              <a:spcBef>
                <a:spcPct val="0"/>
              </a:spcBef>
              <a:buFont typeface="Arial"/>
              <a:buChar char="•"/>
            </a:pPr>
            <a:r>
              <a:rPr lang="en-US" sz="2350" u="none">
                <a:solidFill>
                  <a:srgbClr val="FFFFFF"/>
                </a:solidFill>
                <a:latin typeface="Trebuchet MS 2 Bold"/>
              </a:rPr>
              <a:t>Phone appointments can be more convenient for some, but they pose accessibility challenges and not everything can be done remotely.</a:t>
            </a:r>
          </a:p>
        </p:txBody>
      </p:sp>
      <p:sp>
        <p:nvSpPr>
          <p:cNvPr id="5" name="TextBox 5"/>
          <p:cNvSpPr txBox="1"/>
          <p:nvPr/>
        </p:nvSpPr>
        <p:spPr>
          <a:xfrm>
            <a:off x="4857001" y="339850"/>
            <a:ext cx="9915457"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Hospital outpatients- remote service</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619630" y="2941229"/>
            <a:ext cx="1712133" cy="2675208"/>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29742" y="4190060"/>
            <a:ext cx="908344" cy="1081362"/>
          </a:xfrm>
          <a:prstGeom prst="rect">
            <a:avLst/>
          </a:prstGeom>
        </p:spPr>
      </p:pic>
      <p:grpSp>
        <p:nvGrpSpPr>
          <p:cNvPr id="8" name="Group 8"/>
          <p:cNvGrpSpPr/>
          <p:nvPr/>
        </p:nvGrpSpPr>
        <p:grpSpPr>
          <a:xfrm>
            <a:off x="3043923" y="2518090"/>
            <a:ext cx="13266680" cy="3243355"/>
            <a:chOff x="0" y="0"/>
            <a:chExt cx="9873458" cy="2413802"/>
          </a:xfrm>
        </p:grpSpPr>
        <p:sp>
          <p:nvSpPr>
            <p:cNvPr id="9" name="Freeform 9"/>
            <p:cNvSpPr/>
            <p:nvPr/>
          </p:nvSpPr>
          <p:spPr>
            <a:xfrm>
              <a:off x="0" y="0"/>
              <a:ext cx="9873459" cy="2413802"/>
            </a:xfrm>
            <a:custGeom>
              <a:avLst/>
              <a:gdLst/>
              <a:ahLst/>
              <a:cxnLst/>
              <a:rect l="l" t="t" r="r" b="b"/>
              <a:pathLst>
                <a:path w="9873459" h="2413802">
                  <a:moveTo>
                    <a:pt x="9748998" y="59690"/>
                  </a:moveTo>
                  <a:cubicBezTo>
                    <a:pt x="9784559" y="59690"/>
                    <a:pt x="9813768" y="88900"/>
                    <a:pt x="9813768" y="124460"/>
                  </a:cubicBezTo>
                  <a:lnTo>
                    <a:pt x="9813768" y="2289342"/>
                  </a:lnTo>
                  <a:cubicBezTo>
                    <a:pt x="9813768" y="2324902"/>
                    <a:pt x="9784559" y="2354112"/>
                    <a:pt x="9748998" y="2354112"/>
                  </a:cubicBezTo>
                  <a:lnTo>
                    <a:pt x="124460" y="2354112"/>
                  </a:lnTo>
                  <a:cubicBezTo>
                    <a:pt x="88900" y="2354112"/>
                    <a:pt x="59690" y="2324902"/>
                    <a:pt x="59690" y="2289342"/>
                  </a:cubicBezTo>
                  <a:lnTo>
                    <a:pt x="59690" y="124460"/>
                  </a:lnTo>
                  <a:cubicBezTo>
                    <a:pt x="59690" y="88900"/>
                    <a:pt x="88900" y="59690"/>
                    <a:pt x="124460" y="59690"/>
                  </a:cubicBezTo>
                  <a:lnTo>
                    <a:pt x="9748998" y="59690"/>
                  </a:lnTo>
                  <a:moveTo>
                    <a:pt x="9748998" y="0"/>
                  </a:moveTo>
                  <a:lnTo>
                    <a:pt x="124460" y="0"/>
                  </a:lnTo>
                  <a:cubicBezTo>
                    <a:pt x="55880" y="0"/>
                    <a:pt x="0" y="55880"/>
                    <a:pt x="0" y="124460"/>
                  </a:cubicBezTo>
                  <a:lnTo>
                    <a:pt x="0" y="2289342"/>
                  </a:lnTo>
                  <a:cubicBezTo>
                    <a:pt x="0" y="2357922"/>
                    <a:pt x="55880" y="2413802"/>
                    <a:pt x="124460" y="2413802"/>
                  </a:cubicBezTo>
                  <a:lnTo>
                    <a:pt x="9748999" y="2413802"/>
                  </a:lnTo>
                  <a:cubicBezTo>
                    <a:pt x="9817578" y="2413802"/>
                    <a:pt x="9873459" y="2357922"/>
                    <a:pt x="9873459" y="2289342"/>
                  </a:cubicBezTo>
                  <a:lnTo>
                    <a:pt x="9873459" y="124460"/>
                  </a:lnTo>
                  <a:cubicBezTo>
                    <a:pt x="9873459" y="55880"/>
                    <a:pt x="9817578" y="0"/>
                    <a:pt x="9748998" y="0"/>
                  </a:cubicBezTo>
                  <a:close/>
                </a:path>
              </a:pathLst>
            </a:custGeom>
            <a:solidFill>
              <a:srgbClr val="84BD00"/>
            </a:solidFill>
          </p:spPr>
        </p:sp>
      </p:grpSp>
      <p:sp>
        <p:nvSpPr>
          <p:cNvPr id="10" name="TextBox 10"/>
          <p:cNvSpPr txBox="1"/>
          <p:nvPr/>
        </p:nvSpPr>
        <p:spPr>
          <a:xfrm>
            <a:off x="5644791" y="3452462"/>
            <a:ext cx="2939274" cy="921073"/>
          </a:xfrm>
          <a:prstGeom prst="rect">
            <a:avLst/>
          </a:prstGeom>
        </p:spPr>
        <p:txBody>
          <a:bodyPr lIns="0" tIns="0" rIns="0" bIns="0" rtlCol="0" anchor="t">
            <a:spAutoFit/>
          </a:bodyPr>
          <a:lstStyle/>
          <a:p>
            <a:pPr algn="ctr">
              <a:lnSpc>
                <a:spcPts val="6898"/>
              </a:lnSpc>
            </a:pPr>
            <a:r>
              <a:rPr lang="en-US" sz="6898">
                <a:solidFill>
                  <a:srgbClr val="004F6B"/>
                </a:solidFill>
                <a:latin typeface="Trebuchet MS 1 Bold"/>
              </a:rPr>
              <a:t>18%</a:t>
            </a:r>
          </a:p>
        </p:txBody>
      </p:sp>
      <p:sp>
        <p:nvSpPr>
          <p:cNvPr id="11" name="TextBox 11"/>
          <p:cNvSpPr txBox="1"/>
          <p:nvPr/>
        </p:nvSpPr>
        <p:spPr>
          <a:xfrm>
            <a:off x="5516566" y="4249009"/>
            <a:ext cx="3111766" cy="1367429"/>
          </a:xfrm>
          <a:prstGeom prst="rect">
            <a:avLst/>
          </a:prstGeom>
        </p:spPr>
        <p:txBody>
          <a:bodyPr lIns="0" tIns="0" rIns="0" bIns="0" rtlCol="0" anchor="t">
            <a:spAutoFit/>
          </a:bodyPr>
          <a:lstStyle/>
          <a:p>
            <a:pPr algn="ctr">
              <a:lnSpc>
                <a:spcPts val="3529"/>
              </a:lnSpc>
            </a:pPr>
            <a:r>
              <a:rPr lang="en-US" sz="3529">
                <a:solidFill>
                  <a:srgbClr val="004F6B"/>
                </a:solidFill>
                <a:latin typeface="Trebuchet MS 1 Bold"/>
              </a:rPr>
              <a:t>had an</a:t>
            </a:r>
          </a:p>
          <a:p>
            <a:pPr algn="ctr">
              <a:lnSpc>
                <a:spcPts val="3529"/>
              </a:lnSpc>
            </a:pPr>
            <a:r>
              <a:rPr lang="en-US" sz="3529">
                <a:solidFill>
                  <a:srgbClr val="004F6B"/>
                </a:solidFill>
                <a:latin typeface="Trebuchet MS 1 Bold"/>
              </a:rPr>
              <a:t>online consultation.</a:t>
            </a:r>
          </a:p>
        </p:txBody>
      </p:sp>
      <p:sp>
        <p:nvSpPr>
          <p:cNvPr id="12" name="TextBox 12"/>
          <p:cNvSpPr txBox="1"/>
          <p:nvPr/>
        </p:nvSpPr>
        <p:spPr>
          <a:xfrm>
            <a:off x="8770414" y="3452462"/>
            <a:ext cx="2939274" cy="921073"/>
          </a:xfrm>
          <a:prstGeom prst="rect">
            <a:avLst/>
          </a:prstGeom>
        </p:spPr>
        <p:txBody>
          <a:bodyPr lIns="0" tIns="0" rIns="0" bIns="0" rtlCol="0" anchor="t">
            <a:spAutoFit/>
          </a:bodyPr>
          <a:lstStyle/>
          <a:p>
            <a:pPr algn="ctr">
              <a:lnSpc>
                <a:spcPts val="6898"/>
              </a:lnSpc>
            </a:pPr>
            <a:r>
              <a:rPr lang="en-US" sz="6898">
                <a:solidFill>
                  <a:srgbClr val="004F6B"/>
                </a:solidFill>
                <a:latin typeface="Trebuchet MS 1 Bold"/>
              </a:rPr>
              <a:t>74%</a:t>
            </a:r>
          </a:p>
        </p:txBody>
      </p:sp>
      <p:sp>
        <p:nvSpPr>
          <p:cNvPr id="13" name="TextBox 13"/>
          <p:cNvSpPr txBox="1"/>
          <p:nvPr/>
        </p:nvSpPr>
        <p:spPr>
          <a:xfrm>
            <a:off x="8684168" y="4249009"/>
            <a:ext cx="3111766" cy="1367429"/>
          </a:xfrm>
          <a:prstGeom prst="rect">
            <a:avLst/>
          </a:prstGeom>
        </p:spPr>
        <p:txBody>
          <a:bodyPr lIns="0" tIns="0" rIns="0" bIns="0" rtlCol="0" anchor="t">
            <a:spAutoFit/>
          </a:bodyPr>
          <a:lstStyle/>
          <a:p>
            <a:pPr algn="ctr">
              <a:lnSpc>
                <a:spcPts val="3529"/>
              </a:lnSpc>
            </a:pPr>
            <a:r>
              <a:rPr lang="en-US" sz="3529">
                <a:solidFill>
                  <a:srgbClr val="004F6B"/>
                </a:solidFill>
                <a:latin typeface="Trebuchet MS 1 Bold"/>
              </a:rPr>
              <a:t>had a telephone consultation.</a:t>
            </a:r>
          </a:p>
        </p:txBody>
      </p:sp>
      <p:sp>
        <p:nvSpPr>
          <p:cNvPr id="14" name="TextBox 14"/>
          <p:cNvSpPr txBox="1"/>
          <p:nvPr/>
        </p:nvSpPr>
        <p:spPr>
          <a:xfrm>
            <a:off x="11882180" y="3452462"/>
            <a:ext cx="2939274" cy="921073"/>
          </a:xfrm>
          <a:prstGeom prst="rect">
            <a:avLst/>
          </a:prstGeom>
        </p:spPr>
        <p:txBody>
          <a:bodyPr lIns="0" tIns="0" rIns="0" bIns="0" rtlCol="0" anchor="t">
            <a:spAutoFit/>
          </a:bodyPr>
          <a:lstStyle/>
          <a:p>
            <a:pPr algn="ctr">
              <a:lnSpc>
                <a:spcPts val="6898"/>
              </a:lnSpc>
            </a:pPr>
            <a:r>
              <a:rPr lang="en-US" sz="6898">
                <a:solidFill>
                  <a:srgbClr val="004F6B"/>
                </a:solidFill>
                <a:latin typeface="Trebuchet MS 1 Bold"/>
              </a:rPr>
              <a:t>8%</a:t>
            </a:r>
          </a:p>
        </p:txBody>
      </p:sp>
      <p:sp>
        <p:nvSpPr>
          <p:cNvPr id="15" name="TextBox 15"/>
          <p:cNvSpPr txBox="1"/>
          <p:nvPr/>
        </p:nvSpPr>
        <p:spPr>
          <a:xfrm>
            <a:off x="11795934" y="4249009"/>
            <a:ext cx="3111766" cy="1367429"/>
          </a:xfrm>
          <a:prstGeom prst="rect">
            <a:avLst/>
          </a:prstGeom>
        </p:spPr>
        <p:txBody>
          <a:bodyPr lIns="0" tIns="0" rIns="0" bIns="0" rtlCol="0" anchor="t">
            <a:spAutoFit/>
          </a:bodyPr>
          <a:lstStyle/>
          <a:p>
            <a:pPr algn="ctr">
              <a:lnSpc>
                <a:spcPts val="3529"/>
              </a:lnSpc>
            </a:pPr>
            <a:r>
              <a:rPr lang="en-US" sz="3529">
                <a:solidFill>
                  <a:srgbClr val="004F6B"/>
                </a:solidFill>
                <a:latin typeface="Trebuchet MS 1 Bold"/>
              </a:rPr>
              <a:t>booked an appointment online.</a:t>
            </a:r>
          </a:p>
        </p:txBody>
      </p:sp>
      <p:sp>
        <p:nvSpPr>
          <p:cNvPr id="16" name="TextBox 16"/>
          <p:cNvSpPr txBox="1"/>
          <p:nvPr/>
        </p:nvSpPr>
        <p:spPr>
          <a:xfrm>
            <a:off x="3894564" y="2738367"/>
            <a:ext cx="12690973" cy="462873"/>
          </a:xfrm>
          <a:prstGeom prst="rect">
            <a:avLst/>
          </a:prstGeom>
        </p:spPr>
        <p:txBody>
          <a:bodyPr lIns="0" tIns="0" rIns="0" bIns="0" rtlCol="0" anchor="t">
            <a:spAutoFit/>
          </a:bodyPr>
          <a:lstStyle/>
          <a:p>
            <a:pPr algn="ctr">
              <a:lnSpc>
                <a:spcPts val="3430"/>
              </a:lnSpc>
            </a:pPr>
            <a:r>
              <a:rPr lang="en-US" sz="3430">
                <a:solidFill>
                  <a:srgbClr val="004F6B"/>
                </a:solidFill>
                <a:latin typeface="Trebuchet MS 3 Bold"/>
              </a:rPr>
              <a:t>Out of the 298 respondents who used hospital services...</a:t>
            </a:r>
          </a:p>
        </p:txBody>
      </p:sp>
      <p:grpSp>
        <p:nvGrpSpPr>
          <p:cNvPr id="17" name="Group 17"/>
          <p:cNvGrpSpPr/>
          <p:nvPr/>
        </p:nvGrpSpPr>
        <p:grpSpPr>
          <a:xfrm>
            <a:off x="341289" y="6184585"/>
            <a:ext cx="9047407" cy="4102416"/>
            <a:chOff x="0" y="0"/>
            <a:chExt cx="3175929" cy="2046974"/>
          </a:xfrm>
        </p:grpSpPr>
        <p:sp>
          <p:nvSpPr>
            <p:cNvPr id="18" name="Freeform 18"/>
            <p:cNvSpPr/>
            <p:nvPr/>
          </p:nvSpPr>
          <p:spPr>
            <a:xfrm>
              <a:off x="0" y="0"/>
              <a:ext cx="3175929" cy="2046974"/>
            </a:xfrm>
            <a:custGeom>
              <a:avLst/>
              <a:gdLst/>
              <a:ahLst/>
              <a:cxnLst/>
              <a:rect l="l" t="t" r="r" b="b"/>
              <a:pathLst>
                <a:path w="3175929" h="2046974">
                  <a:moveTo>
                    <a:pt x="0" y="0"/>
                  </a:moveTo>
                  <a:lnTo>
                    <a:pt x="3175929" y="0"/>
                  </a:lnTo>
                  <a:lnTo>
                    <a:pt x="3175929" y="2046974"/>
                  </a:lnTo>
                  <a:lnTo>
                    <a:pt x="0" y="2046974"/>
                  </a:lnTo>
                  <a:close/>
                </a:path>
              </a:pathLst>
            </a:custGeom>
            <a:solidFill>
              <a:srgbClr val="84BD00">
                <a:alpha val="19608"/>
              </a:srgbClr>
            </a:solidFill>
          </p:spPr>
        </p:sp>
      </p:grpSp>
      <p:grpSp>
        <p:nvGrpSpPr>
          <p:cNvPr id="19" name="Group 19"/>
          <p:cNvGrpSpPr/>
          <p:nvPr/>
        </p:nvGrpSpPr>
        <p:grpSpPr>
          <a:xfrm>
            <a:off x="9388696" y="6151543"/>
            <a:ext cx="8899304" cy="4135458"/>
            <a:chOff x="0" y="0"/>
            <a:chExt cx="3110558" cy="2093391"/>
          </a:xfrm>
        </p:grpSpPr>
        <p:sp>
          <p:nvSpPr>
            <p:cNvPr id="20" name="Freeform 20"/>
            <p:cNvSpPr/>
            <p:nvPr/>
          </p:nvSpPr>
          <p:spPr>
            <a:xfrm>
              <a:off x="0" y="0"/>
              <a:ext cx="3110558" cy="2093391"/>
            </a:xfrm>
            <a:custGeom>
              <a:avLst/>
              <a:gdLst/>
              <a:ahLst/>
              <a:cxnLst/>
              <a:rect l="l" t="t" r="r" b="b"/>
              <a:pathLst>
                <a:path w="3110558" h="2093391">
                  <a:moveTo>
                    <a:pt x="0" y="0"/>
                  </a:moveTo>
                  <a:lnTo>
                    <a:pt x="3110558" y="0"/>
                  </a:lnTo>
                  <a:lnTo>
                    <a:pt x="3110558" y="2093391"/>
                  </a:lnTo>
                  <a:lnTo>
                    <a:pt x="0" y="2093391"/>
                  </a:lnTo>
                  <a:close/>
                </a:path>
              </a:pathLst>
            </a:custGeom>
            <a:solidFill>
              <a:srgbClr val="E73E97">
                <a:alpha val="19608"/>
              </a:srgbClr>
            </a:solidFill>
          </p:spPr>
        </p:sp>
      </p:grpSp>
      <p:grpSp>
        <p:nvGrpSpPr>
          <p:cNvPr id="21" name="Group 21"/>
          <p:cNvGrpSpPr/>
          <p:nvPr/>
        </p:nvGrpSpPr>
        <p:grpSpPr>
          <a:xfrm>
            <a:off x="225881" y="6288758"/>
            <a:ext cx="1028700" cy="3998242"/>
            <a:chOff x="0" y="0"/>
            <a:chExt cx="660400" cy="3491781"/>
          </a:xfrm>
        </p:grpSpPr>
        <p:sp>
          <p:nvSpPr>
            <p:cNvPr id="22" name="Freeform 22"/>
            <p:cNvSpPr/>
            <p:nvPr/>
          </p:nvSpPr>
          <p:spPr>
            <a:xfrm>
              <a:off x="0" y="0"/>
              <a:ext cx="660400" cy="3491781"/>
            </a:xfrm>
            <a:custGeom>
              <a:avLst/>
              <a:gdLst/>
              <a:ahLst/>
              <a:cxnLst/>
              <a:rect l="l" t="t" r="r" b="b"/>
              <a:pathLst>
                <a:path w="660400" h="3491781">
                  <a:moveTo>
                    <a:pt x="535940" y="3491781"/>
                  </a:moveTo>
                  <a:lnTo>
                    <a:pt x="124460" y="3491781"/>
                  </a:lnTo>
                  <a:cubicBezTo>
                    <a:pt x="55880" y="3491781"/>
                    <a:pt x="0" y="3435901"/>
                    <a:pt x="0" y="3367321"/>
                  </a:cubicBezTo>
                  <a:lnTo>
                    <a:pt x="0" y="124460"/>
                  </a:lnTo>
                  <a:cubicBezTo>
                    <a:pt x="0" y="55880"/>
                    <a:pt x="55880" y="0"/>
                    <a:pt x="124460" y="0"/>
                  </a:cubicBezTo>
                  <a:lnTo>
                    <a:pt x="535940" y="0"/>
                  </a:lnTo>
                  <a:cubicBezTo>
                    <a:pt x="604520" y="0"/>
                    <a:pt x="660400" y="55880"/>
                    <a:pt x="660400" y="124460"/>
                  </a:cubicBezTo>
                  <a:lnTo>
                    <a:pt x="660400" y="3367321"/>
                  </a:lnTo>
                  <a:cubicBezTo>
                    <a:pt x="660400" y="3435901"/>
                    <a:pt x="604520" y="3491781"/>
                    <a:pt x="535940" y="3491781"/>
                  </a:cubicBezTo>
                  <a:close/>
                </a:path>
              </a:pathLst>
            </a:custGeom>
            <a:solidFill>
              <a:srgbClr val="84BD00"/>
            </a:solidFill>
          </p:spPr>
        </p:sp>
      </p:grpSp>
      <p:sp>
        <p:nvSpPr>
          <p:cNvPr id="23" name="TextBox 23"/>
          <p:cNvSpPr txBox="1"/>
          <p:nvPr/>
        </p:nvSpPr>
        <p:spPr>
          <a:xfrm rot="-5400000">
            <a:off x="-826540" y="7914712"/>
            <a:ext cx="3103453" cy="789060"/>
          </a:xfrm>
          <a:prstGeom prst="rect">
            <a:avLst/>
          </a:prstGeom>
        </p:spPr>
        <p:txBody>
          <a:bodyPr lIns="0" tIns="0" rIns="0" bIns="0" rtlCol="0" anchor="t">
            <a:spAutoFit/>
          </a:bodyPr>
          <a:lstStyle/>
          <a:p>
            <a:pPr algn="ctr">
              <a:lnSpc>
                <a:spcPts val="5900"/>
              </a:lnSpc>
            </a:pPr>
            <a:r>
              <a:rPr lang="en-US" sz="5900">
                <a:solidFill>
                  <a:srgbClr val="004F6B"/>
                </a:solidFill>
                <a:latin typeface="Trebuchet MS 1 Bold"/>
              </a:rPr>
              <a:t>Upsides</a:t>
            </a:r>
          </a:p>
        </p:txBody>
      </p:sp>
      <p:grpSp>
        <p:nvGrpSpPr>
          <p:cNvPr id="24" name="Group 24"/>
          <p:cNvGrpSpPr/>
          <p:nvPr/>
        </p:nvGrpSpPr>
        <p:grpSpPr>
          <a:xfrm>
            <a:off x="17068800" y="6134100"/>
            <a:ext cx="1028700" cy="4152900"/>
            <a:chOff x="0" y="0"/>
            <a:chExt cx="660400" cy="3491781"/>
          </a:xfrm>
        </p:grpSpPr>
        <p:sp>
          <p:nvSpPr>
            <p:cNvPr id="25" name="Freeform 25"/>
            <p:cNvSpPr/>
            <p:nvPr/>
          </p:nvSpPr>
          <p:spPr>
            <a:xfrm>
              <a:off x="0" y="0"/>
              <a:ext cx="660400" cy="3491781"/>
            </a:xfrm>
            <a:custGeom>
              <a:avLst/>
              <a:gdLst/>
              <a:ahLst/>
              <a:cxnLst/>
              <a:rect l="l" t="t" r="r" b="b"/>
              <a:pathLst>
                <a:path w="660400" h="3491781">
                  <a:moveTo>
                    <a:pt x="535940" y="3491781"/>
                  </a:moveTo>
                  <a:lnTo>
                    <a:pt x="124460" y="3491781"/>
                  </a:lnTo>
                  <a:cubicBezTo>
                    <a:pt x="55880" y="3491781"/>
                    <a:pt x="0" y="3435901"/>
                    <a:pt x="0" y="3367321"/>
                  </a:cubicBezTo>
                  <a:lnTo>
                    <a:pt x="0" y="124460"/>
                  </a:lnTo>
                  <a:cubicBezTo>
                    <a:pt x="0" y="55880"/>
                    <a:pt x="55880" y="0"/>
                    <a:pt x="124460" y="0"/>
                  </a:cubicBezTo>
                  <a:lnTo>
                    <a:pt x="535940" y="0"/>
                  </a:lnTo>
                  <a:cubicBezTo>
                    <a:pt x="604520" y="0"/>
                    <a:pt x="660400" y="55880"/>
                    <a:pt x="660400" y="124460"/>
                  </a:cubicBezTo>
                  <a:lnTo>
                    <a:pt x="660400" y="3367321"/>
                  </a:lnTo>
                  <a:cubicBezTo>
                    <a:pt x="660400" y="3435901"/>
                    <a:pt x="604520" y="3491781"/>
                    <a:pt x="535940" y="3491781"/>
                  </a:cubicBezTo>
                  <a:close/>
                </a:path>
              </a:pathLst>
            </a:custGeom>
            <a:solidFill>
              <a:srgbClr val="E73E97"/>
            </a:solidFill>
          </p:spPr>
        </p:sp>
      </p:grpSp>
      <p:sp>
        <p:nvSpPr>
          <p:cNvPr id="26" name="TextBox 26"/>
          <p:cNvSpPr txBox="1"/>
          <p:nvPr/>
        </p:nvSpPr>
        <p:spPr>
          <a:xfrm rot="-5400000">
            <a:off x="15680100" y="7914712"/>
            <a:ext cx="3819377" cy="789060"/>
          </a:xfrm>
          <a:prstGeom prst="rect">
            <a:avLst/>
          </a:prstGeom>
        </p:spPr>
        <p:txBody>
          <a:bodyPr lIns="0" tIns="0" rIns="0" bIns="0" rtlCol="0" anchor="t">
            <a:spAutoFit/>
          </a:bodyPr>
          <a:lstStyle/>
          <a:p>
            <a:pPr algn="ctr">
              <a:lnSpc>
                <a:spcPts val="5900"/>
              </a:lnSpc>
            </a:pPr>
            <a:r>
              <a:rPr lang="en-US" sz="5900">
                <a:solidFill>
                  <a:srgbClr val="004F6B"/>
                </a:solidFill>
                <a:latin typeface="Trebuchet MS 1 Bold"/>
              </a:rPr>
              <a:t>Downsides</a:t>
            </a:r>
          </a:p>
        </p:txBody>
      </p:sp>
      <p:sp>
        <p:nvSpPr>
          <p:cNvPr id="27" name="TextBox 27"/>
          <p:cNvSpPr txBox="1"/>
          <p:nvPr/>
        </p:nvSpPr>
        <p:spPr>
          <a:xfrm>
            <a:off x="1758857" y="6275092"/>
            <a:ext cx="7515418" cy="1574103"/>
          </a:xfrm>
          <a:prstGeom prst="rect">
            <a:avLst/>
          </a:prstGeom>
        </p:spPr>
        <p:txBody>
          <a:bodyPr lIns="0" tIns="0" rIns="0" bIns="0" rtlCol="0" anchor="t">
            <a:spAutoFit/>
          </a:bodyPr>
          <a:lstStyle/>
          <a:p>
            <a:pPr algn="just">
              <a:lnSpc>
                <a:spcPts val="2488"/>
              </a:lnSpc>
            </a:pPr>
            <a:r>
              <a:rPr lang="en-US" sz="1777">
                <a:solidFill>
                  <a:srgbClr val="000000"/>
                </a:solidFill>
                <a:latin typeface="Trebuchet MS 3 Bold"/>
              </a:rPr>
              <a:t>Online appointments through video calls means avoiding the commute which can cause me anxiety. It also means if the consultant is late I don't just waste time sitting in the waiting room. As they call me on a video app on my phone I don't miss appointments even if I've forgotten about them. </a:t>
            </a:r>
          </a:p>
        </p:txBody>
      </p:sp>
      <p:sp>
        <p:nvSpPr>
          <p:cNvPr id="28" name="TextBox 28"/>
          <p:cNvSpPr txBox="1"/>
          <p:nvPr/>
        </p:nvSpPr>
        <p:spPr>
          <a:xfrm>
            <a:off x="3912875" y="7569161"/>
            <a:ext cx="5182347" cy="281048"/>
          </a:xfrm>
          <a:prstGeom prst="rect">
            <a:avLst/>
          </a:prstGeom>
        </p:spPr>
        <p:txBody>
          <a:bodyPr lIns="0" tIns="0" rIns="0" bIns="0" rtlCol="0" anchor="t">
            <a:spAutoFit/>
          </a:bodyPr>
          <a:lstStyle/>
          <a:p>
            <a:pPr algn="r">
              <a:lnSpc>
                <a:spcPts val="2265"/>
              </a:lnSpc>
            </a:pPr>
            <a:r>
              <a:rPr lang="en-US" sz="1618">
                <a:solidFill>
                  <a:srgbClr val="000000"/>
                </a:solidFill>
                <a:latin typeface="Trebuchet MS 1 Bold"/>
              </a:rPr>
              <a:t>(Tower Hamlets resident with mental health issues)</a:t>
            </a:r>
          </a:p>
        </p:txBody>
      </p:sp>
      <p:sp>
        <p:nvSpPr>
          <p:cNvPr id="29" name="TextBox 29"/>
          <p:cNvSpPr txBox="1"/>
          <p:nvPr/>
        </p:nvSpPr>
        <p:spPr>
          <a:xfrm>
            <a:off x="9583675" y="6154631"/>
            <a:ext cx="7133734" cy="1574103"/>
          </a:xfrm>
          <a:prstGeom prst="rect">
            <a:avLst/>
          </a:prstGeom>
        </p:spPr>
        <p:txBody>
          <a:bodyPr lIns="0" tIns="0" rIns="0" bIns="0" rtlCol="0" anchor="t">
            <a:spAutoFit/>
          </a:bodyPr>
          <a:lstStyle/>
          <a:p>
            <a:pPr algn="just">
              <a:lnSpc>
                <a:spcPts val="2488"/>
              </a:lnSpc>
            </a:pPr>
            <a:r>
              <a:rPr lang="en-US" sz="1777">
                <a:solidFill>
                  <a:srgbClr val="000000"/>
                </a:solidFill>
                <a:latin typeface="Trebuchet MS 3 Bold"/>
              </a:rPr>
              <a:t>My consultant was aware of my deafness but still contacted me via TELEPHONE on the day of my appointment (was only notified of switch to telephone a few days prior) - no consideration for Accessible Information Standards and no response to the email I had sent that morning to advise and explain the situation.</a:t>
            </a:r>
          </a:p>
        </p:txBody>
      </p:sp>
      <p:sp>
        <p:nvSpPr>
          <p:cNvPr id="30" name="TextBox 30"/>
          <p:cNvSpPr txBox="1"/>
          <p:nvPr/>
        </p:nvSpPr>
        <p:spPr>
          <a:xfrm>
            <a:off x="12627487" y="7697094"/>
            <a:ext cx="4089922" cy="281048"/>
          </a:xfrm>
          <a:prstGeom prst="rect">
            <a:avLst/>
          </a:prstGeom>
        </p:spPr>
        <p:txBody>
          <a:bodyPr lIns="0" tIns="0" rIns="0" bIns="0" rtlCol="0" anchor="t">
            <a:spAutoFit/>
          </a:bodyPr>
          <a:lstStyle/>
          <a:p>
            <a:pPr algn="r">
              <a:lnSpc>
                <a:spcPts val="2265"/>
              </a:lnSpc>
            </a:pPr>
            <a:r>
              <a:rPr lang="en-US" sz="1618">
                <a:solidFill>
                  <a:srgbClr val="000000"/>
                </a:solidFill>
                <a:latin typeface="Trebuchet MS 1 Bold"/>
              </a:rPr>
              <a:t>(Havering resident, Deaf BSL user)</a:t>
            </a:r>
          </a:p>
        </p:txBody>
      </p:sp>
      <p:sp>
        <p:nvSpPr>
          <p:cNvPr id="31" name="TextBox 31"/>
          <p:cNvSpPr txBox="1"/>
          <p:nvPr/>
        </p:nvSpPr>
        <p:spPr>
          <a:xfrm>
            <a:off x="9583675" y="8051990"/>
            <a:ext cx="7133734" cy="2202753"/>
          </a:xfrm>
          <a:prstGeom prst="rect">
            <a:avLst/>
          </a:prstGeom>
        </p:spPr>
        <p:txBody>
          <a:bodyPr lIns="0" tIns="0" rIns="0" bIns="0" rtlCol="0" anchor="t">
            <a:spAutoFit/>
          </a:bodyPr>
          <a:lstStyle/>
          <a:p>
            <a:pPr algn="just">
              <a:lnSpc>
                <a:spcPts val="2488"/>
              </a:lnSpc>
            </a:pPr>
            <a:r>
              <a:rPr lang="en-US" sz="1777">
                <a:solidFill>
                  <a:srgbClr val="000000"/>
                </a:solidFill>
                <a:latin typeface="Trebuchet MS 3 Bold"/>
              </a:rPr>
              <a:t>Appointments are either being cancelled at the last minute, or changed to a telephone appointment; my mum, who is my carer, has to dal with it. Some appointment would be good to keep as telephone, but vagus nerve stimulation clinic and dental must be face to face. I was also referred to the Eye Clinic at Queen's Hospital, and my appointment was then changed to telephone, which was useless.</a:t>
            </a:r>
          </a:p>
        </p:txBody>
      </p:sp>
      <p:sp>
        <p:nvSpPr>
          <p:cNvPr id="32" name="TextBox 32"/>
          <p:cNvSpPr txBox="1"/>
          <p:nvPr/>
        </p:nvSpPr>
        <p:spPr>
          <a:xfrm>
            <a:off x="12627487" y="9937882"/>
            <a:ext cx="4089922" cy="281048"/>
          </a:xfrm>
          <a:prstGeom prst="rect">
            <a:avLst/>
          </a:prstGeom>
        </p:spPr>
        <p:txBody>
          <a:bodyPr lIns="0" tIns="0" rIns="0" bIns="0" rtlCol="0" anchor="t">
            <a:spAutoFit/>
          </a:bodyPr>
          <a:lstStyle/>
          <a:p>
            <a:pPr algn="r">
              <a:lnSpc>
                <a:spcPts val="2265"/>
              </a:lnSpc>
            </a:pPr>
            <a:r>
              <a:rPr lang="en-US" sz="1618">
                <a:solidFill>
                  <a:srgbClr val="000000"/>
                </a:solidFill>
                <a:latin typeface="Trebuchet MS 1 Bold"/>
              </a:rPr>
              <a:t>(Havering resident with cerebral palsyr)</a:t>
            </a:r>
          </a:p>
        </p:txBody>
      </p:sp>
      <p:sp>
        <p:nvSpPr>
          <p:cNvPr id="33" name="TextBox 33"/>
          <p:cNvSpPr txBox="1"/>
          <p:nvPr/>
        </p:nvSpPr>
        <p:spPr>
          <a:xfrm>
            <a:off x="1758857" y="7971304"/>
            <a:ext cx="7515418" cy="1888428"/>
          </a:xfrm>
          <a:prstGeom prst="rect">
            <a:avLst/>
          </a:prstGeom>
        </p:spPr>
        <p:txBody>
          <a:bodyPr lIns="0" tIns="0" rIns="0" bIns="0" rtlCol="0" anchor="t">
            <a:spAutoFit/>
          </a:bodyPr>
          <a:lstStyle/>
          <a:p>
            <a:pPr algn="just">
              <a:lnSpc>
                <a:spcPts val="2488"/>
              </a:lnSpc>
            </a:pPr>
            <a:r>
              <a:rPr lang="en-US" sz="1777">
                <a:solidFill>
                  <a:srgbClr val="000000"/>
                </a:solidFill>
                <a:latin typeface="Trebuchet MS 3 Bold"/>
              </a:rPr>
              <a:t>When I was recovering from surgery, still getting test results and making decisions about chemo, doing that over the phone was incredibly difficult. At times I wish I could easily see a nurse in the breast clinic to ask about side effects and have them check physical symptoms. On the positive side, phone consultations can be a lot more convenient than travelling and waiting for inevitably delayed meetings.</a:t>
            </a:r>
          </a:p>
        </p:txBody>
      </p:sp>
      <p:sp>
        <p:nvSpPr>
          <p:cNvPr id="34" name="TextBox 34"/>
          <p:cNvSpPr txBox="1"/>
          <p:nvPr/>
        </p:nvSpPr>
        <p:spPr>
          <a:xfrm>
            <a:off x="3912875" y="9816409"/>
            <a:ext cx="5182347" cy="281048"/>
          </a:xfrm>
          <a:prstGeom prst="rect">
            <a:avLst/>
          </a:prstGeom>
        </p:spPr>
        <p:txBody>
          <a:bodyPr lIns="0" tIns="0" rIns="0" bIns="0" rtlCol="0" anchor="t">
            <a:spAutoFit/>
          </a:bodyPr>
          <a:lstStyle/>
          <a:p>
            <a:pPr algn="r">
              <a:lnSpc>
                <a:spcPts val="2265"/>
              </a:lnSpc>
            </a:pPr>
            <a:r>
              <a:rPr lang="en-US" sz="1618">
                <a:solidFill>
                  <a:srgbClr val="000000"/>
                </a:solidFill>
                <a:latin typeface="Trebuchet MS 1 Bold"/>
              </a:rPr>
              <a:t>(Newham resident, cancer survivor)</a:t>
            </a:r>
          </a:p>
        </p:txBody>
      </p:sp>
      <p:grpSp>
        <p:nvGrpSpPr>
          <p:cNvPr id="35" name="Group 35"/>
          <p:cNvGrpSpPr/>
          <p:nvPr/>
        </p:nvGrpSpPr>
        <p:grpSpPr>
          <a:xfrm>
            <a:off x="0" y="481097"/>
            <a:ext cx="4122204" cy="1005840"/>
            <a:chOff x="0" y="0"/>
            <a:chExt cx="2294798" cy="559943"/>
          </a:xfrm>
        </p:grpSpPr>
        <p:sp>
          <p:nvSpPr>
            <p:cNvPr id="36" name="Freeform 36"/>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37" name="TextBox 37"/>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60335" y="239974"/>
            <a:ext cx="13727665" cy="2170502"/>
            <a:chOff x="0" y="0"/>
            <a:chExt cx="7612421" cy="1183809"/>
          </a:xfrm>
        </p:grpSpPr>
        <p:sp>
          <p:nvSpPr>
            <p:cNvPr id="3" name="Freeform 3"/>
            <p:cNvSpPr/>
            <p:nvPr/>
          </p:nvSpPr>
          <p:spPr>
            <a:xfrm>
              <a:off x="0" y="0"/>
              <a:ext cx="7612421" cy="1183809"/>
            </a:xfrm>
            <a:custGeom>
              <a:avLst/>
              <a:gdLst/>
              <a:ahLst/>
              <a:cxnLst/>
              <a:rect l="l" t="t" r="r" b="b"/>
              <a:pathLst>
                <a:path w="7612421" h="1183809">
                  <a:moveTo>
                    <a:pt x="0" y="0"/>
                  </a:moveTo>
                  <a:lnTo>
                    <a:pt x="7612421" y="0"/>
                  </a:lnTo>
                  <a:lnTo>
                    <a:pt x="7612421" y="1183809"/>
                  </a:lnTo>
                  <a:lnTo>
                    <a:pt x="0" y="1183809"/>
                  </a:lnTo>
                  <a:close/>
                </a:path>
              </a:pathLst>
            </a:custGeom>
            <a:solidFill>
              <a:srgbClr val="004F6B"/>
            </a:solidFill>
          </p:spPr>
        </p:sp>
      </p:grpSp>
      <p:pic>
        <p:nvPicPr>
          <p:cNvPr id="4" name="Picture 4"/>
          <p:cNvPicPr>
            <a:picLocks noChangeAspect="1"/>
          </p:cNvPicPr>
          <p:nvPr/>
        </p:nvPicPr>
        <p:blipFill>
          <a:blip r:embed="rId2"/>
          <a:srcRect l="1485" t="38312" r="1237" b="38860"/>
          <a:stretch>
            <a:fillRect/>
          </a:stretch>
        </p:blipFill>
        <p:spPr>
          <a:xfrm>
            <a:off x="340086" y="3886364"/>
            <a:ext cx="6563241" cy="757655"/>
          </a:xfrm>
          <a:prstGeom prst="rect">
            <a:avLst/>
          </a:prstGeom>
        </p:spPr>
      </p:pic>
      <p:pic>
        <p:nvPicPr>
          <p:cNvPr id="5" name="Picture 5"/>
          <p:cNvPicPr>
            <a:picLocks noChangeAspect="1"/>
          </p:cNvPicPr>
          <p:nvPr/>
        </p:nvPicPr>
        <p:blipFill>
          <a:blip r:embed="rId3"/>
          <a:srcRect t="46068" b="19372"/>
          <a:stretch>
            <a:fillRect/>
          </a:stretch>
        </p:blipFill>
        <p:spPr>
          <a:xfrm>
            <a:off x="0" y="4644019"/>
            <a:ext cx="6507632" cy="1349397"/>
          </a:xfrm>
          <a:prstGeom prst="rect">
            <a:avLst/>
          </a:prstGeom>
        </p:spPr>
      </p:pic>
      <p:grpSp>
        <p:nvGrpSpPr>
          <p:cNvPr id="6" name="Group 6"/>
          <p:cNvGrpSpPr/>
          <p:nvPr/>
        </p:nvGrpSpPr>
        <p:grpSpPr>
          <a:xfrm>
            <a:off x="494066" y="6170275"/>
            <a:ext cx="6312272" cy="1531088"/>
            <a:chOff x="0" y="0"/>
            <a:chExt cx="4087556" cy="991467"/>
          </a:xfrm>
        </p:grpSpPr>
        <p:sp>
          <p:nvSpPr>
            <p:cNvPr id="7" name="Freeform 7"/>
            <p:cNvSpPr/>
            <p:nvPr/>
          </p:nvSpPr>
          <p:spPr>
            <a:xfrm>
              <a:off x="0" y="0"/>
              <a:ext cx="4087556" cy="991467"/>
            </a:xfrm>
            <a:custGeom>
              <a:avLst/>
              <a:gdLst/>
              <a:ahLst/>
              <a:cxnLst/>
              <a:rect l="l" t="t" r="r" b="b"/>
              <a:pathLst>
                <a:path w="4087556" h="991467">
                  <a:moveTo>
                    <a:pt x="3963096" y="991467"/>
                  </a:moveTo>
                  <a:lnTo>
                    <a:pt x="124460" y="991467"/>
                  </a:lnTo>
                  <a:cubicBezTo>
                    <a:pt x="55880" y="991467"/>
                    <a:pt x="0" y="935587"/>
                    <a:pt x="0" y="867007"/>
                  </a:cubicBezTo>
                  <a:lnTo>
                    <a:pt x="0" y="124460"/>
                  </a:lnTo>
                  <a:cubicBezTo>
                    <a:pt x="0" y="55880"/>
                    <a:pt x="55880" y="0"/>
                    <a:pt x="124460" y="0"/>
                  </a:cubicBezTo>
                  <a:lnTo>
                    <a:pt x="3963096" y="0"/>
                  </a:lnTo>
                  <a:cubicBezTo>
                    <a:pt x="4031676" y="0"/>
                    <a:pt x="4087556" y="55880"/>
                    <a:pt x="4087556" y="124460"/>
                  </a:cubicBezTo>
                  <a:lnTo>
                    <a:pt x="4087556" y="867007"/>
                  </a:lnTo>
                  <a:cubicBezTo>
                    <a:pt x="4087556" y="935587"/>
                    <a:pt x="4031676" y="991467"/>
                    <a:pt x="3963096" y="991467"/>
                  </a:cubicBezTo>
                  <a:close/>
                </a:path>
              </a:pathLst>
            </a:custGeom>
            <a:solidFill>
              <a:srgbClr val="E73E97">
                <a:alpha val="16863"/>
              </a:srgbClr>
            </a:solidFill>
          </p:spPr>
        </p:sp>
      </p:grpSp>
      <p:pic>
        <p:nvPicPr>
          <p:cNvPr id="8" name="Picture 8"/>
          <p:cNvPicPr>
            <a:picLocks noChangeAspect="1"/>
          </p:cNvPicPr>
          <p:nvPr/>
        </p:nvPicPr>
        <p:blipFill>
          <a:blip r:embed="rId4"/>
          <a:srcRect l="2355" t="21802" r="2355" b="52724"/>
          <a:stretch>
            <a:fillRect/>
          </a:stretch>
        </p:blipFill>
        <p:spPr>
          <a:xfrm>
            <a:off x="412449" y="8247337"/>
            <a:ext cx="6280147" cy="840873"/>
          </a:xfrm>
          <a:prstGeom prst="rect">
            <a:avLst/>
          </a:prstGeom>
        </p:spPr>
      </p:pic>
      <p:pic>
        <p:nvPicPr>
          <p:cNvPr id="9" name="Picture 9"/>
          <p:cNvPicPr>
            <a:picLocks noChangeAspect="1"/>
          </p:cNvPicPr>
          <p:nvPr/>
        </p:nvPicPr>
        <p:blipFill>
          <a:blip r:embed="rId4"/>
          <a:srcRect l="1426" t="76642" b="7904"/>
          <a:stretch>
            <a:fillRect/>
          </a:stretch>
        </p:blipFill>
        <p:spPr>
          <a:xfrm>
            <a:off x="502041" y="9124533"/>
            <a:ext cx="6190554" cy="486071"/>
          </a:xfrm>
          <a:prstGeom prst="rect">
            <a:avLst/>
          </a:prstGeom>
        </p:spPr>
      </p:pic>
      <p:pic>
        <p:nvPicPr>
          <p:cNvPr id="10" name="Picture 10"/>
          <p:cNvPicPr>
            <a:picLocks noChangeAspect="1"/>
          </p:cNvPicPr>
          <p:nvPr/>
        </p:nvPicPr>
        <p:blipFill>
          <a:blip r:embed="rId5"/>
          <a:srcRect l="2267" t="30585" r="2267" b="54545"/>
          <a:stretch>
            <a:fillRect/>
          </a:stretch>
        </p:blipFill>
        <p:spPr>
          <a:xfrm>
            <a:off x="7797629" y="5496374"/>
            <a:ext cx="9538233" cy="785049"/>
          </a:xfrm>
          <a:prstGeom prst="rect">
            <a:avLst/>
          </a:prstGeom>
        </p:spPr>
      </p:pic>
      <p:sp>
        <p:nvSpPr>
          <p:cNvPr id="11" name="TextBox 11"/>
          <p:cNvSpPr txBox="1"/>
          <p:nvPr/>
        </p:nvSpPr>
        <p:spPr>
          <a:xfrm>
            <a:off x="4560335" y="899199"/>
            <a:ext cx="13460681" cy="13061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Most respondents found it much harder than before to book hospital appointments, with many being affected by service cancellations and delays.</a:t>
            </a:r>
          </a:p>
          <a:p>
            <a:pPr marL="507365" lvl="1" indent="-253682" algn="l">
              <a:lnSpc>
                <a:spcPts val="2585"/>
              </a:lnSpc>
              <a:spcBef>
                <a:spcPct val="0"/>
              </a:spcBef>
              <a:buFont typeface="Arial"/>
              <a:buChar char="•"/>
            </a:pPr>
            <a:r>
              <a:rPr lang="en-US" sz="2350" u="none">
                <a:solidFill>
                  <a:srgbClr val="FFFFFF"/>
                </a:solidFill>
                <a:latin typeface="Trebuchet MS 2 Bold"/>
              </a:rPr>
              <a:t>Those who experienced cancellations felt  unsupported, as most of them received no help in managing their health in the meantime.</a:t>
            </a:r>
          </a:p>
        </p:txBody>
      </p:sp>
      <p:sp>
        <p:nvSpPr>
          <p:cNvPr id="12" name="TextBox 12"/>
          <p:cNvSpPr txBox="1"/>
          <p:nvPr/>
        </p:nvSpPr>
        <p:spPr>
          <a:xfrm>
            <a:off x="4827319" y="297124"/>
            <a:ext cx="9915457"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Access to hospital services</a:t>
            </a:r>
          </a:p>
        </p:txBody>
      </p:sp>
      <p:sp>
        <p:nvSpPr>
          <p:cNvPr id="13" name="TextBox 13"/>
          <p:cNvSpPr txBox="1"/>
          <p:nvPr/>
        </p:nvSpPr>
        <p:spPr>
          <a:xfrm>
            <a:off x="412449" y="2958868"/>
            <a:ext cx="6847718" cy="838200"/>
          </a:xfrm>
          <a:prstGeom prst="rect">
            <a:avLst/>
          </a:prstGeom>
        </p:spPr>
        <p:txBody>
          <a:bodyPr lIns="0" tIns="0" rIns="0" bIns="0" rtlCol="0" anchor="t">
            <a:spAutoFit/>
          </a:bodyPr>
          <a:lstStyle/>
          <a:p>
            <a:pPr>
              <a:lnSpc>
                <a:spcPts val="3360"/>
              </a:lnSpc>
            </a:pPr>
            <a:r>
              <a:rPr lang="en-US" sz="2800">
                <a:solidFill>
                  <a:srgbClr val="004F6B"/>
                </a:solidFill>
                <a:latin typeface="Trebuchet MS 1 Bold"/>
              </a:rPr>
              <a:t>Do you find it easier or harder to access hospital care now?</a:t>
            </a:r>
          </a:p>
        </p:txBody>
      </p:sp>
      <p:sp>
        <p:nvSpPr>
          <p:cNvPr id="14" name="TextBox 14"/>
          <p:cNvSpPr txBox="1"/>
          <p:nvPr/>
        </p:nvSpPr>
        <p:spPr>
          <a:xfrm>
            <a:off x="298706" y="6246475"/>
            <a:ext cx="2153459" cy="656689"/>
          </a:xfrm>
          <a:prstGeom prst="rect">
            <a:avLst/>
          </a:prstGeom>
        </p:spPr>
        <p:txBody>
          <a:bodyPr lIns="0" tIns="0" rIns="0" bIns="0" rtlCol="0" anchor="t">
            <a:spAutoFit/>
          </a:bodyPr>
          <a:lstStyle/>
          <a:p>
            <a:pPr algn="ctr">
              <a:lnSpc>
                <a:spcPts val="4853"/>
              </a:lnSpc>
            </a:pPr>
            <a:r>
              <a:rPr lang="en-US" sz="4853">
                <a:solidFill>
                  <a:srgbClr val="004F6B"/>
                </a:solidFill>
                <a:latin typeface="Trebuchet MS 1 Bold"/>
              </a:rPr>
              <a:t>77%</a:t>
            </a:r>
          </a:p>
        </p:txBody>
      </p:sp>
      <p:sp>
        <p:nvSpPr>
          <p:cNvPr id="15" name="TextBox 15"/>
          <p:cNvSpPr txBox="1"/>
          <p:nvPr/>
        </p:nvSpPr>
        <p:spPr>
          <a:xfrm>
            <a:off x="2133030" y="6342883"/>
            <a:ext cx="4503801" cy="538269"/>
          </a:xfrm>
          <a:prstGeom prst="rect">
            <a:avLst/>
          </a:prstGeom>
        </p:spPr>
        <p:txBody>
          <a:bodyPr lIns="0" tIns="0" rIns="0" bIns="0" rtlCol="0" anchor="t">
            <a:spAutoFit/>
          </a:bodyPr>
          <a:lstStyle/>
          <a:p>
            <a:pPr>
              <a:lnSpc>
                <a:spcPts val="2066"/>
              </a:lnSpc>
            </a:pPr>
            <a:r>
              <a:rPr lang="en-US" sz="2066">
                <a:solidFill>
                  <a:srgbClr val="004F6B"/>
                </a:solidFill>
                <a:latin typeface="Trebuchet MS 2 Bold"/>
              </a:rPr>
              <a:t>of those who used hospital services experienced cancellations.</a:t>
            </a:r>
          </a:p>
        </p:txBody>
      </p:sp>
      <p:sp>
        <p:nvSpPr>
          <p:cNvPr id="16" name="TextBox 16"/>
          <p:cNvSpPr txBox="1"/>
          <p:nvPr/>
        </p:nvSpPr>
        <p:spPr>
          <a:xfrm>
            <a:off x="298706" y="7012019"/>
            <a:ext cx="2153459" cy="656689"/>
          </a:xfrm>
          <a:prstGeom prst="rect">
            <a:avLst/>
          </a:prstGeom>
        </p:spPr>
        <p:txBody>
          <a:bodyPr lIns="0" tIns="0" rIns="0" bIns="0" rtlCol="0" anchor="t">
            <a:spAutoFit/>
          </a:bodyPr>
          <a:lstStyle/>
          <a:p>
            <a:pPr algn="ctr">
              <a:lnSpc>
                <a:spcPts val="4853"/>
              </a:lnSpc>
            </a:pPr>
            <a:r>
              <a:rPr lang="en-US" sz="4853">
                <a:solidFill>
                  <a:srgbClr val="004F6B"/>
                </a:solidFill>
                <a:latin typeface="Trebuchet MS 1 Bold"/>
              </a:rPr>
              <a:t>48%</a:t>
            </a:r>
          </a:p>
        </p:txBody>
      </p:sp>
      <p:sp>
        <p:nvSpPr>
          <p:cNvPr id="17" name="TextBox 17"/>
          <p:cNvSpPr txBox="1"/>
          <p:nvPr/>
        </p:nvSpPr>
        <p:spPr>
          <a:xfrm>
            <a:off x="2187089" y="7073888"/>
            <a:ext cx="4291445" cy="538269"/>
          </a:xfrm>
          <a:prstGeom prst="rect">
            <a:avLst/>
          </a:prstGeom>
        </p:spPr>
        <p:txBody>
          <a:bodyPr lIns="0" tIns="0" rIns="0" bIns="0" rtlCol="0" anchor="t">
            <a:spAutoFit/>
          </a:bodyPr>
          <a:lstStyle/>
          <a:p>
            <a:pPr marL="0" lvl="0" indent="0" algn="l">
              <a:lnSpc>
                <a:spcPts val="2066"/>
              </a:lnSpc>
              <a:spcBef>
                <a:spcPct val="0"/>
              </a:spcBef>
            </a:pPr>
            <a:r>
              <a:rPr lang="en-US" sz="2066" u="none">
                <a:solidFill>
                  <a:srgbClr val="004F6B"/>
                </a:solidFill>
                <a:latin typeface="Trebuchet MS 2 Bold"/>
              </a:rPr>
              <a:t>of them said cancellations affected them a great deal.</a:t>
            </a:r>
          </a:p>
        </p:txBody>
      </p:sp>
      <p:sp>
        <p:nvSpPr>
          <p:cNvPr id="18" name="TextBox 18"/>
          <p:cNvSpPr txBox="1"/>
          <p:nvPr/>
        </p:nvSpPr>
        <p:spPr>
          <a:xfrm>
            <a:off x="412449" y="7983240"/>
            <a:ext cx="6312272" cy="264097"/>
          </a:xfrm>
          <a:prstGeom prst="rect">
            <a:avLst/>
          </a:prstGeom>
        </p:spPr>
        <p:txBody>
          <a:bodyPr lIns="0" tIns="0" rIns="0" bIns="0" rtlCol="0" anchor="t">
            <a:spAutoFit/>
          </a:bodyPr>
          <a:lstStyle/>
          <a:p>
            <a:pPr algn="ctr">
              <a:lnSpc>
                <a:spcPts val="1932"/>
              </a:lnSpc>
            </a:pPr>
            <a:r>
              <a:rPr lang="en-US" sz="1932">
                <a:solidFill>
                  <a:srgbClr val="004F6B"/>
                </a:solidFill>
                <a:latin typeface="Trebuchet MS 1 Bold"/>
              </a:rPr>
              <a:t>To what extent did hospital cancellations affect you?</a:t>
            </a:r>
          </a:p>
        </p:txBody>
      </p:sp>
      <p:sp>
        <p:nvSpPr>
          <p:cNvPr id="19" name="TextBox 19"/>
          <p:cNvSpPr txBox="1"/>
          <p:nvPr/>
        </p:nvSpPr>
        <p:spPr>
          <a:xfrm>
            <a:off x="7797629" y="2987443"/>
            <a:ext cx="9461671" cy="1178560"/>
          </a:xfrm>
          <a:prstGeom prst="rect">
            <a:avLst/>
          </a:prstGeom>
        </p:spPr>
        <p:txBody>
          <a:bodyPr lIns="0" tIns="0" rIns="0" bIns="0" rtlCol="0" anchor="t">
            <a:spAutoFit/>
          </a:bodyPr>
          <a:lstStyle/>
          <a:p>
            <a:pPr>
              <a:lnSpc>
                <a:spcPts val="3080"/>
              </a:lnSpc>
            </a:pPr>
            <a:r>
              <a:rPr lang="en-US" sz="2800">
                <a:solidFill>
                  <a:srgbClr val="E73E97"/>
                </a:solidFill>
                <a:latin typeface="Trebuchet MS 2 Bold"/>
              </a:rPr>
              <a:t>Those who experienced cancellations felt poorly supported to manage their own health, with only a minority receiving any alternative or advice:</a:t>
            </a:r>
          </a:p>
        </p:txBody>
      </p:sp>
      <p:sp>
        <p:nvSpPr>
          <p:cNvPr id="20" name="TextBox 20"/>
          <p:cNvSpPr txBox="1"/>
          <p:nvPr/>
        </p:nvSpPr>
        <p:spPr>
          <a:xfrm>
            <a:off x="7797629" y="4445123"/>
            <a:ext cx="10490371" cy="758291"/>
          </a:xfrm>
          <a:prstGeom prst="rect">
            <a:avLst/>
          </a:prstGeom>
        </p:spPr>
        <p:txBody>
          <a:bodyPr lIns="0" tIns="0" rIns="0" bIns="0" rtlCol="0" anchor="t">
            <a:spAutoFit/>
          </a:bodyPr>
          <a:lstStyle/>
          <a:p>
            <a:pPr>
              <a:lnSpc>
                <a:spcPts val="2927"/>
              </a:lnSpc>
            </a:pPr>
            <a:r>
              <a:rPr lang="en-US" sz="2439">
                <a:solidFill>
                  <a:srgbClr val="004F6B"/>
                </a:solidFill>
                <a:latin typeface="Trebuchet MS 1 Bold"/>
              </a:rPr>
              <a:t>Did you receive any other alternatives or advice on how to manage your health after your hospital appointments were cancelled?</a:t>
            </a:r>
          </a:p>
        </p:txBody>
      </p:sp>
      <p:pic>
        <p:nvPicPr>
          <p:cNvPr id="21" name="Picture 21"/>
          <p:cNvPicPr>
            <a:picLocks noChangeAspect="1"/>
          </p:cNvPicPr>
          <p:nvPr/>
        </p:nvPicPr>
        <p:blipFill>
          <a:blip r:embed="rId5"/>
          <a:srcRect l="2267" t="62763" r="2267" b="25995"/>
          <a:stretch>
            <a:fillRect/>
          </a:stretch>
        </p:blipFill>
        <p:spPr>
          <a:xfrm>
            <a:off x="7797629" y="6419872"/>
            <a:ext cx="9117120" cy="567300"/>
          </a:xfrm>
          <a:prstGeom prst="rect">
            <a:avLst/>
          </a:prstGeom>
        </p:spPr>
      </p:pic>
      <p:pic>
        <p:nvPicPr>
          <p:cNvPr id="22" name="Picture 22"/>
          <p:cNvPicPr>
            <a:picLocks noChangeAspect="1"/>
          </p:cNvPicPr>
          <p:nvPr/>
        </p:nvPicPr>
        <p:blipFill>
          <a:blip r:embed="rId5"/>
          <a:srcRect l="2267" t="74563" r="2267" b="13354"/>
          <a:stretch>
            <a:fillRect/>
          </a:stretch>
        </p:blipFill>
        <p:spPr>
          <a:xfrm>
            <a:off x="7797629" y="6912919"/>
            <a:ext cx="9117120" cy="609741"/>
          </a:xfrm>
          <a:prstGeom prst="rect">
            <a:avLst/>
          </a:prstGeom>
        </p:spPr>
      </p:pic>
      <p:sp>
        <p:nvSpPr>
          <p:cNvPr id="23" name="TextBox 23"/>
          <p:cNvSpPr txBox="1"/>
          <p:nvPr/>
        </p:nvSpPr>
        <p:spPr>
          <a:xfrm>
            <a:off x="6344368" y="9254510"/>
            <a:ext cx="6966633" cy="308590"/>
          </a:xfrm>
          <a:prstGeom prst="rect">
            <a:avLst/>
          </a:prstGeom>
        </p:spPr>
        <p:txBody>
          <a:bodyPr lIns="0" tIns="0" rIns="0" bIns="0" rtlCol="0" anchor="t">
            <a:spAutoFit/>
          </a:bodyPr>
          <a:lstStyle/>
          <a:p>
            <a:pPr algn="r">
              <a:lnSpc>
                <a:spcPts val="2433"/>
              </a:lnSpc>
            </a:pPr>
            <a:r>
              <a:rPr lang="en-US" sz="1738" dirty="0">
                <a:solidFill>
                  <a:srgbClr val="000000"/>
                </a:solidFill>
                <a:latin typeface="Trebuchet MS 1 Bold"/>
              </a:rPr>
              <a:t>(</a:t>
            </a:r>
            <a:r>
              <a:rPr lang="en-US" sz="1738" dirty="0" err="1">
                <a:solidFill>
                  <a:srgbClr val="000000"/>
                </a:solidFill>
                <a:latin typeface="Trebuchet MS 1 Bold"/>
              </a:rPr>
              <a:t>Havering</a:t>
            </a:r>
            <a:r>
              <a:rPr lang="en-US" sz="1738" dirty="0">
                <a:solidFill>
                  <a:srgbClr val="000000"/>
                </a:solidFill>
                <a:latin typeface="Trebuchet MS 1 Bold"/>
              </a:rPr>
              <a:t> resident with </a:t>
            </a:r>
            <a:r>
              <a:rPr lang="en-US" sz="1738" dirty="0" err="1">
                <a:solidFill>
                  <a:srgbClr val="000000"/>
                </a:solidFill>
                <a:latin typeface="Trebuchet MS 1 Bold"/>
              </a:rPr>
              <a:t>Parkinsons</a:t>
            </a:r>
            <a:r>
              <a:rPr lang="en-US" sz="1738" dirty="0">
                <a:solidFill>
                  <a:srgbClr val="000000"/>
                </a:solidFill>
                <a:latin typeface="Trebuchet MS 1 Bold"/>
              </a:rPr>
              <a:t>)</a:t>
            </a:r>
          </a:p>
        </p:txBody>
      </p:sp>
      <p:sp>
        <p:nvSpPr>
          <p:cNvPr id="24" name="TextBox 24"/>
          <p:cNvSpPr txBox="1"/>
          <p:nvPr/>
        </p:nvSpPr>
        <p:spPr>
          <a:xfrm>
            <a:off x="7834380" y="7981537"/>
            <a:ext cx="5476621" cy="1241124"/>
          </a:xfrm>
          <a:prstGeom prst="rect">
            <a:avLst/>
          </a:prstGeom>
        </p:spPr>
        <p:txBody>
          <a:bodyPr lIns="0" tIns="0" rIns="0" bIns="0" rtlCol="0" anchor="t">
            <a:spAutoFit/>
          </a:bodyPr>
          <a:lstStyle/>
          <a:p>
            <a:pPr algn="just">
              <a:lnSpc>
                <a:spcPts val="1982"/>
              </a:lnSpc>
            </a:pPr>
            <a:r>
              <a:rPr lang="en-US" sz="1801">
                <a:solidFill>
                  <a:srgbClr val="000000"/>
                </a:solidFill>
                <a:latin typeface="Trebuchet MS 3 Bold"/>
              </a:rPr>
              <a:t>Accessing the hospital has been much harder since all appointments have been cancelled and have not yet been offered any new ones. I need to see a neurologist, a Parkinsons specialist nurse and the eye clinic for glaucoma.</a:t>
            </a:r>
          </a:p>
        </p:txBody>
      </p:sp>
      <p:sp>
        <p:nvSpPr>
          <p:cNvPr id="25" name="TextBox 25"/>
          <p:cNvSpPr txBox="1"/>
          <p:nvPr/>
        </p:nvSpPr>
        <p:spPr>
          <a:xfrm>
            <a:off x="13626101" y="8005288"/>
            <a:ext cx="4371632" cy="750018"/>
          </a:xfrm>
          <a:prstGeom prst="rect">
            <a:avLst/>
          </a:prstGeom>
        </p:spPr>
        <p:txBody>
          <a:bodyPr lIns="0" tIns="0" rIns="0" bIns="0" rtlCol="0" anchor="t">
            <a:spAutoFit/>
          </a:bodyPr>
          <a:lstStyle/>
          <a:p>
            <a:pPr algn="just">
              <a:lnSpc>
                <a:spcPts val="1982"/>
              </a:lnSpc>
            </a:pPr>
            <a:r>
              <a:rPr lang="en-US" sz="1801">
                <a:solidFill>
                  <a:srgbClr val="000000"/>
                </a:solidFill>
                <a:latin typeface="Trebuchet MS 3 Bold"/>
              </a:rPr>
              <a:t>I have had a number of appointments cancelled, and I waited over 7 months for a new hearing aid mould after one broke. </a:t>
            </a:r>
          </a:p>
        </p:txBody>
      </p:sp>
      <p:sp>
        <p:nvSpPr>
          <p:cNvPr id="26" name="TextBox 26"/>
          <p:cNvSpPr txBox="1"/>
          <p:nvPr/>
        </p:nvSpPr>
        <p:spPr>
          <a:xfrm>
            <a:off x="11031101" y="8949710"/>
            <a:ext cx="6966633" cy="308590"/>
          </a:xfrm>
          <a:prstGeom prst="rect">
            <a:avLst/>
          </a:prstGeom>
        </p:spPr>
        <p:txBody>
          <a:bodyPr lIns="0" tIns="0" rIns="0" bIns="0" rtlCol="0" anchor="t">
            <a:spAutoFit/>
          </a:bodyPr>
          <a:lstStyle/>
          <a:p>
            <a:pPr algn="r">
              <a:lnSpc>
                <a:spcPts val="2433"/>
              </a:lnSpc>
            </a:pPr>
            <a:r>
              <a:rPr lang="en-US" sz="1738" dirty="0">
                <a:solidFill>
                  <a:srgbClr val="000000"/>
                </a:solidFill>
                <a:latin typeface="Trebuchet MS 1 Bold"/>
              </a:rPr>
              <a:t>(</a:t>
            </a:r>
            <a:r>
              <a:rPr lang="en-US" sz="1738" dirty="0" err="1">
                <a:solidFill>
                  <a:srgbClr val="000000"/>
                </a:solidFill>
                <a:latin typeface="Trebuchet MS 1 Bold"/>
              </a:rPr>
              <a:t>Havering</a:t>
            </a:r>
            <a:r>
              <a:rPr lang="en-US" sz="1738" dirty="0">
                <a:solidFill>
                  <a:srgbClr val="000000"/>
                </a:solidFill>
                <a:latin typeface="Trebuchet MS 1 Bold"/>
              </a:rPr>
              <a:t> resident, hearing impairment)</a:t>
            </a:r>
          </a:p>
        </p:txBody>
      </p:sp>
      <p:pic>
        <p:nvPicPr>
          <p:cNvPr id="27" name="Picture 2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9812"/>
          <a:stretch>
            <a:fillRect/>
          </a:stretch>
        </p:blipFill>
        <p:spPr>
          <a:xfrm rot="-10800000">
            <a:off x="7164256" y="7954665"/>
            <a:ext cx="568953" cy="841739"/>
          </a:xfrm>
          <a:prstGeom prst="rect">
            <a:avLst/>
          </a:prstGeom>
        </p:spPr>
      </p:pic>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9812"/>
          <a:stretch>
            <a:fillRect/>
          </a:stretch>
        </p:blipFill>
        <p:spPr>
          <a:xfrm>
            <a:off x="17707467" y="9328997"/>
            <a:ext cx="580533" cy="858871"/>
          </a:xfrm>
          <a:prstGeom prst="rect">
            <a:avLst/>
          </a:prstGeom>
        </p:spPr>
      </p:pic>
      <p:grpSp>
        <p:nvGrpSpPr>
          <p:cNvPr id="29" name="Group 29"/>
          <p:cNvGrpSpPr/>
          <p:nvPr/>
        </p:nvGrpSpPr>
        <p:grpSpPr>
          <a:xfrm>
            <a:off x="0" y="481097"/>
            <a:ext cx="4122204" cy="1005840"/>
            <a:chOff x="0" y="0"/>
            <a:chExt cx="2294798" cy="559943"/>
          </a:xfrm>
        </p:grpSpPr>
        <p:sp>
          <p:nvSpPr>
            <p:cNvPr id="30" name="Freeform 30"/>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31" name="TextBox 31"/>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60335" y="341520"/>
            <a:ext cx="13727665" cy="2290834"/>
            <a:chOff x="0" y="0"/>
            <a:chExt cx="7612421" cy="1249438"/>
          </a:xfrm>
        </p:grpSpPr>
        <p:sp>
          <p:nvSpPr>
            <p:cNvPr id="3" name="Freeform 3"/>
            <p:cNvSpPr/>
            <p:nvPr/>
          </p:nvSpPr>
          <p:spPr>
            <a:xfrm>
              <a:off x="0" y="0"/>
              <a:ext cx="7612421" cy="1249438"/>
            </a:xfrm>
            <a:custGeom>
              <a:avLst/>
              <a:gdLst/>
              <a:ahLst/>
              <a:cxnLst/>
              <a:rect l="l" t="t" r="r" b="b"/>
              <a:pathLst>
                <a:path w="7612421" h="1249438">
                  <a:moveTo>
                    <a:pt x="0" y="0"/>
                  </a:moveTo>
                  <a:lnTo>
                    <a:pt x="7612421" y="0"/>
                  </a:lnTo>
                  <a:lnTo>
                    <a:pt x="7612421" y="1249438"/>
                  </a:lnTo>
                  <a:lnTo>
                    <a:pt x="0" y="1249438"/>
                  </a:lnTo>
                  <a:close/>
                </a:path>
              </a:pathLst>
            </a:custGeom>
            <a:solidFill>
              <a:srgbClr val="004F6B"/>
            </a:solidFill>
          </p:spPr>
        </p:sp>
      </p:grpSp>
      <p:pic>
        <p:nvPicPr>
          <p:cNvPr id="4" name="Picture 4"/>
          <p:cNvPicPr>
            <a:picLocks noChangeAspect="1"/>
          </p:cNvPicPr>
          <p:nvPr/>
        </p:nvPicPr>
        <p:blipFill>
          <a:blip r:embed="rId2"/>
          <a:srcRect l="29973" t="85676" r="6660" b="5959"/>
          <a:stretch>
            <a:fillRect/>
          </a:stretch>
        </p:blipFill>
        <p:spPr>
          <a:xfrm>
            <a:off x="472654" y="6303080"/>
            <a:ext cx="4028965" cy="318419"/>
          </a:xfrm>
          <a:prstGeom prst="rect">
            <a:avLst/>
          </a:prstGeom>
        </p:spPr>
      </p:pic>
      <p:pic>
        <p:nvPicPr>
          <p:cNvPr id="5" name="Picture 5"/>
          <p:cNvPicPr>
            <a:picLocks noChangeAspect="1"/>
          </p:cNvPicPr>
          <p:nvPr/>
        </p:nvPicPr>
        <p:blipFill>
          <a:blip r:embed="rId3"/>
          <a:srcRect l="6134" t="12417" r="55940" b="14080"/>
          <a:stretch>
            <a:fillRect/>
          </a:stretch>
        </p:blipFill>
        <p:spPr>
          <a:xfrm>
            <a:off x="1138924" y="3681370"/>
            <a:ext cx="2455089" cy="2503857"/>
          </a:xfrm>
          <a:prstGeom prst="rect">
            <a:avLst/>
          </a:prstGeom>
        </p:spPr>
      </p:pic>
      <p:sp>
        <p:nvSpPr>
          <p:cNvPr id="6" name="TextBox 6"/>
          <p:cNvSpPr txBox="1"/>
          <p:nvPr/>
        </p:nvSpPr>
        <p:spPr>
          <a:xfrm>
            <a:off x="4560335" y="984529"/>
            <a:ext cx="13727665" cy="163004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Access to mental health services is difficult for many, as services are overstretched and waiting lists are long.</a:t>
            </a:r>
          </a:p>
          <a:p>
            <a:pPr marL="507365" lvl="1" indent="-253682" algn="l">
              <a:lnSpc>
                <a:spcPts val="2585"/>
              </a:lnSpc>
              <a:spcBef>
                <a:spcPct val="0"/>
              </a:spcBef>
              <a:buFont typeface="Arial"/>
              <a:buChar char="•"/>
            </a:pPr>
            <a:r>
              <a:rPr lang="en-US" sz="2350" u="none">
                <a:solidFill>
                  <a:srgbClr val="FFFFFF"/>
                </a:solidFill>
                <a:latin typeface="Trebuchet MS 2 Bold"/>
              </a:rPr>
              <a:t>When people can access mental health services, they have positive experiences and adapt well to online or telephone sessions.</a:t>
            </a:r>
          </a:p>
          <a:p>
            <a:pPr marL="507365" lvl="1" indent="-253682" algn="l">
              <a:lnSpc>
                <a:spcPts val="2585"/>
              </a:lnSpc>
              <a:spcBef>
                <a:spcPct val="0"/>
              </a:spcBef>
              <a:buFont typeface="Arial"/>
              <a:buChar char="•"/>
            </a:pPr>
            <a:r>
              <a:rPr lang="en-US" sz="2350" u="none">
                <a:solidFill>
                  <a:srgbClr val="FFFFFF"/>
                </a:solidFill>
                <a:latin typeface="Trebuchet MS 2 Bold"/>
              </a:rPr>
              <a:t>Communication about changes to services in the pandemic needs improvement.</a:t>
            </a:r>
          </a:p>
        </p:txBody>
      </p:sp>
      <p:sp>
        <p:nvSpPr>
          <p:cNvPr id="7" name="TextBox 7"/>
          <p:cNvSpPr txBox="1"/>
          <p:nvPr/>
        </p:nvSpPr>
        <p:spPr>
          <a:xfrm>
            <a:off x="4880031" y="398670"/>
            <a:ext cx="9915457"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Mental health services</a:t>
            </a:r>
          </a:p>
        </p:txBody>
      </p:sp>
      <p:sp>
        <p:nvSpPr>
          <p:cNvPr id="8" name="TextBox 8"/>
          <p:cNvSpPr txBox="1"/>
          <p:nvPr/>
        </p:nvSpPr>
        <p:spPr>
          <a:xfrm>
            <a:off x="325087" y="2827674"/>
            <a:ext cx="4877636" cy="728345"/>
          </a:xfrm>
          <a:prstGeom prst="rect">
            <a:avLst/>
          </a:prstGeom>
        </p:spPr>
        <p:txBody>
          <a:bodyPr lIns="0" tIns="0" rIns="0" bIns="0" rtlCol="0" anchor="t">
            <a:spAutoFit/>
          </a:bodyPr>
          <a:lstStyle/>
          <a:p>
            <a:pPr>
              <a:lnSpc>
                <a:spcPts val="2800"/>
              </a:lnSpc>
            </a:pPr>
            <a:r>
              <a:rPr lang="en-US" sz="2800">
                <a:solidFill>
                  <a:srgbClr val="004F6B"/>
                </a:solidFill>
                <a:latin typeface="Trebuchet MS 2 Bold"/>
              </a:rPr>
              <a:t>Overall opinion of mental health services</a:t>
            </a:r>
          </a:p>
        </p:txBody>
      </p:sp>
      <p:grpSp>
        <p:nvGrpSpPr>
          <p:cNvPr id="9" name="Group 9"/>
          <p:cNvGrpSpPr/>
          <p:nvPr/>
        </p:nvGrpSpPr>
        <p:grpSpPr>
          <a:xfrm>
            <a:off x="5067532" y="3224125"/>
            <a:ext cx="4287084" cy="2520230"/>
            <a:chOff x="0" y="0"/>
            <a:chExt cx="1476629" cy="868060"/>
          </a:xfrm>
        </p:grpSpPr>
        <p:sp>
          <p:nvSpPr>
            <p:cNvPr id="10" name="Freeform 10"/>
            <p:cNvSpPr/>
            <p:nvPr/>
          </p:nvSpPr>
          <p:spPr>
            <a:xfrm>
              <a:off x="0" y="0"/>
              <a:ext cx="1476629" cy="868060"/>
            </a:xfrm>
            <a:custGeom>
              <a:avLst/>
              <a:gdLst/>
              <a:ahLst/>
              <a:cxnLst/>
              <a:rect l="l" t="t" r="r" b="b"/>
              <a:pathLst>
                <a:path w="1476629" h="868060">
                  <a:moveTo>
                    <a:pt x="1352169" y="868060"/>
                  </a:moveTo>
                  <a:lnTo>
                    <a:pt x="124460" y="868060"/>
                  </a:lnTo>
                  <a:cubicBezTo>
                    <a:pt x="55880" y="868060"/>
                    <a:pt x="0" y="812180"/>
                    <a:pt x="0" y="743600"/>
                  </a:cubicBezTo>
                  <a:lnTo>
                    <a:pt x="0" y="124460"/>
                  </a:lnTo>
                  <a:cubicBezTo>
                    <a:pt x="0" y="55880"/>
                    <a:pt x="55880" y="0"/>
                    <a:pt x="124460" y="0"/>
                  </a:cubicBezTo>
                  <a:lnTo>
                    <a:pt x="1352169" y="0"/>
                  </a:lnTo>
                  <a:cubicBezTo>
                    <a:pt x="1420749" y="0"/>
                    <a:pt x="1476629" y="55880"/>
                    <a:pt x="1476629" y="124460"/>
                  </a:cubicBezTo>
                  <a:lnTo>
                    <a:pt x="1476629" y="743600"/>
                  </a:lnTo>
                  <a:cubicBezTo>
                    <a:pt x="1476629" y="812180"/>
                    <a:pt x="1420749" y="868060"/>
                    <a:pt x="1352169" y="868060"/>
                  </a:cubicBezTo>
                  <a:close/>
                </a:path>
              </a:pathLst>
            </a:custGeom>
            <a:solidFill>
              <a:srgbClr val="84BD00">
                <a:alpha val="16863"/>
              </a:srgbClr>
            </a:solidFill>
          </p:spPr>
        </p:sp>
      </p:grpSp>
      <p:sp>
        <p:nvSpPr>
          <p:cNvPr id="11" name="TextBox 11"/>
          <p:cNvSpPr txBox="1"/>
          <p:nvPr/>
        </p:nvSpPr>
        <p:spPr>
          <a:xfrm>
            <a:off x="5202723" y="3390379"/>
            <a:ext cx="5036655" cy="432435"/>
          </a:xfrm>
          <a:prstGeom prst="rect">
            <a:avLst/>
          </a:prstGeom>
        </p:spPr>
        <p:txBody>
          <a:bodyPr lIns="0" tIns="0" rIns="0" bIns="0" rtlCol="0" anchor="t">
            <a:spAutoFit/>
          </a:bodyPr>
          <a:lstStyle/>
          <a:p>
            <a:pPr marL="0" lvl="0" indent="0" algn="l">
              <a:lnSpc>
                <a:spcPts val="3150"/>
              </a:lnSpc>
              <a:spcBef>
                <a:spcPct val="0"/>
              </a:spcBef>
            </a:pPr>
            <a:r>
              <a:rPr lang="en-US" sz="3150" u="none">
                <a:solidFill>
                  <a:srgbClr val="84BD00"/>
                </a:solidFill>
                <a:latin typeface="Trebuchet MS 1 Bold"/>
              </a:rPr>
              <a:t>What works well</a:t>
            </a:r>
          </a:p>
        </p:txBody>
      </p:sp>
      <p:sp>
        <p:nvSpPr>
          <p:cNvPr id="12" name="TextBox 12"/>
          <p:cNvSpPr txBox="1"/>
          <p:nvPr/>
        </p:nvSpPr>
        <p:spPr>
          <a:xfrm>
            <a:off x="4976962" y="3859927"/>
            <a:ext cx="4247463" cy="1833654"/>
          </a:xfrm>
          <a:prstGeom prst="rect">
            <a:avLst/>
          </a:prstGeom>
        </p:spPr>
        <p:txBody>
          <a:bodyPr lIns="0" tIns="0" rIns="0" bIns="0" rtlCol="0" anchor="t">
            <a:spAutoFit/>
          </a:bodyPr>
          <a:lstStyle/>
          <a:p>
            <a:pPr marL="520566" lvl="1" indent="-260283" algn="l">
              <a:lnSpc>
                <a:spcPts val="2893"/>
              </a:lnSpc>
              <a:spcBef>
                <a:spcPct val="0"/>
              </a:spcBef>
              <a:buFont typeface="Arial"/>
              <a:buChar char="•"/>
            </a:pPr>
            <a:r>
              <a:rPr lang="en-US" sz="2411" u="none">
                <a:solidFill>
                  <a:srgbClr val="004F6B"/>
                </a:solidFill>
                <a:latin typeface="Trebuchet MS 2 Bold"/>
              </a:rPr>
              <a:t>People find therapy and/or treatment helpful.</a:t>
            </a:r>
          </a:p>
          <a:p>
            <a:pPr marL="520566" lvl="1" indent="-260283" algn="l">
              <a:lnSpc>
                <a:spcPts val="2893"/>
              </a:lnSpc>
              <a:spcBef>
                <a:spcPct val="0"/>
              </a:spcBef>
              <a:buFont typeface="Arial"/>
              <a:buChar char="•"/>
            </a:pPr>
            <a:r>
              <a:rPr lang="en-US" sz="2411" u="none">
                <a:solidFill>
                  <a:srgbClr val="004F6B"/>
                </a:solidFill>
                <a:latin typeface="Trebuchet MS 2 Bold"/>
              </a:rPr>
              <a:t>Online systems for accessing mental health support work well.</a:t>
            </a:r>
          </a:p>
        </p:txBody>
      </p:sp>
      <p:grpSp>
        <p:nvGrpSpPr>
          <p:cNvPr id="13" name="Group 13"/>
          <p:cNvGrpSpPr/>
          <p:nvPr/>
        </p:nvGrpSpPr>
        <p:grpSpPr>
          <a:xfrm>
            <a:off x="9601200" y="3224125"/>
            <a:ext cx="8066331" cy="2520230"/>
            <a:chOff x="0" y="0"/>
            <a:chExt cx="2778341" cy="868060"/>
          </a:xfrm>
        </p:grpSpPr>
        <p:sp>
          <p:nvSpPr>
            <p:cNvPr id="14" name="Freeform 14"/>
            <p:cNvSpPr/>
            <p:nvPr/>
          </p:nvSpPr>
          <p:spPr>
            <a:xfrm>
              <a:off x="0" y="0"/>
              <a:ext cx="2778341" cy="868060"/>
            </a:xfrm>
            <a:custGeom>
              <a:avLst/>
              <a:gdLst/>
              <a:ahLst/>
              <a:cxnLst/>
              <a:rect l="l" t="t" r="r" b="b"/>
              <a:pathLst>
                <a:path w="2778341" h="868060">
                  <a:moveTo>
                    <a:pt x="2653881" y="868060"/>
                  </a:moveTo>
                  <a:lnTo>
                    <a:pt x="124460" y="868060"/>
                  </a:lnTo>
                  <a:cubicBezTo>
                    <a:pt x="55880" y="868060"/>
                    <a:pt x="0" y="812180"/>
                    <a:pt x="0" y="743600"/>
                  </a:cubicBezTo>
                  <a:lnTo>
                    <a:pt x="0" y="124460"/>
                  </a:lnTo>
                  <a:cubicBezTo>
                    <a:pt x="0" y="55880"/>
                    <a:pt x="55880" y="0"/>
                    <a:pt x="124460" y="0"/>
                  </a:cubicBezTo>
                  <a:lnTo>
                    <a:pt x="2653881" y="0"/>
                  </a:lnTo>
                  <a:cubicBezTo>
                    <a:pt x="2722461" y="0"/>
                    <a:pt x="2778341" y="55880"/>
                    <a:pt x="2778341" y="124460"/>
                  </a:cubicBezTo>
                  <a:lnTo>
                    <a:pt x="2778341" y="743600"/>
                  </a:lnTo>
                  <a:cubicBezTo>
                    <a:pt x="2778341" y="812180"/>
                    <a:pt x="2722461" y="868060"/>
                    <a:pt x="2653881" y="868060"/>
                  </a:cubicBezTo>
                  <a:close/>
                </a:path>
              </a:pathLst>
            </a:custGeom>
            <a:solidFill>
              <a:srgbClr val="E73E97">
                <a:alpha val="16863"/>
              </a:srgbClr>
            </a:solidFill>
          </p:spPr>
        </p:sp>
      </p:grpSp>
      <p:sp>
        <p:nvSpPr>
          <p:cNvPr id="15" name="TextBox 15"/>
          <p:cNvSpPr txBox="1"/>
          <p:nvPr/>
        </p:nvSpPr>
        <p:spPr>
          <a:xfrm>
            <a:off x="9708692" y="3397539"/>
            <a:ext cx="6751653" cy="425274"/>
          </a:xfrm>
          <a:prstGeom prst="rect">
            <a:avLst/>
          </a:prstGeom>
        </p:spPr>
        <p:txBody>
          <a:bodyPr lIns="0" tIns="0" rIns="0" bIns="0" rtlCol="0" anchor="t">
            <a:spAutoFit/>
          </a:bodyPr>
          <a:lstStyle/>
          <a:p>
            <a:pPr marL="0" lvl="0" indent="0" algn="l">
              <a:lnSpc>
                <a:spcPts val="3150"/>
              </a:lnSpc>
              <a:spcBef>
                <a:spcPct val="0"/>
              </a:spcBef>
            </a:pPr>
            <a:r>
              <a:rPr lang="en-US" sz="3150" u="none">
                <a:solidFill>
                  <a:srgbClr val="E73E97"/>
                </a:solidFill>
                <a:latin typeface="Trebuchet MS 1 Bold"/>
              </a:rPr>
              <a:t>What needs improvement</a:t>
            </a:r>
          </a:p>
        </p:txBody>
      </p:sp>
      <p:sp>
        <p:nvSpPr>
          <p:cNvPr id="16" name="TextBox 16"/>
          <p:cNvSpPr txBox="1"/>
          <p:nvPr/>
        </p:nvSpPr>
        <p:spPr>
          <a:xfrm>
            <a:off x="9510175" y="3859927"/>
            <a:ext cx="8221663" cy="1819275"/>
          </a:xfrm>
          <a:prstGeom prst="rect">
            <a:avLst/>
          </a:prstGeom>
        </p:spPr>
        <p:txBody>
          <a:bodyPr lIns="0" tIns="0" rIns="0" bIns="0" rtlCol="0" anchor="t">
            <a:spAutoFit/>
          </a:bodyPr>
          <a:lstStyle/>
          <a:p>
            <a:pPr marL="520566" lvl="1" indent="-260283" algn="l">
              <a:lnSpc>
                <a:spcPts val="2893"/>
              </a:lnSpc>
              <a:spcBef>
                <a:spcPct val="0"/>
              </a:spcBef>
              <a:buFont typeface="Arial"/>
              <a:buChar char="•"/>
            </a:pPr>
            <a:r>
              <a:rPr lang="en-US" sz="2411" u="none">
                <a:solidFill>
                  <a:srgbClr val="004F6B"/>
                </a:solidFill>
                <a:latin typeface="Trebuchet MS 2 Bold"/>
              </a:rPr>
              <a:t>Communication with mental health services is poor.</a:t>
            </a:r>
          </a:p>
          <a:p>
            <a:pPr marL="520566" lvl="1" indent="-260283" algn="l">
              <a:lnSpc>
                <a:spcPts val="2893"/>
              </a:lnSpc>
              <a:spcBef>
                <a:spcPct val="0"/>
              </a:spcBef>
              <a:buFont typeface="Arial"/>
              <a:buChar char="•"/>
            </a:pPr>
            <a:r>
              <a:rPr lang="en-US" sz="2411" u="none">
                <a:solidFill>
                  <a:srgbClr val="004F6B"/>
                </a:solidFill>
                <a:latin typeface="Trebuchet MS 2 Bold"/>
              </a:rPr>
              <a:t>People wait for a long time to get any kind of mental health support.</a:t>
            </a:r>
          </a:p>
          <a:p>
            <a:pPr marL="520566" lvl="1" indent="-260283" algn="l">
              <a:lnSpc>
                <a:spcPts val="2893"/>
              </a:lnSpc>
              <a:spcBef>
                <a:spcPct val="0"/>
              </a:spcBef>
              <a:buFont typeface="Arial"/>
              <a:buChar char="•"/>
            </a:pPr>
            <a:r>
              <a:rPr lang="en-US" sz="2411" u="none">
                <a:solidFill>
                  <a:srgbClr val="004F6B"/>
                </a:solidFill>
                <a:latin typeface="Trebuchet MS 2 Bold"/>
              </a:rPr>
              <a:t>There is limited choice for where and how to receive mental health support.</a:t>
            </a:r>
          </a:p>
        </p:txBody>
      </p:sp>
      <p:sp>
        <p:nvSpPr>
          <p:cNvPr id="17" name="TextBox 17"/>
          <p:cNvSpPr txBox="1"/>
          <p:nvPr/>
        </p:nvSpPr>
        <p:spPr>
          <a:xfrm>
            <a:off x="12268200" y="9332345"/>
            <a:ext cx="5531796" cy="306955"/>
          </a:xfrm>
          <a:prstGeom prst="rect">
            <a:avLst/>
          </a:prstGeom>
        </p:spPr>
        <p:txBody>
          <a:bodyPr lIns="0" tIns="0" rIns="0" bIns="0" rtlCol="0" anchor="t">
            <a:spAutoFit/>
          </a:bodyPr>
          <a:lstStyle/>
          <a:p>
            <a:pPr algn="r">
              <a:lnSpc>
                <a:spcPts val="2418"/>
              </a:lnSpc>
            </a:pPr>
            <a:r>
              <a:rPr lang="en-US" sz="1727">
                <a:solidFill>
                  <a:srgbClr val="000000"/>
                </a:solidFill>
                <a:latin typeface="Trebuchet MS 1 Bold"/>
              </a:rPr>
              <a:t>(Hackney resident, kidney disease)</a:t>
            </a:r>
          </a:p>
        </p:txBody>
      </p:sp>
      <p:sp>
        <p:nvSpPr>
          <p:cNvPr id="18" name="TextBox 18"/>
          <p:cNvSpPr txBox="1"/>
          <p:nvPr/>
        </p:nvSpPr>
        <p:spPr>
          <a:xfrm>
            <a:off x="10062660" y="6245930"/>
            <a:ext cx="3799595" cy="2506042"/>
          </a:xfrm>
          <a:prstGeom prst="rect">
            <a:avLst/>
          </a:prstGeom>
        </p:spPr>
        <p:txBody>
          <a:bodyPr lIns="0" tIns="0" rIns="0" bIns="0" rtlCol="0" anchor="t">
            <a:spAutoFit/>
          </a:bodyPr>
          <a:lstStyle/>
          <a:p>
            <a:pPr algn="just">
              <a:lnSpc>
                <a:spcPts val="2506"/>
              </a:lnSpc>
            </a:pPr>
            <a:r>
              <a:rPr lang="en-US" sz="1790">
                <a:solidFill>
                  <a:srgbClr val="000000"/>
                </a:solidFill>
                <a:latin typeface="Trebuchet MS 3 Bold"/>
              </a:rPr>
              <a:t>I had to rearrange some counselling appointments, so I missed some. They should have been clearer that they changed all the appointments to over the phone in the beginning. This would have made things clear and I may not have missed my appointments.</a:t>
            </a:r>
          </a:p>
        </p:txBody>
      </p:sp>
      <p:sp>
        <p:nvSpPr>
          <p:cNvPr id="19" name="TextBox 19"/>
          <p:cNvSpPr txBox="1"/>
          <p:nvPr/>
        </p:nvSpPr>
        <p:spPr>
          <a:xfrm>
            <a:off x="8330459" y="8787316"/>
            <a:ext cx="5531796" cy="306955"/>
          </a:xfrm>
          <a:prstGeom prst="rect">
            <a:avLst/>
          </a:prstGeom>
        </p:spPr>
        <p:txBody>
          <a:bodyPr lIns="0" tIns="0" rIns="0" bIns="0" rtlCol="0" anchor="t">
            <a:spAutoFit/>
          </a:bodyPr>
          <a:lstStyle/>
          <a:p>
            <a:pPr algn="r">
              <a:lnSpc>
                <a:spcPts val="2418"/>
              </a:lnSpc>
            </a:pPr>
            <a:r>
              <a:rPr lang="en-US" sz="1727">
                <a:solidFill>
                  <a:srgbClr val="000000"/>
                </a:solidFill>
                <a:latin typeface="Trebuchet MS 1 Bold"/>
              </a:rPr>
              <a:t>(Tower Hamlets resident, depression)</a:t>
            </a:r>
          </a:p>
        </p:txBody>
      </p:sp>
      <p:sp>
        <p:nvSpPr>
          <p:cNvPr id="20" name="TextBox 20"/>
          <p:cNvSpPr txBox="1"/>
          <p:nvPr/>
        </p:nvSpPr>
        <p:spPr>
          <a:xfrm>
            <a:off x="5448984" y="6245930"/>
            <a:ext cx="4205017" cy="947060"/>
          </a:xfrm>
          <a:prstGeom prst="rect">
            <a:avLst/>
          </a:prstGeom>
        </p:spPr>
        <p:txBody>
          <a:bodyPr lIns="0" tIns="0" rIns="0" bIns="0" rtlCol="0" anchor="t">
            <a:spAutoFit/>
          </a:bodyPr>
          <a:lstStyle/>
          <a:p>
            <a:pPr algn="just">
              <a:lnSpc>
                <a:spcPts val="2506"/>
              </a:lnSpc>
            </a:pPr>
            <a:r>
              <a:rPr lang="en-US" sz="1790">
                <a:solidFill>
                  <a:srgbClr val="000000"/>
                </a:solidFill>
                <a:latin typeface="Trebuchet MS 3 Bold"/>
              </a:rPr>
              <a:t>Mental health services have been very responsive via emails and can do online video call - really straightforward.</a:t>
            </a:r>
          </a:p>
        </p:txBody>
      </p:sp>
      <p:sp>
        <p:nvSpPr>
          <p:cNvPr id="21" name="TextBox 21"/>
          <p:cNvSpPr txBox="1"/>
          <p:nvPr/>
        </p:nvSpPr>
        <p:spPr>
          <a:xfrm>
            <a:off x="4267200" y="7194338"/>
            <a:ext cx="5531796" cy="306955"/>
          </a:xfrm>
          <a:prstGeom prst="rect">
            <a:avLst/>
          </a:prstGeom>
        </p:spPr>
        <p:txBody>
          <a:bodyPr lIns="0" tIns="0" rIns="0" bIns="0" rtlCol="0" anchor="t">
            <a:spAutoFit/>
          </a:bodyPr>
          <a:lstStyle/>
          <a:p>
            <a:pPr algn="r">
              <a:lnSpc>
                <a:spcPts val="2418"/>
              </a:lnSpc>
            </a:pPr>
            <a:r>
              <a:rPr lang="en-US" sz="1727" dirty="0">
                <a:solidFill>
                  <a:srgbClr val="000000"/>
                </a:solidFill>
                <a:latin typeface="Trebuchet MS 1 Bold"/>
              </a:rPr>
              <a:t>(City of London resident)</a:t>
            </a:r>
          </a:p>
        </p:txBody>
      </p:sp>
      <p:sp>
        <p:nvSpPr>
          <p:cNvPr id="22" name="TextBox 22"/>
          <p:cNvSpPr txBox="1"/>
          <p:nvPr/>
        </p:nvSpPr>
        <p:spPr>
          <a:xfrm>
            <a:off x="14261451" y="6245930"/>
            <a:ext cx="3739204" cy="2848340"/>
          </a:xfrm>
          <a:prstGeom prst="rect">
            <a:avLst/>
          </a:prstGeom>
        </p:spPr>
        <p:txBody>
          <a:bodyPr lIns="0" tIns="0" rIns="0" bIns="0" rtlCol="0" anchor="t">
            <a:spAutoFit/>
          </a:bodyPr>
          <a:lstStyle/>
          <a:p>
            <a:pPr algn="just">
              <a:lnSpc>
                <a:spcPts val="2506"/>
              </a:lnSpc>
            </a:pPr>
            <a:r>
              <a:rPr lang="en-US" sz="1790" dirty="0">
                <a:solidFill>
                  <a:srgbClr val="000000"/>
                </a:solidFill>
                <a:latin typeface="Trebuchet MS 3 Bold"/>
              </a:rPr>
              <a:t>I tried to self refer at a crisis point during 1st lockdown; I also tried to get a referral to the counsellor attached to the Renal team at The London. Unfortunately, all were too busy and other known orgs such as Mind </a:t>
            </a:r>
            <a:r>
              <a:rPr lang="en-US" sz="1790" dirty="0" err="1">
                <a:solidFill>
                  <a:srgbClr val="000000"/>
                </a:solidFill>
                <a:latin typeface="Trebuchet MS 3 Bold"/>
              </a:rPr>
              <a:t>etc</a:t>
            </a:r>
            <a:r>
              <a:rPr lang="en-US" sz="1790" dirty="0">
                <a:solidFill>
                  <a:srgbClr val="000000"/>
                </a:solidFill>
                <a:latin typeface="Trebuchet MS 3 Bold"/>
              </a:rPr>
              <a:t> just signposted my to mindfulness on line - this was so not what I needed at the time.</a:t>
            </a:r>
          </a:p>
        </p:txBody>
      </p:sp>
      <p:sp>
        <p:nvSpPr>
          <p:cNvPr id="23" name="TextBox 23"/>
          <p:cNvSpPr txBox="1"/>
          <p:nvPr/>
        </p:nvSpPr>
        <p:spPr>
          <a:xfrm>
            <a:off x="5516734" y="7743151"/>
            <a:ext cx="4137266" cy="1570653"/>
          </a:xfrm>
          <a:prstGeom prst="rect">
            <a:avLst/>
          </a:prstGeom>
        </p:spPr>
        <p:txBody>
          <a:bodyPr lIns="0" tIns="0" rIns="0" bIns="0" rtlCol="0" anchor="t">
            <a:spAutoFit/>
          </a:bodyPr>
          <a:lstStyle/>
          <a:p>
            <a:pPr algn="just">
              <a:lnSpc>
                <a:spcPts val="2506"/>
              </a:lnSpc>
            </a:pPr>
            <a:r>
              <a:rPr lang="en-US" sz="1790">
                <a:solidFill>
                  <a:srgbClr val="000000"/>
                </a:solidFill>
                <a:latin typeface="Trebuchet MS 3 Bold"/>
              </a:rPr>
              <a:t>I wasn’t feeling great, so I reconnected with the IMPART service and they got me help. I have experienced some cancellations, but useful alternatives were provided.</a:t>
            </a:r>
          </a:p>
        </p:txBody>
      </p:sp>
      <p:sp>
        <p:nvSpPr>
          <p:cNvPr id="24" name="TextBox 24"/>
          <p:cNvSpPr txBox="1"/>
          <p:nvPr/>
        </p:nvSpPr>
        <p:spPr>
          <a:xfrm>
            <a:off x="4176896" y="9243659"/>
            <a:ext cx="5531796" cy="306955"/>
          </a:xfrm>
          <a:prstGeom prst="rect">
            <a:avLst/>
          </a:prstGeom>
        </p:spPr>
        <p:txBody>
          <a:bodyPr lIns="0" tIns="0" rIns="0" bIns="0" rtlCol="0" anchor="t">
            <a:spAutoFit/>
          </a:bodyPr>
          <a:lstStyle/>
          <a:p>
            <a:pPr algn="r">
              <a:lnSpc>
                <a:spcPts val="2418"/>
              </a:lnSpc>
            </a:pPr>
            <a:r>
              <a:rPr lang="en-US" sz="1727">
                <a:solidFill>
                  <a:srgbClr val="000000"/>
                </a:solidFill>
                <a:latin typeface="Trebuchet MS 1 Bold"/>
              </a:rPr>
              <a:t>(Havering resident with psychosis)</a:t>
            </a:r>
          </a:p>
        </p:txBody>
      </p:sp>
      <p:pic>
        <p:nvPicPr>
          <p:cNvPr id="25" name="Picture 2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9812"/>
          <a:stretch>
            <a:fillRect/>
          </a:stretch>
        </p:blipFill>
        <p:spPr>
          <a:xfrm rot="-10800000">
            <a:off x="4692486" y="6351251"/>
            <a:ext cx="568953" cy="841739"/>
          </a:xfrm>
          <a:prstGeom prst="rect">
            <a:avLst/>
          </a:prstGeom>
        </p:spPr>
      </p:pic>
      <p:pic>
        <p:nvPicPr>
          <p:cNvPr id="26"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9812"/>
          <a:stretch>
            <a:fillRect/>
          </a:stretch>
        </p:blipFill>
        <p:spPr>
          <a:xfrm>
            <a:off x="17702487" y="9410485"/>
            <a:ext cx="642388" cy="950382"/>
          </a:xfrm>
          <a:prstGeom prst="rect">
            <a:avLst/>
          </a:prstGeom>
        </p:spPr>
      </p:pic>
      <p:pic>
        <p:nvPicPr>
          <p:cNvPr id="27" name="Picture 2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886857" y="6786177"/>
            <a:ext cx="2707155" cy="2707155"/>
          </a:xfrm>
          <a:prstGeom prst="rect">
            <a:avLst/>
          </a:prstGeom>
        </p:spPr>
      </p:pic>
      <p:grpSp>
        <p:nvGrpSpPr>
          <p:cNvPr id="28" name="Group 28"/>
          <p:cNvGrpSpPr/>
          <p:nvPr/>
        </p:nvGrpSpPr>
        <p:grpSpPr>
          <a:xfrm>
            <a:off x="0" y="481097"/>
            <a:ext cx="4122204" cy="1005840"/>
            <a:chOff x="0" y="0"/>
            <a:chExt cx="2294798" cy="559943"/>
          </a:xfrm>
        </p:grpSpPr>
        <p:sp>
          <p:nvSpPr>
            <p:cNvPr id="29" name="Freeform 29"/>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30" name="TextBox 30"/>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5896"/>
          <a:stretch>
            <a:fillRect/>
          </a:stretch>
        </p:blipFill>
        <p:spPr>
          <a:xfrm>
            <a:off x="2221060" y="3708456"/>
            <a:ext cx="4702609" cy="4714199"/>
          </a:xfrm>
          <a:prstGeom prst="rect">
            <a:avLst/>
          </a:prstGeom>
        </p:spPr>
      </p:pic>
      <p:grpSp>
        <p:nvGrpSpPr>
          <p:cNvPr id="3" name="Group 3"/>
          <p:cNvGrpSpPr/>
          <p:nvPr/>
        </p:nvGrpSpPr>
        <p:grpSpPr>
          <a:xfrm>
            <a:off x="4598925" y="300864"/>
            <a:ext cx="13725187" cy="1870836"/>
            <a:chOff x="0" y="0"/>
            <a:chExt cx="7612421" cy="1020368"/>
          </a:xfrm>
        </p:grpSpPr>
        <p:sp>
          <p:nvSpPr>
            <p:cNvPr id="4" name="Freeform 4"/>
            <p:cNvSpPr/>
            <p:nvPr/>
          </p:nvSpPr>
          <p:spPr>
            <a:xfrm>
              <a:off x="0" y="0"/>
              <a:ext cx="7612421" cy="1020368"/>
            </a:xfrm>
            <a:custGeom>
              <a:avLst/>
              <a:gdLst/>
              <a:ahLst/>
              <a:cxnLst/>
              <a:rect l="l" t="t" r="r" b="b"/>
              <a:pathLst>
                <a:path w="7612421" h="1020368">
                  <a:moveTo>
                    <a:pt x="0" y="0"/>
                  </a:moveTo>
                  <a:lnTo>
                    <a:pt x="7612421" y="0"/>
                  </a:lnTo>
                  <a:lnTo>
                    <a:pt x="7612421" y="1020368"/>
                  </a:lnTo>
                  <a:lnTo>
                    <a:pt x="0" y="1020368"/>
                  </a:lnTo>
                  <a:close/>
                </a:path>
              </a:pathLst>
            </a:custGeom>
            <a:solidFill>
              <a:srgbClr val="004F6B"/>
            </a:solidFill>
          </p:spPr>
        </p:sp>
      </p:grpSp>
      <p:sp>
        <p:nvSpPr>
          <p:cNvPr id="5" name="TextBox 5"/>
          <p:cNvSpPr txBox="1"/>
          <p:nvPr/>
        </p:nvSpPr>
        <p:spPr>
          <a:xfrm>
            <a:off x="348868" y="2744269"/>
            <a:ext cx="5501554" cy="731778"/>
          </a:xfrm>
          <a:prstGeom prst="rect">
            <a:avLst/>
          </a:prstGeom>
        </p:spPr>
        <p:txBody>
          <a:bodyPr lIns="0" tIns="0" rIns="0" bIns="0" rtlCol="0" anchor="t">
            <a:spAutoFit/>
          </a:bodyPr>
          <a:lstStyle/>
          <a:p>
            <a:pPr marL="0" lvl="0" indent="0" algn="l">
              <a:lnSpc>
                <a:spcPts val="2800"/>
              </a:lnSpc>
              <a:spcBef>
                <a:spcPct val="0"/>
              </a:spcBef>
            </a:pPr>
            <a:r>
              <a:rPr lang="en-US" sz="2800" u="none">
                <a:solidFill>
                  <a:srgbClr val="004F6B"/>
                </a:solidFill>
                <a:latin typeface="Trebuchet MS 2 Bold"/>
              </a:rPr>
              <a:t>Who respondents received mental health treatment or support from:</a:t>
            </a:r>
          </a:p>
        </p:txBody>
      </p:sp>
      <p:sp>
        <p:nvSpPr>
          <p:cNvPr id="6" name="TextBox 6"/>
          <p:cNvSpPr txBox="1"/>
          <p:nvPr/>
        </p:nvSpPr>
        <p:spPr>
          <a:xfrm>
            <a:off x="336651" y="4096415"/>
            <a:ext cx="1884409" cy="325875"/>
          </a:xfrm>
          <a:prstGeom prst="rect">
            <a:avLst/>
          </a:prstGeom>
        </p:spPr>
        <p:txBody>
          <a:bodyPr lIns="0" tIns="0" rIns="0" bIns="0" rtlCol="0" anchor="t">
            <a:spAutoFit/>
          </a:bodyPr>
          <a:lstStyle/>
          <a:p>
            <a:pPr marL="0" lvl="0" indent="0" algn="r">
              <a:lnSpc>
                <a:spcPts val="2348"/>
              </a:lnSpc>
              <a:spcBef>
                <a:spcPct val="0"/>
              </a:spcBef>
            </a:pPr>
            <a:r>
              <a:rPr lang="en-US" sz="2420" u="none">
                <a:solidFill>
                  <a:srgbClr val="004F6B"/>
                </a:solidFill>
                <a:latin typeface="Trebuchet MS 1 Bold"/>
              </a:rPr>
              <a:t>GP surgery</a:t>
            </a:r>
          </a:p>
        </p:txBody>
      </p:sp>
      <p:sp>
        <p:nvSpPr>
          <p:cNvPr id="7" name="TextBox 7"/>
          <p:cNvSpPr txBox="1"/>
          <p:nvPr/>
        </p:nvSpPr>
        <p:spPr>
          <a:xfrm>
            <a:off x="191297" y="4792630"/>
            <a:ext cx="2029763" cy="326075"/>
          </a:xfrm>
          <a:prstGeom prst="rect">
            <a:avLst/>
          </a:prstGeom>
        </p:spPr>
        <p:txBody>
          <a:bodyPr lIns="0" tIns="0" rIns="0" bIns="0" rtlCol="0" anchor="t">
            <a:spAutoFit/>
          </a:bodyPr>
          <a:lstStyle/>
          <a:p>
            <a:pPr marL="0" lvl="0" indent="0" algn="r">
              <a:lnSpc>
                <a:spcPts val="2348"/>
              </a:lnSpc>
              <a:spcBef>
                <a:spcPct val="0"/>
              </a:spcBef>
            </a:pPr>
            <a:r>
              <a:rPr lang="en-US" sz="2420" u="none">
                <a:solidFill>
                  <a:srgbClr val="004F6B"/>
                </a:solidFill>
                <a:latin typeface="Trebuchet MS 1 Bold"/>
              </a:rPr>
              <a:t>NHS hospital</a:t>
            </a:r>
          </a:p>
        </p:txBody>
      </p:sp>
      <p:sp>
        <p:nvSpPr>
          <p:cNvPr id="8" name="TextBox 8"/>
          <p:cNvSpPr txBox="1"/>
          <p:nvPr/>
        </p:nvSpPr>
        <p:spPr>
          <a:xfrm>
            <a:off x="-1249982" y="5611470"/>
            <a:ext cx="3471042" cy="272838"/>
          </a:xfrm>
          <a:prstGeom prst="rect">
            <a:avLst/>
          </a:prstGeom>
        </p:spPr>
        <p:txBody>
          <a:bodyPr lIns="0" tIns="0" rIns="0" bIns="0" rtlCol="0" anchor="t">
            <a:spAutoFit/>
          </a:bodyPr>
          <a:lstStyle/>
          <a:p>
            <a:pPr marL="0" lvl="0" indent="0" algn="r">
              <a:lnSpc>
                <a:spcPts val="1767"/>
              </a:lnSpc>
            </a:pPr>
            <a:r>
              <a:rPr lang="en-US" sz="2420">
                <a:solidFill>
                  <a:srgbClr val="004F6B"/>
                </a:solidFill>
                <a:latin typeface="Trebuchet MS 1 Bold"/>
              </a:rPr>
              <a:t>CMHT</a:t>
            </a:r>
          </a:p>
        </p:txBody>
      </p:sp>
      <p:sp>
        <p:nvSpPr>
          <p:cNvPr id="9" name="TextBox 9"/>
          <p:cNvSpPr txBox="1"/>
          <p:nvPr/>
        </p:nvSpPr>
        <p:spPr>
          <a:xfrm>
            <a:off x="263974" y="6218006"/>
            <a:ext cx="2029763" cy="326075"/>
          </a:xfrm>
          <a:prstGeom prst="rect">
            <a:avLst/>
          </a:prstGeom>
        </p:spPr>
        <p:txBody>
          <a:bodyPr lIns="0" tIns="0" rIns="0" bIns="0" rtlCol="0" anchor="t">
            <a:spAutoFit/>
          </a:bodyPr>
          <a:lstStyle/>
          <a:p>
            <a:pPr marL="0" lvl="0" indent="0" algn="r">
              <a:lnSpc>
                <a:spcPts val="2348"/>
              </a:lnSpc>
              <a:spcBef>
                <a:spcPct val="0"/>
              </a:spcBef>
            </a:pPr>
            <a:r>
              <a:rPr lang="en-US" sz="2420" u="none">
                <a:solidFill>
                  <a:srgbClr val="004F6B"/>
                </a:solidFill>
                <a:latin typeface="Trebuchet MS 1 Bold"/>
              </a:rPr>
              <a:t>NHS therapist</a:t>
            </a:r>
          </a:p>
        </p:txBody>
      </p:sp>
      <p:sp>
        <p:nvSpPr>
          <p:cNvPr id="10" name="TextBox 10"/>
          <p:cNvSpPr txBox="1"/>
          <p:nvPr/>
        </p:nvSpPr>
        <p:spPr>
          <a:xfrm>
            <a:off x="-1249982" y="7049825"/>
            <a:ext cx="3471042" cy="272838"/>
          </a:xfrm>
          <a:prstGeom prst="rect">
            <a:avLst/>
          </a:prstGeom>
        </p:spPr>
        <p:txBody>
          <a:bodyPr lIns="0" tIns="0" rIns="0" bIns="0" rtlCol="0" anchor="t">
            <a:spAutoFit/>
          </a:bodyPr>
          <a:lstStyle/>
          <a:p>
            <a:pPr marL="0" lvl="0" indent="0" algn="r">
              <a:lnSpc>
                <a:spcPts val="1767"/>
              </a:lnSpc>
            </a:pPr>
            <a:r>
              <a:rPr lang="en-US" sz="2420">
                <a:solidFill>
                  <a:srgbClr val="004F6B"/>
                </a:solidFill>
                <a:latin typeface="Trebuchet MS 1 Bold"/>
              </a:rPr>
              <a:t>Charity</a:t>
            </a:r>
          </a:p>
        </p:txBody>
      </p:sp>
      <p:sp>
        <p:nvSpPr>
          <p:cNvPr id="11" name="TextBox 11"/>
          <p:cNvSpPr txBox="1"/>
          <p:nvPr/>
        </p:nvSpPr>
        <p:spPr>
          <a:xfrm>
            <a:off x="191297" y="7599385"/>
            <a:ext cx="2029763" cy="321511"/>
          </a:xfrm>
          <a:prstGeom prst="rect">
            <a:avLst/>
          </a:prstGeom>
        </p:spPr>
        <p:txBody>
          <a:bodyPr lIns="0" tIns="0" rIns="0" bIns="0" rtlCol="0" anchor="t">
            <a:spAutoFit/>
          </a:bodyPr>
          <a:lstStyle/>
          <a:p>
            <a:pPr marL="0" lvl="0" indent="0" algn="r">
              <a:lnSpc>
                <a:spcPts val="2348"/>
              </a:lnSpc>
            </a:pPr>
            <a:r>
              <a:rPr lang="en-US" sz="2420">
                <a:solidFill>
                  <a:srgbClr val="004F6B"/>
                </a:solidFill>
                <a:latin typeface="Trebuchet MS 1 Bold"/>
              </a:rPr>
              <a:t>Private </a:t>
            </a:r>
          </a:p>
        </p:txBody>
      </p:sp>
      <p:sp>
        <p:nvSpPr>
          <p:cNvPr id="12" name="TextBox 12"/>
          <p:cNvSpPr txBox="1"/>
          <p:nvPr/>
        </p:nvSpPr>
        <p:spPr>
          <a:xfrm>
            <a:off x="4495800" y="814246"/>
            <a:ext cx="13689075" cy="13061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dirty="0">
                <a:solidFill>
                  <a:srgbClr val="FFFFFF"/>
                </a:solidFill>
                <a:latin typeface="Trebuchet MS 2 Bold"/>
              </a:rPr>
              <a:t>Most respondents who received mental health treatment or support did so through their GP, a hospital-based service or Community Mental Health team. </a:t>
            </a:r>
          </a:p>
          <a:p>
            <a:pPr marL="507365" lvl="1" indent="-253682" algn="l">
              <a:lnSpc>
                <a:spcPts val="2585"/>
              </a:lnSpc>
              <a:spcBef>
                <a:spcPct val="0"/>
              </a:spcBef>
              <a:buFont typeface="Arial"/>
              <a:buChar char="•"/>
            </a:pPr>
            <a:r>
              <a:rPr lang="en-US" sz="2350" u="none" dirty="0">
                <a:solidFill>
                  <a:srgbClr val="FFFFFF"/>
                </a:solidFill>
                <a:latin typeface="Trebuchet MS 2 Bold"/>
              </a:rPr>
              <a:t>Most types of consultation and mental health treatment have been carried out over the phone or online.</a:t>
            </a:r>
          </a:p>
        </p:txBody>
      </p:sp>
      <p:sp>
        <p:nvSpPr>
          <p:cNvPr id="13" name="TextBox 13"/>
          <p:cNvSpPr txBox="1"/>
          <p:nvPr/>
        </p:nvSpPr>
        <p:spPr>
          <a:xfrm>
            <a:off x="4821694" y="339850"/>
            <a:ext cx="9915457" cy="483146"/>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Mental health- remote service</a:t>
            </a:r>
          </a:p>
        </p:txBody>
      </p:sp>
      <p:grpSp>
        <p:nvGrpSpPr>
          <p:cNvPr id="14" name="Group 14"/>
          <p:cNvGrpSpPr/>
          <p:nvPr/>
        </p:nvGrpSpPr>
        <p:grpSpPr>
          <a:xfrm>
            <a:off x="6680081" y="3592700"/>
            <a:ext cx="11126457" cy="3729963"/>
            <a:chOff x="0" y="0"/>
            <a:chExt cx="9680109" cy="3245098"/>
          </a:xfrm>
        </p:grpSpPr>
        <p:sp>
          <p:nvSpPr>
            <p:cNvPr id="15" name="Freeform 15"/>
            <p:cNvSpPr/>
            <p:nvPr/>
          </p:nvSpPr>
          <p:spPr>
            <a:xfrm>
              <a:off x="0" y="0"/>
              <a:ext cx="9680109" cy="3245098"/>
            </a:xfrm>
            <a:custGeom>
              <a:avLst/>
              <a:gdLst/>
              <a:ahLst/>
              <a:cxnLst/>
              <a:rect l="l" t="t" r="r" b="b"/>
              <a:pathLst>
                <a:path w="9680109" h="3245098">
                  <a:moveTo>
                    <a:pt x="9555649" y="59690"/>
                  </a:moveTo>
                  <a:cubicBezTo>
                    <a:pt x="9591209" y="59690"/>
                    <a:pt x="9620419" y="88900"/>
                    <a:pt x="9620419" y="124460"/>
                  </a:cubicBezTo>
                  <a:lnTo>
                    <a:pt x="9620419" y="3120638"/>
                  </a:lnTo>
                  <a:cubicBezTo>
                    <a:pt x="9620419" y="3156198"/>
                    <a:pt x="9591209" y="3185408"/>
                    <a:pt x="9555649" y="3185408"/>
                  </a:cubicBezTo>
                  <a:lnTo>
                    <a:pt x="124460" y="3185408"/>
                  </a:lnTo>
                  <a:cubicBezTo>
                    <a:pt x="88900" y="3185408"/>
                    <a:pt x="59690" y="3156198"/>
                    <a:pt x="59690" y="3120638"/>
                  </a:cubicBezTo>
                  <a:lnTo>
                    <a:pt x="59690" y="124460"/>
                  </a:lnTo>
                  <a:cubicBezTo>
                    <a:pt x="59690" y="88900"/>
                    <a:pt x="88900" y="59690"/>
                    <a:pt x="124460" y="59690"/>
                  </a:cubicBezTo>
                  <a:lnTo>
                    <a:pt x="9555649" y="59690"/>
                  </a:lnTo>
                  <a:moveTo>
                    <a:pt x="9555649" y="0"/>
                  </a:moveTo>
                  <a:lnTo>
                    <a:pt x="124460" y="0"/>
                  </a:lnTo>
                  <a:cubicBezTo>
                    <a:pt x="55880" y="0"/>
                    <a:pt x="0" y="55880"/>
                    <a:pt x="0" y="124460"/>
                  </a:cubicBezTo>
                  <a:lnTo>
                    <a:pt x="0" y="3120639"/>
                  </a:lnTo>
                  <a:cubicBezTo>
                    <a:pt x="0" y="3189219"/>
                    <a:pt x="55880" y="3245098"/>
                    <a:pt x="124460" y="3245098"/>
                  </a:cubicBezTo>
                  <a:lnTo>
                    <a:pt x="9555649" y="3245098"/>
                  </a:lnTo>
                  <a:cubicBezTo>
                    <a:pt x="9624230" y="3245098"/>
                    <a:pt x="9680109" y="3189219"/>
                    <a:pt x="9680109" y="3120639"/>
                  </a:cubicBezTo>
                  <a:lnTo>
                    <a:pt x="9680109" y="124460"/>
                  </a:lnTo>
                  <a:cubicBezTo>
                    <a:pt x="9680109" y="55880"/>
                    <a:pt x="9624230" y="0"/>
                    <a:pt x="9555649" y="0"/>
                  </a:cubicBezTo>
                  <a:close/>
                </a:path>
              </a:pathLst>
            </a:custGeom>
            <a:solidFill>
              <a:srgbClr val="84BD00"/>
            </a:solidFill>
          </p:spPr>
        </p:sp>
      </p:gr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35510" y="4422290"/>
            <a:ext cx="1400230" cy="2187860"/>
          </a:xfrm>
          <a:prstGeom prst="rect">
            <a:avLst/>
          </a:prstGeom>
        </p:spPr>
      </p:pic>
      <p:pic>
        <p:nvPicPr>
          <p:cNvPr id="17"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410410" y="5298795"/>
            <a:ext cx="825329" cy="982535"/>
          </a:xfrm>
          <a:prstGeom prst="rect">
            <a:avLst/>
          </a:prstGeom>
        </p:spPr>
      </p:pic>
      <p:sp>
        <p:nvSpPr>
          <p:cNvPr id="18" name="TextBox 18"/>
          <p:cNvSpPr txBox="1"/>
          <p:nvPr/>
        </p:nvSpPr>
        <p:spPr>
          <a:xfrm>
            <a:off x="8024785" y="3894458"/>
            <a:ext cx="2332787" cy="655320"/>
          </a:xfrm>
          <a:prstGeom prst="rect">
            <a:avLst/>
          </a:prstGeom>
        </p:spPr>
        <p:txBody>
          <a:bodyPr lIns="0" tIns="0" rIns="0" bIns="0" rtlCol="0" anchor="t">
            <a:spAutoFit/>
          </a:bodyPr>
          <a:lstStyle/>
          <a:p>
            <a:pPr algn="ctr">
              <a:lnSpc>
                <a:spcPts val="4800"/>
              </a:lnSpc>
            </a:pPr>
            <a:r>
              <a:rPr lang="en-US" sz="4800">
                <a:solidFill>
                  <a:srgbClr val="004F6B"/>
                </a:solidFill>
                <a:latin typeface="Trebuchet MS 1 Bold"/>
              </a:rPr>
              <a:t>20%</a:t>
            </a:r>
          </a:p>
        </p:txBody>
      </p:sp>
      <p:sp>
        <p:nvSpPr>
          <p:cNvPr id="19" name="TextBox 19"/>
          <p:cNvSpPr txBox="1"/>
          <p:nvPr/>
        </p:nvSpPr>
        <p:spPr>
          <a:xfrm>
            <a:off x="8235740" y="4415415"/>
            <a:ext cx="1910878" cy="1312969"/>
          </a:xfrm>
          <a:prstGeom prst="rect">
            <a:avLst/>
          </a:prstGeom>
        </p:spPr>
        <p:txBody>
          <a:bodyPr lIns="0" tIns="0" rIns="0" bIns="0" rtlCol="0" anchor="t">
            <a:spAutoFit/>
          </a:bodyPr>
          <a:lstStyle/>
          <a:p>
            <a:pPr algn="ctr">
              <a:lnSpc>
                <a:spcPts val="2566"/>
              </a:lnSpc>
            </a:pPr>
            <a:r>
              <a:rPr lang="en-US" sz="2566">
                <a:solidFill>
                  <a:srgbClr val="004F6B"/>
                </a:solidFill>
                <a:latin typeface="Trebuchet MS 2 Bold"/>
              </a:rPr>
              <a:t>had a therapy session online</a:t>
            </a:r>
          </a:p>
        </p:txBody>
      </p:sp>
      <p:sp>
        <p:nvSpPr>
          <p:cNvPr id="20" name="TextBox 20"/>
          <p:cNvSpPr txBox="1"/>
          <p:nvPr/>
        </p:nvSpPr>
        <p:spPr>
          <a:xfrm>
            <a:off x="6687719" y="3088047"/>
            <a:ext cx="10856219" cy="375287"/>
          </a:xfrm>
          <a:prstGeom prst="rect">
            <a:avLst/>
          </a:prstGeom>
        </p:spPr>
        <p:txBody>
          <a:bodyPr lIns="0" tIns="0" rIns="0" bIns="0" rtlCol="0" anchor="t">
            <a:spAutoFit/>
          </a:bodyPr>
          <a:lstStyle/>
          <a:p>
            <a:pPr marL="0" lvl="0" indent="0" algn="l">
              <a:lnSpc>
                <a:spcPts val="2800"/>
              </a:lnSpc>
              <a:spcBef>
                <a:spcPct val="0"/>
              </a:spcBef>
            </a:pPr>
            <a:r>
              <a:rPr lang="en-US" sz="2800" u="none">
                <a:solidFill>
                  <a:srgbClr val="004F6B"/>
                </a:solidFill>
                <a:latin typeface="Trebuchet MS 2 Bold"/>
              </a:rPr>
              <a:t>Out of the 143 respondents who used mental health services...</a:t>
            </a:r>
          </a:p>
        </p:txBody>
      </p:sp>
      <p:sp>
        <p:nvSpPr>
          <p:cNvPr id="21" name="TextBox 21"/>
          <p:cNvSpPr txBox="1"/>
          <p:nvPr/>
        </p:nvSpPr>
        <p:spPr>
          <a:xfrm>
            <a:off x="9849281" y="3894458"/>
            <a:ext cx="2332787" cy="648584"/>
          </a:xfrm>
          <a:prstGeom prst="rect">
            <a:avLst/>
          </a:prstGeom>
        </p:spPr>
        <p:txBody>
          <a:bodyPr lIns="0" tIns="0" rIns="0" bIns="0" rtlCol="0" anchor="t">
            <a:spAutoFit/>
          </a:bodyPr>
          <a:lstStyle/>
          <a:p>
            <a:pPr marL="0" lvl="0" indent="0" algn="ctr">
              <a:lnSpc>
                <a:spcPts val="4800"/>
              </a:lnSpc>
              <a:spcBef>
                <a:spcPct val="0"/>
              </a:spcBef>
            </a:pPr>
            <a:r>
              <a:rPr lang="en-US" sz="4800" u="none">
                <a:solidFill>
                  <a:srgbClr val="004F6B"/>
                </a:solidFill>
                <a:latin typeface="Trebuchet MS 1 Bold"/>
              </a:rPr>
              <a:t>26%</a:t>
            </a:r>
          </a:p>
        </p:txBody>
      </p:sp>
      <p:sp>
        <p:nvSpPr>
          <p:cNvPr id="22" name="TextBox 22"/>
          <p:cNvSpPr txBox="1"/>
          <p:nvPr/>
        </p:nvSpPr>
        <p:spPr>
          <a:xfrm>
            <a:off x="10108302" y="4463179"/>
            <a:ext cx="2051704" cy="994503"/>
          </a:xfrm>
          <a:prstGeom prst="rect">
            <a:avLst/>
          </a:prstGeom>
        </p:spPr>
        <p:txBody>
          <a:bodyPr lIns="0" tIns="0" rIns="0" bIns="0" rtlCol="0" anchor="t">
            <a:spAutoFit/>
          </a:bodyPr>
          <a:lstStyle/>
          <a:p>
            <a:pPr marL="0" lvl="0" indent="0" algn="ctr">
              <a:lnSpc>
                <a:spcPts val="2566"/>
              </a:lnSpc>
              <a:spcBef>
                <a:spcPct val="0"/>
              </a:spcBef>
            </a:pPr>
            <a:r>
              <a:rPr lang="en-US" sz="2566" u="none">
                <a:solidFill>
                  <a:srgbClr val="004F6B"/>
                </a:solidFill>
                <a:latin typeface="Trebuchet MS 2 Bold"/>
              </a:rPr>
              <a:t>had a therapy session over the phone</a:t>
            </a:r>
          </a:p>
        </p:txBody>
      </p:sp>
      <p:sp>
        <p:nvSpPr>
          <p:cNvPr id="23" name="TextBox 23"/>
          <p:cNvSpPr txBox="1"/>
          <p:nvPr/>
        </p:nvSpPr>
        <p:spPr>
          <a:xfrm>
            <a:off x="12388719" y="3894458"/>
            <a:ext cx="2137502" cy="646150"/>
          </a:xfrm>
          <a:prstGeom prst="rect">
            <a:avLst/>
          </a:prstGeom>
        </p:spPr>
        <p:txBody>
          <a:bodyPr lIns="0" tIns="0" rIns="0" bIns="0" rtlCol="0" anchor="t">
            <a:spAutoFit/>
          </a:bodyPr>
          <a:lstStyle/>
          <a:p>
            <a:pPr marL="0" lvl="0" indent="0" algn="ctr">
              <a:lnSpc>
                <a:spcPts val="4800"/>
              </a:lnSpc>
              <a:spcBef>
                <a:spcPct val="0"/>
              </a:spcBef>
            </a:pPr>
            <a:r>
              <a:rPr lang="en-US" sz="4800" u="none">
                <a:solidFill>
                  <a:srgbClr val="004F6B"/>
                </a:solidFill>
                <a:latin typeface="Trebuchet MS 1 Bold"/>
              </a:rPr>
              <a:t>13%</a:t>
            </a:r>
          </a:p>
        </p:txBody>
      </p:sp>
      <p:sp>
        <p:nvSpPr>
          <p:cNvPr id="24" name="TextBox 24"/>
          <p:cNvSpPr txBox="1"/>
          <p:nvPr/>
        </p:nvSpPr>
        <p:spPr>
          <a:xfrm>
            <a:off x="12410781" y="4469915"/>
            <a:ext cx="2262942" cy="1320147"/>
          </a:xfrm>
          <a:prstGeom prst="rect">
            <a:avLst/>
          </a:prstGeom>
        </p:spPr>
        <p:txBody>
          <a:bodyPr lIns="0" tIns="0" rIns="0" bIns="0" rtlCol="0" anchor="t">
            <a:spAutoFit/>
          </a:bodyPr>
          <a:lstStyle/>
          <a:p>
            <a:pPr marL="0" lvl="0" indent="0" algn="ctr">
              <a:lnSpc>
                <a:spcPts val="2566"/>
              </a:lnSpc>
              <a:spcBef>
                <a:spcPct val="0"/>
              </a:spcBef>
            </a:pPr>
            <a:r>
              <a:rPr lang="en-US" sz="2566" u="none">
                <a:solidFill>
                  <a:srgbClr val="004F6B"/>
                </a:solidFill>
                <a:latin typeface="Trebuchet MS 2 Bold"/>
              </a:rPr>
              <a:t>spoke to a psychiatrist or mental health nurse online</a:t>
            </a:r>
          </a:p>
        </p:txBody>
      </p:sp>
      <p:sp>
        <p:nvSpPr>
          <p:cNvPr id="25" name="TextBox 25"/>
          <p:cNvSpPr txBox="1"/>
          <p:nvPr/>
        </p:nvSpPr>
        <p:spPr>
          <a:xfrm>
            <a:off x="14915611" y="3894458"/>
            <a:ext cx="2137502" cy="646150"/>
          </a:xfrm>
          <a:prstGeom prst="rect">
            <a:avLst/>
          </a:prstGeom>
        </p:spPr>
        <p:txBody>
          <a:bodyPr lIns="0" tIns="0" rIns="0" bIns="0" rtlCol="0" anchor="t">
            <a:spAutoFit/>
          </a:bodyPr>
          <a:lstStyle/>
          <a:p>
            <a:pPr marL="0" lvl="0" indent="0" algn="ctr">
              <a:lnSpc>
                <a:spcPts val="4800"/>
              </a:lnSpc>
              <a:spcBef>
                <a:spcPct val="0"/>
              </a:spcBef>
            </a:pPr>
            <a:r>
              <a:rPr lang="en-US" sz="4800" u="none">
                <a:solidFill>
                  <a:srgbClr val="004F6B"/>
                </a:solidFill>
                <a:latin typeface="Trebuchet MS 1 Bold"/>
              </a:rPr>
              <a:t>20%</a:t>
            </a:r>
          </a:p>
        </p:txBody>
      </p:sp>
      <p:sp>
        <p:nvSpPr>
          <p:cNvPr id="26" name="TextBox 26"/>
          <p:cNvSpPr txBox="1"/>
          <p:nvPr/>
        </p:nvSpPr>
        <p:spPr>
          <a:xfrm>
            <a:off x="14673723" y="4415415"/>
            <a:ext cx="3008001" cy="1320147"/>
          </a:xfrm>
          <a:prstGeom prst="rect">
            <a:avLst/>
          </a:prstGeom>
        </p:spPr>
        <p:txBody>
          <a:bodyPr lIns="0" tIns="0" rIns="0" bIns="0" rtlCol="0" anchor="t">
            <a:spAutoFit/>
          </a:bodyPr>
          <a:lstStyle/>
          <a:p>
            <a:pPr marL="0" lvl="0" indent="0" algn="ctr">
              <a:lnSpc>
                <a:spcPts val="2566"/>
              </a:lnSpc>
              <a:spcBef>
                <a:spcPct val="0"/>
              </a:spcBef>
            </a:pPr>
            <a:r>
              <a:rPr lang="en-US" sz="2566" u="none">
                <a:solidFill>
                  <a:srgbClr val="004F6B"/>
                </a:solidFill>
                <a:latin typeface="Trebuchet MS 2 Bold"/>
              </a:rPr>
              <a:t>spoke to a psychiatrist or mental health nurse over the phone</a:t>
            </a:r>
          </a:p>
        </p:txBody>
      </p:sp>
      <p:sp>
        <p:nvSpPr>
          <p:cNvPr id="27" name="TextBox 27"/>
          <p:cNvSpPr txBox="1"/>
          <p:nvPr/>
        </p:nvSpPr>
        <p:spPr>
          <a:xfrm>
            <a:off x="9094657" y="5895497"/>
            <a:ext cx="2332787" cy="648584"/>
          </a:xfrm>
          <a:prstGeom prst="rect">
            <a:avLst/>
          </a:prstGeom>
        </p:spPr>
        <p:txBody>
          <a:bodyPr lIns="0" tIns="0" rIns="0" bIns="0" rtlCol="0" anchor="t">
            <a:spAutoFit/>
          </a:bodyPr>
          <a:lstStyle/>
          <a:p>
            <a:pPr marL="0" lvl="0" indent="0" algn="ctr">
              <a:lnSpc>
                <a:spcPts val="4800"/>
              </a:lnSpc>
              <a:spcBef>
                <a:spcPct val="0"/>
              </a:spcBef>
            </a:pPr>
            <a:r>
              <a:rPr lang="en-US" sz="4800" u="none">
                <a:solidFill>
                  <a:srgbClr val="004F6B"/>
                </a:solidFill>
                <a:latin typeface="Trebuchet MS 1 Bold"/>
              </a:rPr>
              <a:t>6%</a:t>
            </a:r>
          </a:p>
        </p:txBody>
      </p:sp>
      <p:sp>
        <p:nvSpPr>
          <p:cNvPr id="28" name="TextBox 28"/>
          <p:cNvSpPr txBox="1"/>
          <p:nvPr/>
        </p:nvSpPr>
        <p:spPr>
          <a:xfrm>
            <a:off x="8571902" y="6386308"/>
            <a:ext cx="3378296" cy="668858"/>
          </a:xfrm>
          <a:prstGeom prst="rect">
            <a:avLst/>
          </a:prstGeom>
        </p:spPr>
        <p:txBody>
          <a:bodyPr lIns="0" tIns="0" rIns="0" bIns="0" rtlCol="0" anchor="t">
            <a:spAutoFit/>
          </a:bodyPr>
          <a:lstStyle/>
          <a:p>
            <a:pPr marL="0" lvl="0" indent="0" algn="ctr">
              <a:lnSpc>
                <a:spcPts val="2566"/>
              </a:lnSpc>
              <a:spcBef>
                <a:spcPct val="0"/>
              </a:spcBef>
            </a:pPr>
            <a:r>
              <a:rPr lang="en-US" sz="2566" u="none">
                <a:solidFill>
                  <a:srgbClr val="004F6B"/>
                </a:solidFill>
                <a:latin typeface="Trebuchet MS 2 Bold"/>
              </a:rPr>
              <a:t>booked mental health  appointments online </a:t>
            </a:r>
          </a:p>
        </p:txBody>
      </p:sp>
      <p:sp>
        <p:nvSpPr>
          <p:cNvPr id="29" name="TextBox 29"/>
          <p:cNvSpPr txBox="1"/>
          <p:nvPr/>
        </p:nvSpPr>
        <p:spPr>
          <a:xfrm>
            <a:off x="12936692" y="5895497"/>
            <a:ext cx="2332787" cy="648584"/>
          </a:xfrm>
          <a:prstGeom prst="rect">
            <a:avLst/>
          </a:prstGeom>
        </p:spPr>
        <p:txBody>
          <a:bodyPr lIns="0" tIns="0" rIns="0" bIns="0" rtlCol="0" anchor="t">
            <a:spAutoFit/>
          </a:bodyPr>
          <a:lstStyle/>
          <a:p>
            <a:pPr marL="0" lvl="0" indent="0" algn="ctr">
              <a:lnSpc>
                <a:spcPts val="4800"/>
              </a:lnSpc>
              <a:spcBef>
                <a:spcPct val="0"/>
              </a:spcBef>
            </a:pPr>
            <a:r>
              <a:rPr lang="en-US" sz="4800" u="none">
                <a:solidFill>
                  <a:srgbClr val="004F6B"/>
                </a:solidFill>
                <a:latin typeface="Trebuchet MS 1 Bold"/>
              </a:rPr>
              <a:t>10%</a:t>
            </a:r>
          </a:p>
        </p:txBody>
      </p:sp>
      <p:sp>
        <p:nvSpPr>
          <p:cNvPr id="30" name="TextBox 30"/>
          <p:cNvSpPr txBox="1"/>
          <p:nvPr/>
        </p:nvSpPr>
        <p:spPr>
          <a:xfrm>
            <a:off x="12413938" y="6386308"/>
            <a:ext cx="3378296" cy="668858"/>
          </a:xfrm>
          <a:prstGeom prst="rect">
            <a:avLst/>
          </a:prstGeom>
        </p:spPr>
        <p:txBody>
          <a:bodyPr lIns="0" tIns="0" rIns="0" bIns="0" rtlCol="0" anchor="t">
            <a:spAutoFit/>
          </a:bodyPr>
          <a:lstStyle/>
          <a:p>
            <a:pPr marL="0" lvl="0" indent="0" algn="ctr">
              <a:lnSpc>
                <a:spcPts val="2566"/>
              </a:lnSpc>
              <a:spcBef>
                <a:spcPct val="0"/>
              </a:spcBef>
            </a:pPr>
            <a:r>
              <a:rPr lang="en-US" sz="2566" u="none">
                <a:solidFill>
                  <a:srgbClr val="004F6B"/>
                </a:solidFill>
                <a:latin typeface="Trebuchet MS 2 Bold"/>
              </a:rPr>
              <a:t>used a mental health app or website </a:t>
            </a:r>
          </a:p>
        </p:txBody>
      </p:sp>
      <p:grpSp>
        <p:nvGrpSpPr>
          <p:cNvPr id="31" name="Group 31"/>
          <p:cNvGrpSpPr/>
          <p:nvPr/>
        </p:nvGrpSpPr>
        <p:grpSpPr>
          <a:xfrm>
            <a:off x="6835510" y="7741090"/>
            <a:ext cx="10784459" cy="1733796"/>
            <a:chOff x="0" y="0"/>
            <a:chExt cx="14379278" cy="2311728"/>
          </a:xfrm>
        </p:grpSpPr>
        <p:sp>
          <p:nvSpPr>
            <p:cNvPr id="32" name="TextBox 32"/>
            <p:cNvSpPr txBox="1"/>
            <p:nvPr/>
          </p:nvSpPr>
          <p:spPr>
            <a:xfrm>
              <a:off x="0" y="-57150"/>
              <a:ext cx="14379278" cy="1958553"/>
            </a:xfrm>
            <a:prstGeom prst="rect">
              <a:avLst/>
            </a:prstGeom>
          </p:spPr>
          <p:txBody>
            <a:bodyPr lIns="0" tIns="0" rIns="0" bIns="0" rtlCol="0" anchor="t">
              <a:spAutoFit/>
            </a:bodyPr>
            <a:lstStyle/>
            <a:p>
              <a:pPr algn="just">
                <a:lnSpc>
                  <a:spcPts val="2974"/>
                </a:lnSpc>
              </a:pPr>
              <a:r>
                <a:rPr lang="en-US" sz="2124">
                  <a:solidFill>
                    <a:srgbClr val="000000"/>
                  </a:solidFill>
                  <a:latin typeface="Trebuchet MS 3 Bold"/>
                </a:rPr>
                <a:t>My mental health problems started during the pandemic.  So it was difficult initially to speak to my GP without having to explain everything to the receptionist.  They were helpful because as soon as I told them I am blind and my daughter is partially sighted so cannot access online services I got a call from my doctor.  </a:t>
              </a:r>
            </a:p>
          </p:txBody>
        </p:sp>
        <p:sp>
          <p:nvSpPr>
            <p:cNvPr id="33" name="TextBox 33"/>
            <p:cNvSpPr txBox="1"/>
            <p:nvPr/>
          </p:nvSpPr>
          <p:spPr>
            <a:xfrm>
              <a:off x="5626578" y="1853778"/>
              <a:ext cx="8752700" cy="457950"/>
            </a:xfrm>
            <a:prstGeom prst="rect">
              <a:avLst/>
            </a:prstGeom>
          </p:spPr>
          <p:txBody>
            <a:bodyPr lIns="0" tIns="0" rIns="0" bIns="0" rtlCol="0" anchor="t">
              <a:spAutoFit/>
            </a:bodyPr>
            <a:lstStyle/>
            <a:p>
              <a:pPr algn="r">
                <a:lnSpc>
                  <a:spcPts val="2869"/>
                </a:lnSpc>
              </a:pPr>
              <a:r>
                <a:rPr lang="en-US" sz="2049">
                  <a:solidFill>
                    <a:srgbClr val="000000"/>
                  </a:solidFill>
                  <a:latin typeface="Trebuchet MS 1 Bold"/>
                </a:rPr>
                <a:t>(Tower Hamlets resident, blind)</a:t>
              </a:r>
            </a:p>
          </p:txBody>
        </p:sp>
      </p:grpSp>
      <p:pic>
        <p:nvPicPr>
          <p:cNvPr id="34" name="Picture 3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49812"/>
          <a:stretch>
            <a:fillRect/>
          </a:stretch>
        </p:blipFill>
        <p:spPr>
          <a:xfrm rot="-10800000">
            <a:off x="6118766" y="7502468"/>
            <a:ext cx="568953" cy="841739"/>
          </a:xfrm>
          <a:prstGeom prst="rect">
            <a:avLst/>
          </a:prstGeom>
        </p:spPr>
      </p:pic>
      <p:pic>
        <p:nvPicPr>
          <p:cNvPr id="35" name="Picture 3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r="49812"/>
          <a:stretch>
            <a:fillRect/>
          </a:stretch>
        </p:blipFill>
        <p:spPr>
          <a:xfrm>
            <a:off x="17681724" y="8783109"/>
            <a:ext cx="642388" cy="950382"/>
          </a:xfrm>
          <a:prstGeom prst="rect">
            <a:avLst/>
          </a:prstGeom>
        </p:spPr>
      </p:pic>
      <p:pic>
        <p:nvPicPr>
          <p:cNvPr id="36" name="Picture 3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531606" y="6755602"/>
            <a:ext cx="2134638" cy="2719284"/>
          </a:xfrm>
          <a:prstGeom prst="rect">
            <a:avLst/>
          </a:prstGeom>
        </p:spPr>
      </p:pic>
      <p:grpSp>
        <p:nvGrpSpPr>
          <p:cNvPr id="37" name="Group 37"/>
          <p:cNvGrpSpPr/>
          <p:nvPr/>
        </p:nvGrpSpPr>
        <p:grpSpPr>
          <a:xfrm>
            <a:off x="-7404" y="481097"/>
            <a:ext cx="4122204" cy="1005840"/>
            <a:chOff x="0" y="0"/>
            <a:chExt cx="2294798" cy="559943"/>
          </a:xfrm>
        </p:grpSpPr>
        <p:sp>
          <p:nvSpPr>
            <p:cNvPr id="38" name="Freeform 38"/>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39" name="TextBox 39"/>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05646" y="119213"/>
            <a:ext cx="13682354" cy="2170502"/>
            <a:chOff x="0" y="0"/>
            <a:chExt cx="7612421" cy="1183809"/>
          </a:xfrm>
        </p:grpSpPr>
        <p:sp>
          <p:nvSpPr>
            <p:cNvPr id="3" name="Freeform 3"/>
            <p:cNvSpPr/>
            <p:nvPr/>
          </p:nvSpPr>
          <p:spPr>
            <a:xfrm>
              <a:off x="0" y="0"/>
              <a:ext cx="7612421" cy="1183809"/>
            </a:xfrm>
            <a:custGeom>
              <a:avLst/>
              <a:gdLst/>
              <a:ahLst/>
              <a:cxnLst/>
              <a:rect l="l" t="t" r="r" b="b"/>
              <a:pathLst>
                <a:path w="7612421" h="1183809">
                  <a:moveTo>
                    <a:pt x="0" y="0"/>
                  </a:moveTo>
                  <a:lnTo>
                    <a:pt x="7612421" y="0"/>
                  </a:lnTo>
                  <a:lnTo>
                    <a:pt x="7612421" y="1183809"/>
                  </a:lnTo>
                  <a:lnTo>
                    <a:pt x="0" y="1183809"/>
                  </a:lnTo>
                  <a:close/>
                </a:path>
              </a:pathLst>
            </a:custGeom>
            <a:solidFill>
              <a:srgbClr val="004F6B"/>
            </a:solidFill>
          </p:spPr>
        </p:sp>
      </p:grpSp>
      <p:pic>
        <p:nvPicPr>
          <p:cNvPr id="4" name="Picture 4"/>
          <p:cNvPicPr>
            <a:picLocks noChangeAspect="1"/>
          </p:cNvPicPr>
          <p:nvPr/>
        </p:nvPicPr>
        <p:blipFill>
          <a:blip r:embed="rId2"/>
          <a:srcRect t="46068" b="19372"/>
          <a:stretch>
            <a:fillRect/>
          </a:stretch>
        </p:blipFill>
        <p:spPr>
          <a:xfrm>
            <a:off x="211005" y="4440012"/>
            <a:ext cx="5606380" cy="1162517"/>
          </a:xfrm>
          <a:prstGeom prst="rect">
            <a:avLst/>
          </a:prstGeom>
        </p:spPr>
      </p:pic>
      <p:pic>
        <p:nvPicPr>
          <p:cNvPr id="5" name="Picture 5"/>
          <p:cNvPicPr>
            <a:picLocks noChangeAspect="1"/>
          </p:cNvPicPr>
          <p:nvPr/>
        </p:nvPicPr>
        <p:blipFill>
          <a:blip r:embed="rId3"/>
          <a:srcRect t="40772" r="17878" b="43037"/>
          <a:stretch>
            <a:fillRect/>
          </a:stretch>
        </p:blipFill>
        <p:spPr>
          <a:xfrm>
            <a:off x="334584" y="3662424"/>
            <a:ext cx="6573934" cy="777588"/>
          </a:xfrm>
          <a:prstGeom prst="rect">
            <a:avLst/>
          </a:prstGeom>
        </p:spPr>
      </p:pic>
      <p:grpSp>
        <p:nvGrpSpPr>
          <p:cNvPr id="6" name="Group 6"/>
          <p:cNvGrpSpPr/>
          <p:nvPr/>
        </p:nvGrpSpPr>
        <p:grpSpPr>
          <a:xfrm>
            <a:off x="537322" y="6027944"/>
            <a:ext cx="6020924" cy="3090364"/>
            <a:chOff x="0" y="0"/>
            <a:chExt cx="3812593" cy="1956892"/>
          </a:xfrm>
        </p:grpSpPr>
        <p:sp>
          <p:nvSpPr>
            <p:cNvPr id="7" name="Freeform 7"/>
            <p:cNvSpPr/>
            <p:nvPr/>
          </p:nvSpPr>
          <p:spPr>
            <a:xfrm>
              <a:off x="0" y="0"/>
              <a:ext cx="3812592" cy="1956892"/>
            </a:xfrm>
            <a:custGeom>
              <a:avLst/>
              <a:gdLst/>
              <a:ahLst/>
              <a:cxnLst/>
              <a:rect l="l" t="t" r="r" b="b"/>
              <a:pathLst>
                <a:path w="3812592" h="1956892">
                  <a:moveTo>
                    <a:pt x="3688133" y="1956892"/>
                  </a:moveTo>
                  <a:lnTo>
                    <a:pt x="124460" y="1956892"/>
                  </a:lnTo>
                  <a:cubicBezTo>
                    <a:pt x="55880" y="1956892"/>
                    <a:pt x="0" y="1901012"/>
                    <a:pt x="0" y="1832432"/>
                  </a:cubicBezTo>
                  <a:lnTo>
                    <a:pt x="0" y="124460"/>
                  </a:lnTo>
                  <a:cubicBezTo>
                    <a:pt x="0" y="55880"/>
                    <a:pt x="55880" y="0"/>
                    <a:pt x="124460" y="0"/>
                  </a:cubicBezTo>
                  <a:lnTo>
                    <a:pt x="3688133" y="0"/>
                  </a:lnTo>
                  <a:cubicBezTo>
                    <a:pt x="3756713" y="0"/>
                    <a:pt x="3812592" y="55880"/>
                    <a:pt x="3812592" y="124460"/>
                  </a:cubicBezTo>
                  <a:lnTo>
                    <a:pt x="3812592" y="1832432"/>
                  </a:lnTo>
                  <a:cubicBezTo>
                    <a:pt x="3812592" y="1901012"/>
                    <a:pt x="3756713" y="1956892"/>
                    <a:pt x="3688133" y="1956892"/>
                  </a:cubicBezTo>
                  <a:close/>
                </a:path>
              </a:pathLst>
            </a:custGeom>
            <a:solidFill>
              <a:srgbClr val="E73E97">
                <a:alpha val="16863"/>
              </a:srgbClr>
            </a:solidFill>
          </p:spPr>
        </p:sp>
      </p:grpSp>
      <p:pic>
        <p:nvPicPr>
          <p:cNvPr id="8" name="Picture 8"/>
          <p:cNvPicPr>
            <a:picLocks noChangeAspect="1"/>
          </p:cNvPicPr>
          <p:nvPr/>
        </p:nvPicPr>
        <p:blipFill>
          <a:blip r:embed="rId4"/>
          <a:srcRect l="2267" t="62763" r="2267" b="25995"/>
          <a:stretch>
            <a:fillRect/>
          </a:stretch>
        </p:blipFill>
        <p:spPr>
          <a:xfrm>
            <a:off x="8708660" y="5651135"/>
            <a:ext cx="7585484" cy="471996"/>
          </a:xfrm>
          <a:prstGeom prst="rect">
            <a:avLst/>
          </a:prstGeom>
        </p:spPr>
      </p:pic>
      <p:pic>
        <p:nvPicPr>
          <p:cNvPr id="9" name="Picture 9"/>
          <p:cNvPicPr>
            <a:picLocks noChangeAspect="1"/>
          </p:cNvPicPr>
          <p:nvPr/>
        </p:nvPicPr>
        <p:blipFill>
          <a:blip r:embed="rId4"/>
          <a:srcRect l="2267" t="74563" r="2267" b="13354"/>
          <a:stretch>
            <a:fillRect/>
          </a:stretch>
        </p:blipFill>
        <p:spPr>
          <a:xfrm>
            <a:off x="8750049" y="5977236"/>
            <a:ext cx="7727278" cy="516790"/>
          </a:xfrm>
          <a:prstGeom prst="rect">
            <a:avLst/>
          </a:prstGeom>
        </p:spPr>
      </p:pic>
      <p:pic>
        <p:nvPicPr>
          <p:cNvPr id="10" name="Picture 10"/>
          <p:cNvPicPr>
            <a:picLocks noChangeAspect="1"/>
          </p:cNvPicPr>
          <p:nvPr/>
        </p:nvPicPr>
        <p:blipFill>
          <a:blip r:embed="rId5"/>
          <a:srcRect t="40101" b="41209"/>
          <a:stretch>
            <a:fillRect/>
          </a:stretch>
        </p:blipFill>
        <p:spPr>
          <a:xfrm>
            <a:off x="8211478" y="4830229"/>
            <a:ext cx="8757083" cy="667618"/>
          </a:xfrm>
          <a:prstGeom prst="rect">
            <a:avLst/>
          </a:prstGeom>
        </p:spPr>
      </p:pic>
      <p:sp>
        <p:nvSpPr>
          <p:cNvPr id="11" name="TextBox 11"/>
          <p:cNvSpPr txBox="1"/>
          <p:nvPr/>
        </p:nvSpPr>
        <p:spPr>
          <a:xfrm>
            <a:off x="4670731" y="726250"/>
            <a:ext cx="13129376" cy="13061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Mental health services experienced cancellations and disruption in the Covid-19 pandemic, though not to the same extent as hospita outpatient services.</a:t>
            </a:r>
          </a:p>
          <a:p>
            <a:pPr marL="507365" lvl="1" indent="-253682" algn="l">
              <a:lnSpc>
                <a:spcPts val="2585"/>
              </a:lnSpc>
              <a:spcBef>
                <a:spcPct val="0"/>
              </a:spcBef>
              <a:buFont typeface="Arial"/>
              <a:buChar char="•"/>
            </a:pPr>
            <a:r>
              <a:rPr lang="en-US" sz="2350" u="none">
                <a:solidFill>
                  <a:srgbClr val="FFFFFF"/>
                </a:solidFill>
                <a:latin typeface="Trebuchet MS 2 Bold"/>
              </a:rPr>
              <a:t>Those who experienced cancellations felt  unsupported, as most of them received no help in managing their health in the meantime.</a:t>
            </a:r>
          </a:p>
        </p:txBody>
      </p:sp>
      <p:sp>
        <p:nvSpPr>
          <p:cNvPr id="12" name="TextBox 12"/>
          <p:cNvSpPr txBox="1"/>
          <p:nvPr/>
        </p:nvSpPr>
        <p:spPr>
          <a:xfrm>
            <a:off x="4872630" y="215710"/>
            <a:ext cx="9915457"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Access to mental health services</a:t>
            </a:r>
          </a:p>
        </p:txBody>
      </p:sp>
      <p:sp>
        <p:nvSpPr>
          <p:cNvPr id="13" name="TextBox 13"/>
          <p:cNvSpPr txBox="1"/>
          <p:nvPr/>
        </p:nvSpPr>
        <p:spPr>
          <a:xfrm>
            <a:off x="558978" y="2850187"/>
            <a:ext cx="6202006" cy="730836"/>
          </a:xfrm>
          <a:prstGeom prst="rect">
            <a:avLst/>
          </a:prstGeom>
        </p:spPr>
        <p:txBody>
          <a:bodyPr lIns="0" tIns="0" rIns="0" bIns="0" rtlCol="0" anchor="t">
            <a:spAutoFit/>
          </a:bodyPr>
          <a:lstStyle/>
          <a:p>
            <a:pPr marL="0" lvl="0" indent="0" algn="l">
              <a:lnSpc>
                <a:spcPts val="2800"/>
              </a:lnSpc>
              <a:spcBef>
                <a:spcPct val="0"/>
              </a:spcBef>
            </a:pPr>
            <a:r>
              <a:rPr lang="en-US" sz="2800" u="none">
                <a:solidFill>
                  <a:srgbClr val="004F6B"/>
                </a:solidFill>
                <a:latin typeface="Trebuchet MS 2 Bold"/>
              </a:rPr>
              <a:t>Do you find it easier or harder to access mental health support now?</a:t>
            </a:r>
          </a:p>
        </p:txBody>
      </p:sp>
      <p:sp>
        <p:nvSpPr>
          <p:cNvPr id="14" name="TextBox 14"/>
          <p:cNvSpPr txBox="1"/>
          <p:nvPr/>
        </p:nvSpPr>
        <p:spPr>
          <a:xfrm>
            <a:off x="426929" y="6206150"/>
            <a:ext cx="2202203" cy="651953"/>
          </a:xfrm>
          <a:prstGeom prst="rect">
            <a:avLst/>
          </a:prstGeom>
        </p:spPr>
        <p:txBody>
          <a:bodyPr lIns="0" tIns="0" rIns="0" bIns="0" rtlCol="0" anchor="t">
            <a:spAutoFit/>
          </a:bodyPr>
          <a:lstStyle/>
          <a:p>
            <a:pPr marL="0" lvl="0" indent="0" algn="ctr">
              <a:lnSpc>
                <a:spcPts val="4800"/>
              </a:lnSpc>
              <a:spcBef>
                <a:spcPct val="0"/>
              </a:spcBef>
            </a:pPr>
            <a:r>
              <a:rPr lang="en-US" sz="4800" u="none">
                <a:solidFill>
                  <a:srgbClr val="004F6B"/>
                </a:solidFill>
                <a:latin typeface="Trebuchet MS 1 Bold"/>
              </a:rPr>
              <a:t>31%</a:t>
            </a:r>
          </a:p>
        </p:txBody>
      </p:sp>
      <p:sp>
        <p:nvSpPr>
          <p:cNvPr id="15" name="TextBox 15"/>
          <p:cNvSpPr txBox="1"/>
          <p:nvPr/>
        </p:nvSpPr>
        <p:spPr>
          <a:xfrm>
            <a:off x="2302774" y="6277243"/>
            <a:ext cx="4605745" cy="582931"/>
          </a:xfrm>
          <a:prstGeom prst="rect">
            <a:avLst/>
          </a:prstGeom>
        </p:spPr>
        <p:txBody>
          <a:bodyPr lIns="0" tIns="0" rIns="0" bIns="0" rtlCol="0" anchor="t">
            <a:spAutoFit/>
          </a:bodyPr>
          <a:lstStyle/>
          <a:p>
            <a:pPr marL="0" lvl="0" indent="0" algn="l">
              <a:lnSpc>
                <a:spcPts val="2212"/>
              </a:lnSpc>
              <a:spcBef>
                <a:spcPct val="0"/>
              </a:spcBef>
            </a:pPr>
            <a:r>
              <a:rPr lang="en-US" sz="2011" u="none">
                <a:solidFill>
                  <a:srgbClr val="004F6B"/>
                </a:solidFill>
                <a:latin typeface="Trebuchet MS 2 Bold"/>
              </a:rPr>
              <a:t>of those who used mental health services experienced cancellations.</a:t>
            </a:r>
          </a:p>
        </p:txBody>
      </p:sp>
      <p:sp>
        <p:nvSpPr>
          <p:cNvPr id="16" name="TextBox 16"/>
          <p:cNvSpPr txBox="1"/>
          <p:nvPr/>
        </p:nvSpPr>
        <p:spPr>
          <a:xfrm>
            <a:off x="426929" y="7025914"/>
            <a:ext cx="2202203" cy="651953"/>
          </a:xfrm>
          <a:prstGeom prst="rect">
            <a:avLst/>
          </a:prstGeom>
        </p:spPr>
        <p:txBody>
          <a:bodyPr lIns="0" tIns="0" rIns="0" bIns="0" rtlCol="0" anchor="t">
            <a:spAutoFit/>
          </a:bodyPr>
          <a:lstStyle/>
          <a:p>
            <a:pPr marL="0" lvl="0" indent="0" algn="ctr">
              <a:lnSpc>
                <a:spcPts val="4800"/>
              </a:lnSpc>
              <a:spcBef>
                <a:spcPct val="0"/>
              </a:spcBef>
            </a:pPr>
            <a:r>
              <a:rPr lang="en-US" sz="4800" u="none">
                <a:solidFill>
                  <a:srgbClr val="004F6B"/>
                </a:solidFill>
                <a:latin typeface="Trebuchet MS 1 Bold"/>
              </a:rPr>
              <a:t>66%</a:t>
            </a:r>
          </a:p>
        </p:txBody>
      </p:sp>
      <p:sp>
        <p:nvSpPr>
          <p:cNvPr id="17" name="TextBox 17"/>
          <p:cNvSpPr txBox="1"/>
          <p:nvPr/>
        </p:nvSpPr>
        <p:spPr>
          <a:xfrm>
            <a:off x="2358055" y="7024795"/>
            <a:ext cx="3981120" cy="577993"/>
          </a:xfrm>
          <a:prstGeom prst="rect">
            <a:avLst/>
          </a:prstGeom>
        </p:spPr>
        <p:txBody>
          <a:bodyPr lIns="0" tIns="0" rIns="0" bIns="0" rtlCol="0" anchor="t">
            <a:spAutoFit/>
          </a:bodyPr>
          <a:lstStyle/>
          <a:p>
            <a:pPr>
              <a:lnSpc>
                <a:spcPts val="2212"/>
              </a:lnSpc>
            </a:pPr>
            <a:r>
              <a:rPr lang="en-US" sz="2011">
                <a:solidFill>
                  <a:srgbClr val="004F6B"/>
                </a:solidFill>
                <a:latin typeface="Trebuchet MS 2 Bold"/>
              </a:rPr>
              <a:t>of them said cancellations affected them a great deal.</a:t>
            </a:r>
          </a:p>
        </p:txBody>
      </p:sp>
      <p:sp>
        <p:nvSpPr>
          <p:cNvPr id="18" name="TextBox 18"/>
          <p:cNvSpPr txBox="1"/>
          <p:nvPr/>
        </p:nvSpPr>
        <p:spPr>
          <a:xfrm>
            <a:off x="211005" y="8085408"/>
            <a:ext cx="2634052" cy="655320"/>
          </a:xfrm>
          <a:prstGeom prst="rect">
            <a:avLst/>
          </a:prstGeom>
        </p:spPr>
        <p:txBody>
          <a:bodyPr lIns="0" tIns="0" rIns="0" bIns="0" rtlCol="0" anchor="t">
            <a:spAutoFit/>
          </a:bodyPr>
          <a:lstStyle/>
          <a:p>
            <a:pPr algn="ctr">
              <a:lnSpc>
                <a:spcPts val="4800"/>
              </a:lnSpc>
            </a:pPr>
            <a:r>
              <a:rPr lang="en-US" sz="4800">
                <a:solidFill>
                  <a:srgbClr val="004F6B"/>
                </a:solidFill>
                <a:latin typeface="Trebuchet MS 1 Bold"/>
              </a:rPr>
              <a:t>38%</a:t>
            </a:r>
          </a:p>
        </p:txBody>
      </p:sp>
      <p:sp>
        <p:nvSpPr>
          <p:cNvPr id="19" name="TextBox 19"/>
          <p:cNvSpPr txBox="1"/>
          <p:nvPr/>
        </p:nvSpPr>
        <p:spPr>
          <a:xfrm>
            <a:off x="2302774" y="7804808"/>
            <a:ext cx="4036401" cy="1140319"/>
          </a:xfrm>
          <a:prstGeom prst="rect">
            <a:avLst/>
          </a:prstGeom>
        </p:spPr>
        <p:txBody>
          <a:bodyPr lIns="0" tIns="0" rIns="0" bIns="0" rtlCol="0" anchor="t">
            <a:spAutoFit/>
          </a:bodyPr>
          <a:lstStyle/>
          <a:p>
            <a:pPr marL="0" lvl="0" indent="0" algn="l">
              <a:lnSpc>
                <a:spcPts val="2212"/>
              </a:lnSpc>
              <a:spcBef>
                <a:spcPct val="0"/>
              </a:spcBef>
            </a:pPr>
            <a:r>
              <a:rPr lang="en-US" sz="2011" u="none">
                <a:solidFill>
                  <a:srgbClr val="004F6B"/>
                </a:solidFill>
                <a:latin typeface="Trebuchet MS 2 Bold"/>
              </a:rPr>
              <a:t>of those not currently accessing any mental health services felt they needed mental health support but couldn't get it.</a:t>
            </a:r>
          </a:p>
        </p:txBody>
      </p:sp>
      <p:sp>
        <p:nvSpPr>
          <p:cNvPr id="20" name="TextBox 20"/>
          <p:cNvSpPr txBox="1"/>
          <p:nvPr/>
        </p:nvSpPr>
        <p:spPr>
          <a:xfrm>
            <a:off x="7248008" y="2832821"/>
            <a:ext cx="10506788" cy="1178560"/>
          </a:xfrm>
          <a:prstGeom prst="rect">
            <a:avLst/>
          </a:prstGeom>
        </p:spPr>
        <p:txBody>
          <a:bodyPr lIns="0" tIns="0" rIns="0" bIns="0" rtlCol="0" anchor="t">
            <a:spAutoFit/>
          </a:bodyPr>
          <a:lstStyle/>
          <a:p>
            <a:pPr marL="0" lvl="0" indent="0" algn="l">
              <a:lnSpc>
                <a:spcPts val="3080"/>
              </a:lnSpc>
            </a:pPr>
            <a:r>
              <a:rPr lang="en-US" sz="2800" u="none">
                <a:solidFill>
                  <a:srgbClr val="E73E97"/>
                </a:solidFill>
                <a:latin typeface="Trebuchet MS 2 Bold"/>
              </a:rPr>
              <a:t>Those who experienced cancellations felt poorly supported to manage their own health, with only a minority receiving any alternative or advice:</a:t>
            </a:r>
          </a:p>
        </p:txBody>
      </p:sp>
      <p:sp>
        <p:nvSpPr>
          <p:cNvPr id="21" name="TextBox 21"/>
          <p:cNvSpPr txBox="1"/>
          <p:nvPr/>
        </p:nvSpPr>
        <p:spPr>
          <a:xfrm>
            <a:off x="7248008" y="4090121"/>
            <a:ext cx="10187322" cy="601704"/>
          </a:xfrm>
          <a:prstGeom prst="rect">
            <a:avLst/>
          </a:prstGeom>
        </p:spPr>
        <p:txBody>
          <a:bodyPr lIns="0" tIns="0" rIns="0" bIns="0" rtlCol="0" anchor="t">
            <a:spAutoFit/>
          </a:bodyPr>
          <a:lstStyle/>
          <a:p>
            <a:pPr>
              <a:lnSpc>
                <a:spcPts val="2314"/>
              </a:lnSpc>
            </a:pPr>
            <a:r>
              <a:rPr lang="en-US" sz="2314">
                <a:solidFill>
                  <a:srgbClr val="004F6B"/>
                </a:solidFill>
                <a:latin typeface="Trebuchet MS 2 Bold"/>
              </a:rPr>
              <a:t>Did you receive any other alternatives or advice on how to manage your health after your hospital appointments were cancelled?</a:t>
            </a:r>
          </a:p>
        </p:txBody>
      </p:sp>
      <p:sp>
        <p:nvSpPr>
          <p:cNvPr id="22" name="TextBox 22"/>
          <p:cNvSpPr txBox="1"/>
          <p:nvPr/>
        </p:nvSpPr>
        <p:spPr>
          <a:xfrm>
            <a:off x="7594063" y="6627058"/>
            <a:ext cx="4464086" cy="457293"/>
          </a:xfrm>
          <a:prstGeom prst="rect">
            <a:avLst/>
          </a:prstGeom>
        </p:spPr>
        <p:txBody>
          <a:bodyPr lIns="0" tIns="0" rIns="0" bIns="0" rtlCol="0" anchor="t">
            <a:spAutoFit/>
          </a:bodyPr>
          <a:lstStyle/>
          <a:p>
            <a:pPr algn="just">
              <a:lnSpc>
                <a:spcPts val="1730"/>
              </a:lnSpc>
            </a:pPr>
            <a:r>
              <a:rPr lang="en-US" sz="1730">
                <a:solidFill>
                  <a:srgbClr val="000000"/>
                </a:solidFill>
                <a:latin typeface="Trebuchet MS 3 Bold"/>
              </a:rPr>
              <a:t>I have waited for over a year and nothing has happened. </a:t>
            </a:r>
          </a:p>
        </p:txBody>
      </p:sp>
      <p:sp>
        <p:nvSpPr>
          <p:cNvPr id="23" name="TextBox 23"/>
          <p:cNvSpPr txBox="1"/>
          <p:nvPr/>
        </p:nvSpPr>
        <p:spPr>
          <a:xfrm>
            <a:off x="6711524" y="7036726"/>
            <a:ext cx="5346626" cy="298274"/>
          </a:xfrm>
          <a:prstGeom prst="rect">
            <a:avLst/>
          </a:prstGeom>
        </p:spPr>
        <p:txBody>
          <a:bodyPr lIns="0" tIns="0" rIns="0" bIns="0" rtlCol="0" anchor="t">
            <a:spAutoFit/>
          </a:bodyPr>
          <a:lstStyle/>
          <a:p>
            <a:pPr algn="r">
              <a:lnSpc>
                <a:spcPts val="2337"/>
              </a:lnSpc>
            </a:pPr>
            <a:r>
              <a:rPr lang="en-US" sz="1669">
                <a:solidFill>
                  <a:srgbClr val="000000"/>
                </a:solidFill>
                <a:latin typeface="Trebuchet MS 1 Bold"/>
              </a:rPr>
              <a:t>(Hackney resident, hearing impaired)</a:t>
            </a:r>
          </a:p>
        </p:txBody>
      </p:sp>
      <p:sp>
        <p:nvSpPr>
          <p:cNvPr id="24" name="TextBox 24"/>
          <p:cNvSpPr txBox="1"/>
          <p:nvPr/>
        </p:nvSpPr>
        <p:spPr>
          <a:xfrm>
            <a:off x="12354323" y="6627058"/>
            <a:ext cx="5565748" cy="889678"/>
          </a:xfrm>
          <a:prstGeom prst="rect">
            <a:avLst/>
          </a:prstGeom>
        </p:spPr>
        <p:txBody>
          <a:bodyPr lIns="0" tIns="0" rIns="0" bIns="0" rtlCol="0" anchor="t">
            <a:spAutoFit/>
          </a:bodyPr>
          <a:lstStyle/>
          <a:p>
            <a:pPr algn="just">
              <a:lnSpc>
                <a:spcPts val="1730"/>
              </a:lnSpc>
            </a:pPr>
            <a:r>
              <a:rPr lang="en-US" sz="1730">
                <a:solidFill>
                  <a:srgbClr val="000000"/>
                </a:solidFill>
                <a:latin typeface="Trebuchet MS 3 Bold"/>
              </a:rPr>
              <a:t>I find access to the Community Mental Health Nurse somewhat harder. Too many restrictions, barriers, it's dehumanising. Too much delay, long waiting time/list, having to tell your story again and again is exhausting.</a:t>
            </a:r>
          </a:p>
        </p:txBody>
      </p:sp>
      <p:sp>
        <p:nvSpPr>
          <p:cNvPr id="25" name="TextBox 25"/>
          <p:cNvSpPr txBox="1"/>
          <p:nvPr/>
        </p:nvSpPr>
        <p:spPr>
          <a:xfrm>
            <a:off x="12573446" y="7527152"/>
            <a:ext cx="5346626" cy="298274"/>
          </a:xfrm>
          <a:prstGeom prst="rect">
            <a:avLst/>
          </a:prstGeom>
        </p:spPr>
        <p:txBody>
          <a:bodyPr lIns="0" tIns="0" rIns="0" bIns="0" rtlCol="0" anchor="t">
            <a:spAutoFit/>
          </a:bodyPr>
          <a:lstStyle/>
          <a:p>
            <a:pPr algn="r">
              <a:lnSpc>
                <a:spcPts val="2337"/>
              </a:lnSpc>
            </a:pPr>
            <a:r>
              <a:rPr lang="en-US" sz="1669">
                <a:solidFill>
                  <a:srgbClr val="000000"/>
                </a:solidFill>
                <a:latin typeface="Trebuchet MS 1 Bold"/>
              </a:rPr>
              <a:t>(Tower Hamlets resident, autistic)</a:t>
            </a:r>
          </a:p>
        </p:txBody>
      </p:sp>
      <p:sp>
        <p:nvSpPr>
          <p:cNvPr id="26" name="TextBox 26"/>
          <p:cNvSpPr txBox="1"/>
          <p:nvPr/>
        </p:nvSpPr>
        <p:spPr>
          <a:xfrm>
            <a:off x="7594063" y="7439778"/>
            <a:ext cx="4464086" cy="673486"/>
          </a:xfrm>
          <a:prstGeom prst="rect">
            <a:avLst/>
          </a:prstGeom>
        </p:spPr>
        <p:txBody>
          <a:bodyPr lIns="0" tIns="0" rIns="0" bIns="0" rtlCol="0" anchor="t">
            <a:spAutoFit/>
          </a:bodyPr>
          <a:lstStyle/>
          <a:p>
            <a:pPr algn="just">
              <a:lnSpc>
                <a:spcPts val="1730"/>
              </a:lnSpc>
            </a:pPr>
            <a:r>
              <a:rPr lang="en-US" sz="1730">
                <a:solidFill>
                  <a:srgbClr val="000000"/>
                </a:solidFill>
                <a:latin typeface="Trebuchet MS 3 Bold"/>
              </a:rPr>
              <a:t>Because of the pandemic all face to face appointments have been canceled. so I'm having a very hard time. </a:t>
            </a:r>
          </a:p>
        </p:txBody>
      </p:sp>
      <p:sp>
        <p:nvSpPr>
          <p:cNvPr id="27" name="TextBox 27"/>
          <p:cNvSpPr txBox="1"/>
          <p:nvPr/>
        </p:nvSpPr>
        <p:spPr>
          <a:xfrm>
            <a:off x="6711524" y="8065638"/>
            <a:ext cx="5346626" cy="298274"/>
          </a:xfrm>
          <a:prstGeom prst="rect">
            <a:avLst/>
          </a:prstGeom>
        </p:spPr>
        <p:txBody>
          <a:bodyPr lIns="0" tIns="0" rIns="0" bIns="0" rtlCol="0" anchor="t">
            <a:spAutoFit/>
          </a:bodyPr>
          <a:lstStyle/>
          <a:p>
            <a:pPr algn="r">
              <a:lnSpc>
                <a:spcPts val="2337"/>
              </a:lnSpc>
            </a:pPr>
            <a:r>
              <a:rPr lang="en-US" sz="1669">
                <a:solidFill>
                  <a:srgbClr val="000000"/>
                </a:solidFill>
                <a:latin typeface="Trebuchet MS 1 Bold"/>
              </a:rPr>
              <a:t>(Tower Hamlets resident)</a:t>
            </a:r>
          </a:p>
        </p:txBody>
      </p:sp>
      <p:sp>
        <p:nvSpPr>
          <p:cNvPr id="28" name="TextBox 28"/>
          <p:cNvSpPr txBox="1"/>
          <p:nvPr/>
        </p:nvSpPr>
        <p:spPr>
          <a:xfrm>
            <a:off x="12302581" y="7928598"/>
            <a:ext cx="5669233" cy="889678"/>
          </a:xfrm>
          <a:prstGeom prst="rect">
            <a:avLst/>
          </a:prstGeom>
        </p:spPr>
        <p:txBody>
          <a:bodyPr lIns="0" tIns="0" rIns="0" bIns="0" rtlCol="0" anchor="t">
            <a:spAutoFit/>
          </a:bodyPr>
          <a:lstStyle/>
          <a:p>
            <a:pPr algn="just">
              <a:lnSpc>
                <a:spcPts val="1730"/>
              </a:lnSpc>
            </a:pPr>
            <a:r>
              <a:rPr lang="en-US" sz="1730">
                <a:solidFill>
                  <a:srgbClr val="000000"/>
                </a:solidFill>
                <a:latin typeface="Trebuchet MS 3 Bold"/>
              </a:rPr>
              <a:t>Unable to use mental health services. It is much harder to access mental health services. A waiting time of 4 months occurred, where 4 months later they said they don't see children under 11. </a:t>
            </a:r>
          </a:p>
        </p:txBody>
      </p:sp>
      <p:sp>
        <p:nvSpPr>
          <p:cNvPr id="29" name="TextBox 29"/>
          <p:cNvSpPr txBox="1"/>
          <p:nvPr/>
        </p:nvSpPr>
        <p:spPr>
          <a:xfrm>
            <a:off x="11746058" y="8840769"/>
            <a:ext cx="6174013" cy="436083"/>
          </a:xfrm>
          <a:prstGeom prst="rect">
            <a:avLst/>
          </a:prstGeom>
        </p:spPr>
        <p:txBody>
          <a:bodyPr lIns="0" tIns="0" rIns="0" bIns="0" rtlCol="0" anchor="t">
            <a:spAutoFit/>
          </a:bodyPr>
          <a:lstStyle/>
          <a:p>
            <a:pPr algn="r">
              <a:lnSpc>
                <a:spcPts val="1669"/>
              </a:lnSpc>
            </a:pPr>
            <a:r>
              <a:rPr lang="en-US" sz="1669">
                <a:solidFill>
                  <a:srgbClr val="000000"/>
                </a:solidFill>
                <a:latin typeface="Trebuchet MS 1 Bold"/>
              </a:rPr>
              <a:t>(Barking and Dagenham resident, mother of child with learning disabilities)</a:t>
            </a:r>
          </a:p>
        </p:txBody>
      </p:sp>
      <p:sp>
        <p:nvSpPr>
          <p:cNvPr id="30" name="TextBox 30"/>
          <p:cNvSpPr txBox="1"/>
          <p:nvPr/>
        </p:nvSpPr>
        <p:spPr>
          <a:xfrm>
            <a:off x="7594063" y="8452075"/>
            <a:ext cx="4464086" cy="457293"/>
          </a:xfrm>
          <a:prstGeom prst="rect">
            <a:avLst/>
          </a:prstGeom>
        </p:spPr>
        <p:txBody>
          <a:bodyPr lIns="0" tIns="0" rIns="0" bIns="0" rtlCol="0" anchor="t">
            <a:spAutoFit/>
          </a:bodyPr>
          <a:lstStyle/>
          <a:p>
            <a:pPr algn="just">
              <a:lnSpc>
                <a:spcPts val="1730"/>
              </a:lnSpc>
            </a:pPr>
            <a:r>
              <a:rPr lang="en-US" sz="1730">
                <a:solidFill>
                  <a:srgbClr val="000000"/>
                </a:solidFill>
                <a:latin typeface="Trebuchet MS 3 Bold"/>
              </a:rPr>
              <a:t>Covid stopped face to face assessments so my Asperger's diagnosis took much longer. </a:t>
            </a:r>
          </a:p>
        </p:txBody>
      </p:sp>
      <p:sp>
        <p:nvSpPr>
          <p:cNvPr id="31" name="TextBox 31"/>
          <p:cNvSpPr txBox="1"/>
          <p:nvPr/>
        </p:nvSpPr>
        <p:spPr>
          <a:xfrm>
            <a:off x="6711524" y="8876336"/>
            <a:ext cx="5346626" cy="298274"/>
          </a:xfrm>
          <a:prstGeom prst="rect">
            <a:avLst/>
          </a:prstGeom>
        </p:spPr>
        <p:txBody>
          <a:bodyPr lIns="0" tIns="0" rIns="0" bIns="0" rtlCol="0" anchor="t">
            <a:spAutoFit/>
          </a:bodyPr>
          <a:lstStyle/>
          <a:p>
            <a:pPr algn="r">
              <a:lnSpc>
                <a:spcPts val="2337"/>
              </a:lnSpc>
            </a:pPr>
            <a:r>
              <a:rPr lang="en-US" sz="1669">
                <a:solidFill>
                  <a:srgbClr val="000000"/>
                </a:solidFill>
                <a:latin typeface="Trebuchet MS 1 Bold"/>
              </a:rPr>
              <a:t>(Havering resident, autistic)</a:t>
            </a:r>
          </a:p>
        </p:txBody>
      </p:sp>
      <p:pic>
        <p:nvPicPr>
          <p:cNvPr id="32" name="Picture 3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9812"/>
          <a:stretch>
            <a:fillRect/>
          </a:stretch>
        </p:blipFill>
        <p:spPr>
          <a:xfrm rot="-10800000">
            <a:off x="6908519" y="6608008"/>
            <a:ext cx="568953" cy="841739"/>
          </a:xfrm>
          <a:prstGeom prst="rect">
            <a:avLst/>
          </a:prstGeom>
        </p:spPr>
      </p:pic>
      <p:pic>
        <p:nvPicPr>
          <p:cNvPr id="33" name="Picture 3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9812"/>
          <a:stretch>
            <a:fillRect/>
          </a:stretch>
        </p:blipFill>
        <p:spPr>
          <a:xfrm>
            <a:off x="17598878" y="9276852"/>
            <a:ext cx="642388" cy="950382"/>
          </a:xfrm>
          <a:prstGeom prst="rect">
            <a:avLst/>
          </a:prstGeom>
        </p:spPr>
      </p:pic>
      <p:grpSp>
        <p:nvGrpSpPr>
          <p:cNvPr id="34" name="Group 34"/>
          <p:cNvGrpSpPr/>
          <p:nvPr/>
        </p:nvGrpSpPr>
        <p:grpSpPr>
          <a:xfrm>
            <a:off x="-7404" y="480060"/>
            <a:ext cx="4122204" cy="1005840"/>
            <a:chOff x="0" y="0"/>
            <a:chExt cx="2294798" cy="559943"/>
          </a:xfrm>
        </p:grpSpPr>
        <p:sp>
          <p:nvSpPr>
            <p:cNvPr id="35" name="Freeform 35"/>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36" name="TextBox 36"/>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30518" y="366080"/>
            <a:ext cx="13657482" cy="1991080"/>
            <a:chOff x="0" y="0"/>
            <a:chExt cx="7612421" cy="1085950"/>
          </a:xfrm>
        </p:grpSpPr>
        <p:sp>
          <p:nvSpPr>
            <p:cNvPr id="3" name="Freeform 3"/>
            <p:cNvSpPr/>
            <p:nvPr/>
          </p:nvSpPr>
          <p:spPr>
            <a:xfrm>
              <a:off x="0" y="0"/>
              <a:ext cx="7612421" cy="1085950"/>
            </a:xfrm>
            <a:custGeom>
              <a:avLst/>
              <a:gdLst/>
              <a:ahLst/>
              <a:cxnLst/>
              <a:rect l="l" t="t" r="r" b="b"/>
              <a:pathLst>
                <a:path w="7612421" h="1085950">
                  <a:moveTo>
                    <a:pt x="0" y="0"/>
                  </a:moveTo>
                  <a:lnTo>
                    <a:pt x="7612421" y="0"/>
                  </a:lnTo>
                  <a:lnTo>
                    <a:pt x="7612421" y="1085950"/>
                  </a:lnTo>
                  <a:lnTo>
                    <a:pt x="0" y="1085950"/>
                  </a:lnTo>
                  <a:close/>
                </a:path>
              </a:pathLst>
            </a:custGeom>
            <a:solidFill>
              <a:srgbClr val="004F6B"/>
            </a:solidFill>
          </p:spPr>
        </p:sp>
      </p:grpSp>
      <p:pic>
        <p:nvPicPr>
          <p:cNvPr id="4" name="Picture 4"/>
          <p:cNvPicPr>
            <a:picLocks noChangeAspect="1"/>
          </p:cNvPicPr>
          <p:nvPr/>
        </p:nvPicPr>
        <p:blipFill>
          <a:blip r:embed="rId2"/>
          <a:srcRect l="29973" t="85676" r="6660" b="5959"/>
          <a:stretch>
            <a:fillRect/>
          </a:stretch>
        </p:blipFill>
        <p:spPr>
          <a:xfrm>
            <a:off x="1824603" y="4883221"/>
            <a:ext cx="4131183" cy="326498"/>
          </a:xfrm>
          <a:prstGeom prst="rect">
            <a:avLst/>
          </a:prstGeom>
        </p:spPr>
      </p:pic>
      <p:pic>
        <p:nvPicPr>
          <p:cNvPr id="5" name="Picture 5"/>
          <p:cNvPicPr>
            <a:picLocks noChangeAspect="1"/>
          </p:cNvPicPr>
          <p:nvPr/>
        </p:nvPicPr>
        <p:blipFill>
          <a:blip r:embed="rId3"/>
          <a:srcRect t="13447" b="13398"/>
          <a:stretch>
            <a:fillRect/>
          </a:stretch>
        </p:blipFill>
        <p:spPr>
          <a:xfrm>
            <a:off x="3448066" y="3384322"/>
            <a:ext cx="3143350" cy="1379690"/>
          </a:xfrm>
          <a:prstGeom prst="rect">
            <a:avLst/>
          </a:prstGeom>
        </p:spPr>
      </p:pic>
      <p:pic>
        <p:nvPicPr>
          <p:cNvPr id="6" name="Picture 6"/>
          <p:cNvPicPr>
            <a:picLocks noChangeAspect="1"/>
          </p:cNvPicPr>
          <p:nvPr/>
        </p:nvPicPr>
        <p:blipFill>
          <a:blip r:embed="rId4"/>
          <a:srcRect t="5183" r="15285" b="31179"/>
          <a:stretch>
            <a:fillRect/>
          </a:stretch>
        </p:blipFill>
        <p:spPr>
          <a:xfrm>
            <a:off x="9943583" y="3760062"/>
            <a:ext cx="3206513" cy="1476671"/>
          </a:xfrm>
          <a:prstGeom prst="rect">
            <a:avLst/>
          </a:prstGeom>
        </p:spPr>
      </p:pic>
      <p:pic>
        <p:nvPicPr>
          <p:cNvPr id="7" name="Picture 7"/>
          <p:cNvPicPr>
            <a:picLocks noChangeAspect="1"/>
          </p:cNvPicPr>
          <p:nvPr/>
        </p:nvPicPr>
        <p:blipFill>
          <a:blip r:embed="rId4"/>
          <a:srcRect t="72557" r="15285" b="16395"/>
          <a:stretch>
            <a:fillRect/>
          </a:stretch>
        </p:blipFill>
        <p:spPr>
          <a:xfrm>
            <a:off x="7834869" y="5236733"/>
            <a:ext cx="5315227" cy="424935"/>
          </a:xfrm>
          <a:prstGeom prst="rect">
            <a:avLst/>
          </a:prstGeom>
        </p:spPr>
      </p:pic>
      <p:grpSp>
        <p:nvGrpSpPr>
          <p:cNvPr id="8" name="Group 8"/>
          <p:cNvGrpSpPr/>
          <p:nvPr/>
        </p:nvGrpSpPr>
        <p:grpSpPr>
          <a:xfrm>
            <a:off x="386511" y="5669569"/>
            <a:ext cx="6205537" cy="1728107"/>
            <a:chOff x="0" y="0"/>
            <a:chExt cx="2971156" cy="827402"/>
          </a:xfrm>
        </p:grpSpPr>
        <p:sp>
          <p:nvSpPr>
            <p:cNvPr id="9" name="Freeform 9"/>
            <p:cNvSpPr/>
            <p:nvPr/>
          </p:nvSpPr>
          <p:spPr>
            <a:xfrm>
              <a:off x="0" y="0"/>
              <a:ext cx="2971156" cy="827402"/>
            </a:xfrm>
            <a:custGeom>
              <a:avLst/>
              <a:gdLst/>
              <a:ahLst/>
              <a:cxnLst/>
              <a:rect l="l" t="t" r="r" b="b"/>
              <a:pathLst>
                <a:path w="2971156" h="827402">
                  <a:moveTo>
                    <a:pt x="2846696" y="827402"/>
                  </a:moveTo>
                  <a:lnTo>
                    <a:pt x="124460" y="827402"/>
                  </a:lnTo>
                  <a:cubicBezTo>
                    <a:pt x="55880" y="827402"/>
                    <a:pt x="0" y="771522"/>
                    <a:pt x="0" y="702942"/>
                  </a:cubicBezTo>
                  <a:lnTo>
                    <a:pt x="0" y="124460"/>
                  </a:lnTo>
                  <a:cubicBezTo>
                    <a:pt x="0" y="55880"/>
                    <a:pt x="55880" y="0"/>
                    <a:pt x="124460" y="0"/>
                  </a:cubicBezTo>
                  <a:lnTo>
                    <a:pt x="2846696" y="0"/>
                  </a:lnTo>
                  <a:cubicBezTo>
                    <a:pt x="2915276" y="0"/>
                    <a:pt x="2971156" y="55880"/>
                    <a:pt x="2971156" y="124460"/>
                  </a:cubicBezTo>
                  <a:lnTo>
                    <a:pt x="2971156" y="702942"/>
                  </a:lnTo>
                  <a:cubicBezTo>
                    <a:pt x="2971156" y="771522"/>
                    <a:pt x="2915276" y="827402"/>
                    <a:pt x="2846696" y="827402"/>
                  </a:cubicBezTo>
                  <a:close/>
                </a:path>
              </a:pathLst>
            </a:custGeom>
            <a:solidFill>
              <a:srgbClr val="84BD00">
                <a:alpha val="16863"/>
              </a:srgbClr>
            </a:solidFill>
          </p:spPr>
        </p:sp>
      </p:grpSp>
      <p:sp>
        <p:nvSpPr>
          <p:cNvPr id="10" name="TextBox 10"/>
          <p:cNvSpPr txBox="1"/>
          <p:nvPr/>
        </p:nvSpPr>
        <p:spPr>
          <a:xfrm>
            <a:off x="306170" y="6261061"/>
            <a:ext cx="6076260" cy="1275094"/>
          </a:xfrm>
          <a:prstGeom prst="rect">
            <a:avLst/>
          </a:prstGeom>
        </p:spPr>
        <p:txBody>
          <a:bodyPr lIns="0" tIns="0" rIns="0" bIns="0" rtlCol="0" anchor="t">
            <a:spAutoFit/>
          </a:bodyPr>
          <a:lstStyle/>
          <a:p>
            <a:pPr marL="475097" lvl="1" indent="-237548">
              <a:lnSpc>
                <a:spcPts val="2200"/>
              </a:lnSpc>
              <a:buFont typeface="Arial"/>
              <a:buChar char="•"/>
            </a:pPr>
            <a:r>
              <a:rPr lang="en-US" sz="2200">
                <a:solidFill>
                  <a:srgbClr val="004F6B"/>
                </a:solidFill>
                <a:latin typeface="Trebuchet MS 2 Bold"/>
              </a:rPr>
              <a:t>District nurses and carers offer a good quality of care and support, with a pleasant attitude.</a:t>
            </a:r>
          </a:p>
          <a:p>
            <a:pPr>
              <a:lnSpc>
                <a:spcPts val="1100"/>
              </a:lnSpc>
            </a:pPr>
            <a:endParaRPr lang="en-US" sz="2200">
              <a:solidFill>
                <a:srgbClr val="004F6B"/>
              </a:solidFill>
              <a:latin typeface="Trebuchet MS 2 Bold"/>
            </a:endParaRPr>
          </a:p>
          <a:p>
            <a:pPr>
              <a:lnSpc>
                <a:spcPts val="2200"/>
              </a:lnSpc>
            </a:pPr>
            <a:endParaRPr lang="en-US" sz="2200">
              <a:solidFill>
                <a:srgbClr val="004F6B"/>
              </a:solidFill>
              <a:latin typeface="Trebuchet MS 2 Bold"/>
            </a:endParaRPr>
          </a:p>
        </p:txBody>
      </p:sp>
      <p:grpSp>
        <p:nvGrpSpPr>
          <p:cNvPr id="11" name="Group 11"/>
          <p:cNvGrpSpPr/>
          <p:nvPr/>
        </p:nvGrpSpPr>
        <p:grpSpPr>
          <a:xfrm>
            <a:off x="304084" y="7536155"/>
            <a:ext cx="6285878" cy="1998443"/>
            <a:chOff x="0" y="0"/>
            <a:chExt cx="2440752" cy="775978"/>
          </a:xfrm>
        </p:grpSpPr>
        <p:sp>
          <p:nvSpPr>
            <p:cNvPr id="12" name="Freeform 12"/>
            <p:cNvSpPr/>
            <p:nvPr/>
          </p:nvSpPr>
          <p:spPr>
            <a:xfrm>
              <a:off x="0" y="0"/>
              <a:ext cx="2440753" cy="775978"/>
            </a:xfrm>
            <a:custGeom>
              <a:avLst/>
              <a:gdLst/>
              <a:ahLst/>
              <a:cxnLst/>
              <a:rect l="l" t="t" r="r" b="b"/>
              <a:pathLst>
                <a:path w="2440753" h="775978">
                  <a:moveTo>
                    <a:pt x="2316292" y="775978"/>
                  </a:moveTo>
                  <a:lnTo>
                    <a:pt x="124460" y="775978"/>
                  </a:lnTo>
                  <a:cubicBezTo>
                    <a:pt x="55880" y="775978"/>
                    <a:pt x="0" y="720098"/>
                    <a:pt x="0" y="651518"/>
                  </a:cubicBezTo>
                  <a:lnTo>
                    <a:pt x="0" y="124460"/>
                  </a:lnTo>
                  <a:cubicBezTo>
                    <a:pt x="0" y="55880"/>
                    <a:pt x="55880" y="0"/>
                    <a:pt x="124460" y="0"/>
                  </a:cubicBezTo>
                  <a:lnTo>
                    <a:pt x="2316293" y="0"/>
                  </a:lnTo>
                  <a:cubicBezTo>
                    <a:pt x="2384872" y="0"/>
                    <a:pt x="2440753" y="55880"/>
                    <a:pt x="2440753" y="124460"/>
                  </a:cubicBezTo>
                  <a:lnTo>
                    <a:pt x="2440753" y="651518"/>
                  </a:lnTo>
                  <a:cubicBezTo>
                    <a:pt x="2440753" y="720098"/>
                    <a:pt x="2384872" y="775978"/>
                    <a:pt x="2316293" y="775978"/>
                  </a:cubicBezTo>
                  <a:close/>
                </a:path>
              </a:pathLst>
            </a:custGeom>
            <a:solidFill>
              <a:srgbClr val="E73E97">
                <a:alpha val="16863"/>
              </a:srgbClr>
            </a:solidFill>
          </p:spPr>
        </p:sp>
      </p:grpSp>
      <p:pic>
        <p:nvPicPr>
          <p:cNvPr id="13" name="Picture 13"/>
          <p:cNvPicPr>
            <a:picLocks noChangeAspect="1"/>
          </p:cNvPicPr>
          <p:nvPr/>
        </p:nvPicPr>
        <p:blipFill>
          <a:blip r:embed="rId5"/>
          <a:srcRect t="6275" b="35518"/>
          <a:stretch>
            <a:fillRect/>
          </a:stretch>
        </p:blipFill>
        <p:spPr>
          <a:xfrm>
            <a:off x="9892679" y="7210694"/>
            <a:ext cx="3987924" cy="1425737"/>
          </a:xfrm>
          <a:prstGeom prst="rect">
            <a:avLst/>
          </a:prstGeom>
        </p:spPr>
      </p:pic>
      <p:pic>
        <p:nvPicPr>
          <p:cNvPr id="14" name="Picture 14"/>
          <p:cNvPicPr>
            <a:picLocks noChangeAspect="1"/>
          </p:cNvPicPr>
          <p:nvPr/>
        </p:nvPicPr>
        <p:blipFill>
          <a:blip r:embed="rId5"/>
          <a:srcRect l="13183" t="64604" r="30200" b="21681"/>
          <a:stretch>
            <a:fillRect/>
          </a:stretch>
        </p:blipFill>
        <p:spPr>
          <a:xfrm>
            <a:off x="7417636" y="8794423"/>
            <a:ext cx="4537175" cy="675057"/>
          </a:xfrm>
          <a:prstGeom prst="rect">
            <a:avLst/>
          </a:prstGeom>
        </p:spPr>
      </p:pic>
      <p:pic>
        <p:nvPicPr>
          <p:cNvPr id="15" name="Picture 15"/>
          <p:cNvPicPr>
            <a:picLocks noChangeAspect="1"/>
          </p:cNvPicPr>
          <p:nvPr/>
        </p:nvPicPr>
        <p:blipFill>
          <a:blip r:embed="rId5"/>
          <a:srcRect l="13858" t="79360" r="70392" b="8881"/>
          <a:stretch>
            <a:fillRect/>
          </a:stretch>
        </p:blipFill>
        <p:spPr>
          <a:xfrm>
            <a:off x="12259884" y="8927979"/>
            <a:ext cx="1370955" cy="628708"/>
          </a:xfrm>
          <a:prstGeom prst="rect">
            <a:avLst/>
          </a:prstGeom>
        </p:spPr>
      </p:pic>
      <p:sp>
        <p:nvSpPr>
          <p:cNvPr id="16" name="TextBox 16"/>
          <p:cNvSpPr txBox="1"/>
          <p:nvPr/>
        </p:nvSpPr>
        <p:spPr>
          <a:xfrm>
            <a:off x="4630518" y="977133"/>
            <a:ext cx="13123823" cy="1306195"/>
          </a:xfrm>
          <a:prstGeom prst="rect">
            <a:avLst/>
          </a:prstGeom>
        </p:spPr>
        <p:txBody>
          <a:bodyPr lIns="0" tIns="0" rIns="0" bIns="0" rtlCol="0" anchor="t">
            <a:spAutoFit/>
          </a:bodyPr>
          <a:lstStyle/>
          <a:p>
            <a:pPr marL="507365" lvl="1" indent="-253682" algn="l">
              <a:lnSpc>
                <a:spcPts val="2585"/>
              </a:lnSpc>
              <a:spcBef>
                <a:spcPct val="0"/>
              </a:spcBef>
              <a:buFont typeface="Arial"/>
              <a:buChar char="•"/>
            </a:pPr>
            <a:r>
              <a:rPr lang="en-US" sz="2350" u="none">
                <a:solidFill>
                  <a:srgbClr val="FFFFFF"/>
                </a:solidFill>
                <a:latin typeface="Trebuchet MS 2 Bold"/>
              </a:rPr>
              <a:t>Communication between patients and healthcare providers, particularly around changes in service provision caused by the Covid-19 pandemic can be lacking. </a:t>
            </a:r>
          </a:p>
          <a:p>
            <a:pPr marL="507365" lvl="1" indent="-253682" algn="l">
              <a:lnSpc>
                <a:spcPts val="2585"/>
              </a:lnSpc>
              <a:spcBef>
                <a:spcPct val="0"/>
              </a:spcBef>
              <a:buFont typeface="Arial"/>
              <a:buChar char="•"/>
            </a:pPr>
            <a:r>
              <a:rPr lang="en-US" sz="2350" u="none">
                <a:solidFill>
                  <a:srgbClr val="FFFFFF"/>
                </a:solidFill>
                <a:latin typeface="Trebuchet MS 2 Bold"/>
              </a:rPr>
              <a:t>Most nurses and carers started wearing appropriate PPE as soon as the pandemic started; but in a minority of cases there were delays in implementing Covid safety measures.</a:t>
            </a:r>
          </a:p>
        </p:txBody>
      </p:sp>
      <p:sp>
        <p:nvSpPr>
          <p:cNvPr id="17" name="TextBox 17"/>
          <p:cNvSpPr txBox="1"/>
          <p:nvPr/>
        </p:nvSpPr>
        <p:spPr>
          <a:xfrm>
            <a:off x="4916315" y="466593"/>
            <a:ext cx="10450196"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Healthcare and personal care at home</a:t>
            </a:r>
          </a:p>
        </p:txBody>
      </p:sp>
      <p:sp>
        <p:nvSpPr>
          <p:cNvPr id="18" name="TextBox 18"/>
          <p:cNvSpPr txBox="1"/>
          <p:nvPr/>
        </p:nvSpPr>
        <p:spPr>
          <a:xfrm>
            <a:off x="544175" y="2893796"/>
            <a:ext cx="6409426" cy="375920"/>
          </a:xfrm>
          <a:prstGeom prst="rect">
            <a:avLst/>
          </a:prstGeom>
        </p:spPr>
        <p:txBody>
          <a:bodyPr lIns="0" tIns="0" rIns="0" bIns="0" rtlCol="0" anchor="t">
            <a:spAutoFit/>
          </a:bodyPr>
          <a:lstStyle/>
          <a:p>
            <a:pPr marL="0" lvl="0" indent="0" algn="l">
              <a:lnSpc>
                <a:spcPts val="2800"/>
              </a:lnSpc>
              <a:spcBef>
                <a:spcPct val="0"/>
              </a:spcBef>
            </a:pPr>
            <a:r>
              <a:rPr lang="en-US" sz="2800" u="none">
                <a:solidFill>
                  <a:srgbClr val="E73E97"/>
                </a:solidFill>
                <a:latin typeface="Trebuchet MS 1 Bold"/>
              </a:rPr>
              <a:t>Overall opinion of care at home</a:t>
            </a:r>
          </a:p>
        </p:txBody>
      </p:sp>
      <p:sp>
        <p:nvSpPr>
          <p:cNvPr id="19" name="TextBox 19"/>
          <p:cNvSpPr txBox="1"/>
          <p:nvPr/>
        </p:nvSpPr>
        <p:spPr>
          <a:xfrm>
            <a:off x="220154" y="3298291"/>
            <a:ext cx="3095856" cy="623120"/>
          </a:xfrm>
          <a:prstGeom prst="rect">
            <a:avLst/>
          </a:prstGeom>
        </p:spPr>
        <p:txBody>
          <a:bodyPr lIns="0" tIns="0" rIns="0" bIns="0" rtlCol="0" anchor="t">
            <a:spAutoFit/>
          </a:bodyPr>
          <a:lstStyle/>
          <a:p>
            <a:pPr algn="r">
              <a:lnSpc>
                <a:spcPts val="2336"/>
              </a:lnSpc>
            </a:pPr>
            <a:r>
              <a:rPr lang="en-US" sz="2336">
                <a:solidFill>
                  <a:srgbClr val="004F6B"/>
                </a:solidFill>
                <a:latin typeface="Trebuchet MS 1 Bold"/>
              </a:rPr>
              <a:t>District nurses/ healthcare at home</a:t>
            </a:r>
          </a:p>
        </p:txBody>
      </p:sp>
      <p:sp>
        <p:nvSpPr>
          <p:cNvPr id="20" name="TextBox 20"/>
          <p:cNvSpPr txBox="1"/>
          <p:nvPr/>
        </p:nvSpPr>
        <p:spPr>
          <a:xfrm>
            <a:off x="712796" y="4110874"/>
            <a:ext cx="2603215" cy="623120"/>
          </a:xfrm>
          <a:prstGeom prst="rect">
            <a:avLst/>
          </a:prstGeom>
        </p:spPr>
        <p:txBody>
          <a:bodyPr lIns="0" tIns="0" rIns="0" bIns="0" rtlCol="0" anchor="t">
            <a:spAutoFit/>
          </a:bodyPr>
          <a:lstStyle/>
          <a:p>
            <a:pPr algn="r">
              <a:lnSpc>
                <a:spcPts val="2336"/>
              </a:lnSpc>
            </a:pPr>
            <a:r>
              <a:rPr lang="en-US" sz="2336">
                <a:solidFill>
                  <a:srgbClr val="004F6B"/>
                </a:solidFill>
                <a:latin typeface="Trebuchet MS 1 Bold"/>
              </a:rPr>
              <a:t>Carers and personal assistants</a:t>
            </a:r>
          </a:p>
        </p:txBody>
      </p:sp>
      <p:sp>
        <p:nvSpPr>
          <p:cNvPr id="21" name="TextBox 21"/>
          <p:cNvSpPr txBox="1"/>
          <p:nvPr/>
        </p:nvSpPr>
        <p:spPr>
          <a:xfrm>
            <a:off x="7468540" y="2893796"/>
            <a:ext cx="5830493" cy="728345"/>
          </a:xfrm>
          <a:prstGeom prst="rect">
            <a:avLst/>
          </a:prstGeom>
        </p:spPr>
        <p:txBody>
          <a:bodyPr lIns="0" tIns="0" rIns="0" bIns="0" rtlCol="0" anchor="t">
            <a:spAutoFit/>
          </a:bodyPr>
          <a:lstStyle/>
          <a:p>
            <a:pPr marL="0" lvl="0" indent="0" algn="l">
              <a:lnSpc>
                <a:spcPts val="2800"/>
              </a:lnSpc>
              <a:spcBef>
                <a:spcPct val="0"/>
              </a:spcBef>
            </a:pPr>
            <a:r>
              <a:rPr lang="en-US" sz="2800" u="none">
                <a:solidFill>
                  <a:srgbClr val="E73E97"/>
                </a:solidFill>
                <a:latin typeface="Trebuchet MS 1 Bold"/>
              </a:rPr>
              <a:t>How safe do you feel having  care professionals in your home?</a:t>
            </a:r>
          </a:p>
        </p:txBody>
      </p:sp>
      <p:sp>
        <p:nvSpPr>
          <p:cNvPr id="22" name="TextBox 22"/>
          <p:cNvSpPr txBox="1"/>
          <p:nvPr/>
        </p:nvSpPr>
        <p:spPr>
          <a:xfrm>
            <a:off x="7155266" y="3826627"/>
            <a:ext cx="2788317" cy="567907"/>
          </a:xfrm>
          <a:prstGeom prst="rect">
            <a:avLst/>
          </a:prstGeom>
        </p:spPr>
        <p:txBody>
          <a:bodyPr lIns="0" tIns="0" rIns="0" bIns="0" rtlCol="0" anchor="t">
            <a:spAutoFit/>
          </a:bodyPr>
          <a:lstStyle/>
          <a:p>
            <a:pPr algn="r">
              <a:lnSpc>
                <a:spcPts val="2103"/>
              </a:lnSpc>
            </a:pPr>
            <a:r>
              <a:rPr lang="en-US" sz="2103">
                <a:solidFill>
                  <a:srgbClr val="004F6B"/>
                </a:solidFill>
                <a:latin typeface="Trebuchet MS 1 Bold"/>
              </a:rPr>
              <a:t>District nurses/ healthcare at home</a:t>
            </a:r>
          </a:p>
        </p:txBody>
      </p:sp>
      <p:sp>
        <p:nvSpPr>
          <p:cNvPr id="23" name="TextBox 23"/>
          <p:cNvSpPr txBox="1"/>
          <p:nvPr/>
        </p:nvSpPr>
        <p:spPr>
          <a:xfrm>
            <a:off x="7598969" y="4558489"/>
            <a:ext cx="2344614" cy="567907"/>
          </a:xfrm>
          <a:prstGeom prst="rect">
            <a:avLst/>
          </a:prstGeom>
        </p:spPr>
        <p:txBody>
          <a:bodyPr lIns="0" tIns="0" rIns="0" bIns="0" rtlCol="0" anchor="t">
            <a:spAutoFit/>
          </a:bodyPr>
          <a:lstStyle/>
          <a:p>
            <a:pPr algn="r">
              <a:lnSpc>
                <a:spcPts val="2103"/>
              </a:lnSpc>
            </a:pPr>
            <a:r>
              <a:rPr lang="en-US" sz="2103">
                <a:solidFill>
                  <a:srgbClr val="004F6B"/>
                </a:solidFill>
                <a:latin typeface="Trebuchet MS 1 Bold"/>
              </a:rPr>
              <a:t>Carers and personal assistants</a:t>
            </a:r>
          </a:p>
        </p:txBody>
      </p:sp>
      <p:sp>
        <p:nvSpPr>
          <p:cNvPr id="24" name="TextBox 24"/>
          <p:cNvSpPr txBox="1"/>
          <p:nvPr/>
        </p:nvSpPr>
        <p:spPr>
          <a:xfrm>
            <a:off x="514771" y="5811323"/>
            <a:ext cx="4467802" cy="430688"/>
          </a:xfrm>
          <a:prstGeom prst="rect">
            <a:avLst/>
          </a:prstGeom>
        </p:spPr>
        <p:txBody>
          <a:bodyPr lIns="0" tIns="0" rIns="0" bIns="0" rtlCol="0" anchor="t">
            <a:spAutoFit/>
          </a:bodyPr>
          <a:lstStyle/>
          <a:p>
            <a:pPr marL="0" lvl="0" indent="0" algn="l">
              <a:lnSpc>
                <a:spcPts val="3149"/>
              </a:lnSpc>
              <a:spcBef>
                <a:spcPct val="0"/>
              </a:spcBef>
            </a:pPr>
            <a:r>
              <a:rPr lang="en-US" sz="3149" u="none">
                <a:solidFill>
                  <a:srgbClr val="84BD00"/>
                </a:solidFill>
                <a:latin typeface="Trebuchet MS 1 Bold"/>
              </a:rPr>
              <a:t>What works well</a:t>
            </a:r>
          </a:p>
        </p:txBody>
      </p:sp>
      <p:sp>
        <p:nvSpPr>
          <p:cNvPr id="25" name="TextBox 25"/>
          <p:cNvSpPr txBox="1"/>
          <p:nvPr/>
        </p:nvSpPr>
        <p:spPr>
          <a:xfrm>
            <a:off x="600858" y="7698905"/>
            <a:ext cx="5989104" cy="432435"/>
          </a:xfrm>
          <a:prstGeom prst="rect">
            <a:avLst/>
          </a:prstGeom>
        </p:spPr>
        <p:txBody>
          <a:bodyPr lIns="0" tIns="0" rIns="0" bIns="0" rtlCol="0" anchor="t">
            <a:spAutoFit/>
          </a:bodyPr>
          <a:lstStyle/>
          <a:p>
            <a:pPr>
              <a:lnSpc>
                <a:spcPts val="3150"/>
              </a:lnSpc>
            </a:pPr>
            <a:r>
              <a:rPr lang="en-US" sz="3150">
                <a:solidFill>
                  <a:srgbClr val="E73E97"/>
                </a:solidFill>
                <a:latin typeface="Trebuchet MS 1 Bold"/>
              </a:rPr>
              <a:t>What needs improvement</a:t>
            </a:r>
          </a:p>
        </p:txBody>
      </p:sp>
      <p:sp>
        <p:nvSpPr>
          <p:cNvPr id="26" name="TextBox 26"/>
          <p:cNvSpPr txBox="1"/>
          <p:nvPr/>
        </p:nvSpPr>
        <p:spPr>
          <a:xfrm>
            <a:off x="379481" y="8196416"/>
            <a:ext cx="5870412" cy="1152141"/>
          </a:xfrm>
          <a:prstGeom prst="rect">
            <a:avLst/>
          </a:prstGeom>
        </p:spPr>
        <p:txBody>
          <a:bodyPr lIns="0" tIns="0" rIns="0" bIns="0" rtlCol="0" anchor="t">
            <a:spAutoFit/>
          </a:bodyPr>
          <a:lstStyle/>
          <a:p>
            <a:pPr marL="475096" lvl="1" indent="-237548" algn="l">
              <a:lnSpc>
                <a:spcPts val="2200"/>
              </a:lnSpc>
              <a:spcBef>
                <a:spcPct val="0"/>
              </a:spcBef>
              <a:buFont typeface="Arial"/>
              <a:buChar char="•"/>
            </a:pPr>
            <a:r>
              <a:rPr lang="en-US" sz="2200" u="none">
                <a:solidFill>
                  <a:srgbClr val="004F6B"/>
                </a:solidFill>
                <a:latin typeface="Trebuchet MS 2 Bold"/>
              </a:rPr>
              <a:t>Because of Covid-related disruptions, people see their carers less often.</a:t>
            </a:r>
          </a:p>
          <a:p>
            <a:pPr marL="475096" lvl="1" indent="-237548" algn="l">
              <a:lnSpc>
                <a:spcPts val="2200"/>
              </a:lnSpc>
              <a:spcBef>
                <a:spcPct val="0"/>
              </a:spcBef>
              <a:buFont typeface="Arial"/>
              <a:buChar char="•"/>
            </a:pPr>
            <a:r>
              <a:rPr lang="en-US" sz="2200" u="none">
                <a:solidFill>
                  <a:srgbClr val="004F6B"/>
                </a:solidFill>
                <a:latin typeface="Trebuchet MS 2 Bold"/>
              </a:rPr>
              <a:t>Communication around changes in service is often poor. </a:t>
            </a:r>
          </a:p>
        </p:txBody>
      </p:sp>
      <p:sp>
        <p:nvSpPr>
          <p:cNvPr id="27" name="TextBox 27"/>
          <p:cNvSpPr txBox="1"/>
          <p:nvPr/>
        </p:nvSpPr>
        <p:spPr>
          <a:xfrm>
            <a:off x="7104362" y="7241968"/>
            <a:ext cx="2788317" cy="567907"/>
          </a:xfrm>
          <a:prstGeom prst="rect">
            <a:avLst/>
          </a:prstGeom>
        </p:spPr>
        <p:txBody>
          <a:bodyPr lIns="0" tIns="0" rIns="0" bIns="0" rtlCol="0" anchor="t">
            <a:spAutoFit/>
          </a:bodyPr>
          <a:lstStyle/>
          <a:p>
            <a:pPr algn="r">
              <a:lnSpc>
                <a:spcPts val="2103"/>
              </a:lnSpc>
            </a:pPr>
            <a:r>
              <a:rPr lang="en-US" sz="2103">
                <a:solidFill>
                  <a:srgbClr val="004F6B"/>
                </a:solidFill>
                <a:latin typeface="Trebuchet MS 1 Bold"/>
              </a:rPr>
              <a:t>District nurses/ healthcare at home</a:t>
            </a:r>
          </a:p>
        </p:txBody>
      </p:sp>
      <p:sp>
        <p:nvSpPr>
          <p:cNvPr id="28" name="TextBox 28"/>
          <p:cNvSpPr txBox="1"/>
          <p:nvPr/>
        </p:nvSpPr>
        <p:spPr>
          <a:xfrm>
            <a:off x="7548065" y="7973830"/>
            <a:ext cx="2344614" cy="567907"/>
          </a:xfrm>
          <a:prstGeom prst="rect">
            <a:avLst/>
          </a:prstGeom>
        </p:spPr>
        <p:txBody>
          <a:bodyPr lIns="0" tIns="0" rIns="0" bIns="0" rtlCol="0" anchor="t">
            <a:spAutoFit/>
          </a:bodyPr>
          <a:lstStyle/>
          <a:p>
            <a:pPr algn="r">
              <a:lnSpc>
                <a:spcPts val="2103"/>
              </a:lnSpc>
            </a:pPr>
            <a:r>
              <a:rPr lang="en-US" sz="2103">
                <a:solidFill>
                  <a:srgbClr val="004F6B"/>
                </a:solidFill>
                <a:latin typeface="Trebuchet MS 1 Bold"/>
              </a:rPr>
              <a:t>Carers and personal assistants</a:t>
            </a:r>
          </a:p>
        </p:txBody>
      </p:sp>
      <p:sp>
        <p:nvSpPr>
          <p:cNvPr id="29" name="TextBox 29"/>
          <p:cNvSpPr txBox="1"/>
          <p:nvPr/>
        </p:nvSpPr>
        <p:spPr>
          <a:xfrm>
            <a:off x="7619301" y="6273558"/>
            <a:ext cx="5830493" cy="733700"/>
          </a:xfrm>
          <a:prstGeom prst="rect">
            <a:avLst/>
          </a:prstGeom>
        </p:spPr>
        <p:txBody>
          <a:bodyPr lIns="0" tIns="0" rIns="0" bIns="0" rtlCol="0" anchor="t">
            <a:spAutoFit/>
          </a:bodyPr>
          <a:lstStyle/>
          <a:p>
            <a:pPr marL="0" lvl="0" indent="0" algn="l">
              <a:lnSpc>
                <a:spcPts val="2800"/>
              </a:lnSpc>
              <a:spcBef>
                <a:spcPct val="0"/>
              </a:spcBef>
            </a:pPr>
            <a:r>
              <a:rPr lang="en-US" sz="2800" u="none">
                <a:solidFill>
                  <a:srgbClr val="E73E97"/>
                </a:solidFill>
                <a:latin typeface="Trebuchet MS 1 Bold"/>
              </a:rPr>
              <a:t>Did health professionals wear personal protection equipment?</a:t>
            </a:r>
          </a:p>
        </p:txBody>
      </p:sp>
      <p:sp>
        <p:nvSpPr>
          <p:cNvPr id="30" name="TextBox 30"/>
          <p:cNvSpPr txBox="1"/>
          <p:nvPr/>
        </p:nvSpPr>
        <p:spPr>
          <a:xfrm>
            <a:off x="14089995" y="3650716"/>
            <a:ext cx="3884678" cy="1851235"/>
          </a:xfrm>
          <a:prstGeom prst="rect">
            <a:avLst/>
          </a:prstGeom>
        </p:spPr>
        <p:txBody>
          <a:bodyPr lIns="0" tIns="0" rIns="0" bIns="0" rtlCol="0" anchor="t">
            <a:spAutoFit/>
          </a:bodyPr>
          <a:lstStyle/>
          <a:p>
            <a:pPr algn="just">
              <a:lnSpc>
                <a:spcPts val="1834"/>
              </a:lnSpc>
            </a:pPr>
            <a:r>
              <a:rPr lang="en-US" sz="1834">
                <a:solidFill>
                  <a:srgbClr val="000000"/>
                </a:solidFill>
                <a:latin typeface="Trebuchet MS 3 Bold"/>
              </a:rPr>
              <a:t>It has been somewhat harder to access community health services since the lack of communication was really bad. The district nurse turned up un-announced and let herself in which was very worrying and disrespectful behaviour. Said she could do it because she's a nurse! </a:t>
            </a:r>
          </a:p>
        </p:txBody>
      </p:sp>
      <p:sp>
        <p:nvSpPr>
          <p:cNvPr id="31" name="TextBox 31"/>
          <p:cNvSpPr txBox="1"/>
          <p:nvPr/>
        </p:nvSpPr>
        <p:spPr>
          <a:xfrm>
            <a:off x="13996822" y="5743065"/>
            <a:ext cx="3977851" cy="467235"/>
          </a:xfrm>
          <a:prstGeom prst="rect">
            <a:avLst/>
          </a:prstGeom>
        </p:spPr>
        <p:txBody>
          <a:bodyPr lIns="0" tIns="0" rIns="0" bIns="0" rtlCol="0" anchor="t">
            <a:spAutoFit/>
          </a:bodyPr>
          <a:lstStyle/>
          <a:p>
            <a:pPr algn="r">
              <a:lnSpc>
                <a:spcPts val="1769"/>
              </a:lnSpc>
            </a:pPr>
            <a:r>
              <a:rPr lang="en-US" sz="1769" dirty="0">
                <a:solidFill>
                  <a:srgbClr val="000000"/>
                </a:solidFill>
                <a:latin typeface="Trebuchet MS 1 Bold"/>
              </a:rPr>
              <a:t>(Barking and Dagenham resident, family member of stroke survivor)</a:t>
            </a:r>
          </a:p>
        </p:txBody>
      </p:sp>
      <p:sp>
        <p:nvSpPr>
          <p:cNvPr id="32" name="TextBox 32"/>
          <p:cNvSpPr txBox="1"/>
          <p:nvPr/>
        </p:nvSpPr>
        <p:spPr>
          <a:xfrm>
            <a:off x="14089995" y="6569093"/>
            <a:ext cx="3977851" cy="1851235"/>
          </a:xfrm>
          <a:prstGeom prst="rect">
            <a:avLst/>
          </a:prstGeom>
        </p:spPr>
        <p:txBody>
          <a:bodyPr lIns="0" tIns="0" rIns="0" bIns="0" rtlCol="0" anchor="t">
            <a:spAutoFit/>
          </a:bodyPr>
          <a:lstStyle/>
          <a:p>
            <a:pPr algn="just">
              <a:lnSpc>
                <a:spcPts val="1834"/>
              </a:lnSpc>
            </a:pPr>
            <a:r>
              <a:rPr lang="en-US" sz="1834">
                <a:solidFill>
                  <a:srgbClr val="000000"/>
                </a:solidFill>
                <a:latin typeface="Trebuchet MS 3 Bold"/>
              </a:rPr>
              <a:t>Government allocated extra hours for Carers to come to our home but the Care Agency didn't have any knowledge about this. It took multiple phone calls to the local council and the care agency to resolve this and finally get the extra help.    A big let down mentally. </a:t>
            </a:r>
          </a:p>
        </p:txBody>
      </p:sp>
      <p:sp>
        <p:nvSpPr>
          <p:cNvPr id="33" name="TextBox 33"/>
          <p:cNvSpPr txBox="1"/>
          <p:nvPr/>
        </p:nvSpPr>
        <p:spPr>
          <a:xfrm>
            <a:off x="14089995" y="8481568"/>
            <a:ext cx="3977851" cy="467235"/>
          </a:xfrm>
          <a:prstGeom prst="rect">
            <a:avLst/>
          </a:prstGeom>
        </p:spPr>
        <p:txBody>
          <a:bodyPr lIns="0" tIns="0" rIns="0" bIns="0" rtlCol="0" anchor="t">
            <a:spAutoFit/>
          </a:bodyPr>
          <a:lstStyle/>
          <a:p>
            <a:pPr algn="r">
              <a:lnSpc>
                <a:spcPts val="1769"/>
              </a:lnSpc>
            </a:pPr>
            <a:r>
              <a:rPr lang="en-US" sz="1769">
                <a:solidFill>
                  <a:srgbClr val="000000"/>
                </a:solidFill>
                <a:latin typeface="Trebuchet MS 1 Bold"/>
              </a:rPr>
              <a:t>(Redbridge resident, carer for wheelchair user mother)</a:t>
            </a:r>
          </a:p>
        </p:txBody>
      </p:sp>
      <p:pic>
        <p:nvPicPr>
          <p:cNvPr id="34" name="Picture 3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9812"/>
          <a:stretch>
            <a:fillRect/>
          </a:stretch>
        </p:blipFill>
        <p:spPr>
          <a:xfrm rot="-10800000">
            <a:off x="13480078" y="3670424"/>
            <a:ext cx="568953" cy="841739"/>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9812"/>
          <a:stretch>
            <a:fillRect/>
          </a:stretch>
        </p:blipFill>
        <p:spPr>
          <a:xfrm>
            <a:off x="17332285" y="8927979"/>
            <a:ext cx="642388" cy="950382"/>
          </a:xfrm>
          <a:prstGeom prst="rect">
            <a:avLst/>
          </a:prstGeom>
        </p:spPr>
      </p:pic>
      <p:grpSp>
        <p:nvGrpSpPr>
          <p:cNvPr id="36" name="Group 36"/>
          <p:cNvGrpSpPr/>
          <p:nvPr/>
        </p:nvGrpSpPr>
        <p:grpSpPr>
          <a:xfrm>
            <a:off x="-7404" y="481097"/>
            <a:ext cx="4122204" cy="1005840"/>
            <a:chOff x="0" y="0"/>
            <a:chExt cx="2294798" cy="559943"/>
          </a:xfrm>
        </p:grpSpPr>
        <p:sp>
          <p:nvSpPr>
            <p:cNvPr id="37" name="Freeform 37"/>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38" name="TextBox 38"/>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r>
              <a:rPr lang="en-US" sz="3599" u="none">
                <a:solidFill>
                  <a:srgbClr val="FFFFFF"/>
                </a:solidFill>
                <a:latin typeface="Trebuchet MS 2 Bold"/>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60335" y="276563"/>
            <a:ext cx="13727665" cy="1504274"/>
            <a:chOff x="0" y="0"/>
            <a:chExt cx="7612421" cy="820443"/>
          </a:xfrm>
        </p:grpSpPr>
        <p:sp>
          <p:nvSpPr>
            <p:cNvPr id="3" name="Freeform 3"/>
            <p:cNvSpPr/>
            <p:nvPr/>
          </p:nvSpPr>
          <p:spPr>
            <a:xfrm>
              <a:off x="0" y="0"/>
              <a:ext cx="7612421" cy="820443"/>
            </a:xfrm>
            <a:custGeom>
              <a:avLst/>
              <a:gdLst/>
              <a:ahLst/>
              <a:cxnLst/>
              <a:rect l="l" t="t" r="r" b="b"/>
              <a:pathLst>
                <a:path w="7612421" h="820443">
                  <a:moveTo>
                    <a:pt x="0" y="0"/>
                  </a:moveTo>
                  <a:lnTo>
                    <a:pt x="7612421" y="0"/>
                  </a:lnTo>
                  <a:lnTo>
                    <a:pt x="7612421" y="820443"/>
                  </a:lnTo>
                  <a:lnTo>
                    <a:pt x="0" y="820443"/>
                  </a:lnTo>
                  <a:close/>
                </a:path>
              </a:pathLst>
            </a:custGeom>
            <a:solidFill>
              <a:srgbClr val="004F6B"/>
            </a:solidFill>
          </p:spPr>
        </p:sp>
      </p:grpSp>
      <p:grpSp>
        <p:nvGrpSpPr>
          <p:cNvPr id="4" name="Group 4"/>
          <p:cNvGrpSpPr/>
          <p:nvPr/>
        </p:nvGrpSpPr>
        <p:grpSpPr>
          <a:xfrm>
            <a:off x="0" y="2647665"/>
            <a:ext cx="4704582" cy="1839649"/>
            <a:chOff x="0" y="0"/>
            <a:chExt cx="4522138" cy="1480543"/>
          </a:xfrm>
        </p:grpSpPr>
        <p:sp>
          <p:nvSpPr>
            <p:cNvPr id="5" name="Freeform 5"/>
            <p:cNvSpPr/>
            <p:nvPr/>
          </p:nvSpPr>
          <p:spPr>
            <a:xfrm>
              <a:off x="0" y="0"/>
              <a:ext cx="4522138" cy="1480543"/>
            </a:xfrm>
            <a:custGeom>
              <a:avLst/>
              <a:gdLst/>
              <a:ahLst/>
              <a:cxnLst/>
              <a:rect l="l" t="t" r="r" b="b"/>
              <a:pathLst>
                <a:path w="4522138" h="1480543">
                  <a:moveTo>
                    <a:pt x="4397678" y="1480543"/>
                  </a:moveTo>
                  <a:lnTo>
                    <a:pt x="124460" y="1480543"/>
                  </a:lnTo>
                  <a:cubicBezTo>
                    <a:pt x="55880" y="1480543"/>
                    <a:pt x="0" y="1424663"/>
                    <a:pt x="0" y="1356083"/>
                  </a:cubicBezTo>
                  <a:lnTo>
                    <a:pt x="0" y="124460"/>
                  </a:lnTo>
                  <a:cubicBezTo>
                    <a:pt x="0" y="55880"/>
                    <a:pt x="55880" y="0"/>
                    <a:pt x="124460" y="0"/>
                  </a:cubicBezTo>
                  <a:lnTo>
                    <a:pt x="4397678" y="0"/>
                  </a:lnTo>
                  <a:cubicBezTo>
                    <a:pt x="4466258" y="0"/>
                    <a:pt x="4522138" y="55880"/>
                    <a:pt x="4522138" y="124460"/>
                  </a:cubicBezTo>
                  <a:lnTo>
                    <a:pt x="4522138" y="1356083"/>
                  </a:lnTo>
                  <a:cubicBezTo>
                    <a:pt x="4522138" y="1424663"/>
                    <a:pt x="4466258" y="1480543"/>
                    <a:pt x="4397678" y="1480543"/>
                  </a:cubicBezTo>
                  <a:close/>
                </a:path>
              </a:pathLst>
            </a:custGeom>
            <a:solidFill>
              <a:srgbClr val="E73E97"/>
            </a:solidFill>
          </p:spPr>
        </p:sp>
      </p:grpSp>
      <p:grpSp>
        <p:nvGrpSpPr>
          <p:cNvPr id="6" name="Group 6"/>
          <p:cNvGrpSpPr/>
          <p:nvPr/>
        </p:nvGrpSpPr>
        <p:grpSpPr>
          <a:xfrm>
            <a:off x="6524827" y="2617243"/>
            <a:ext cx="3258455" cy="2129971"/>
            <a:chOff x="0" y="0"/>
            <a:chExt cx="2120662" cy="1386223"/>
          </a:xfrm>
        </p:grpSpPr>
        <p:sp>
          <p:nvSpPr>
            <p:cNvPr id="7" name="Freeform 7"/>
            <p:cNvSpPr/>
            <p:nvPr/>
          </p:nvSpPr>
          <p:spPr>
            <a:xfrm>
              <a:off x="0" y="0"/>
              <a:ext cx="2120662" cy="1386224"/>
            </a:xfrm>
            <a:custGeom>
              <a:avLst/>
              <a:gdLst/>
              <a:ahLst/>
              <a:cxnLst/>
              <a:rect l="l" t="t" r="r" b="b"/>
              <a:pathLst>
                <a:path w="2120662" h="1386224">
                  <a:moveTo>
                    <a:pt x="1996202" y="1386223"/>
                  </a:moveTo>
                  <a:lnTo>
                    <a:pt x="124460" y="1386223"/>
                  </a:lnTo>
                  <a:cubicBezTo>
                    <a:pt x="55880" y="1386223"/>
                    <a:pt x="0" y="1330344"/>
                    <a:pt x="0" y="1261763"/>
                  </a:cubicBezTo>
                  <a:lnTo>
                    <a:pt x="0" y="124460"/>
                  </a:lnTo>
                  <a:cubicBezTo>
                    <a:pt x="0" y="55880"/>
                    <a:pt x="55880" y="0"/>
                    <a:pt x="124460" y="0"/>
                  </a:cubicBezTo>
                  <a:lnTo>
                    <a:pt x="1996202" y="0"/>
                  </a:lnTo>
                  <a:cubicBezTo>
                    <a:pt x="2064782" y="0"/>
                    <a:pt x="2120662" y="55880"/>
                    <a:pt x="2120662" y="124460"/>
                  </a:cubicBezTo>
                  <a:lnTo>
                    <a:pt x="2120662" y="1261764"/>
                  </a:lnTo>
                  <a:cubicBezTo>
                    <a:pt x="2120662" y="1330344"/>
                    <a:pt x="2064782" y="1386224"/>
                    <a:pt x="1996202" y="1386224"/>
                  </a:cubicBezTo>
                  <a:close/>
                </a:path>
              </a:pathLst>
            </a:custGeom>
            <a:solidFill>
              <a:srgbClr val="004F6B"/>
            </a:solidFill>
          </p:spPr>
        </p:sp>
      </p:grpSp>
      <p:grpSp>
        <p:nvGrpSpPr>
          <p:cNvPr id="8" name="Group 8"/>
          <p:cNvGrpSpPr/>
          <p:nvPr/>
        </p:nvGrpSpPr>
        <p:grpSpPr>
          <a:xfrm>
            <a:off x="11645751" y="2564069"/>
            <a:ext cx="2886251" cy="2129971"/>
            <a:chOff x="0" y="0"/>
            <a:chExt cx="1878424" cy="1386223"/>
          </a:xfrm>
        </p:grpSpPr>
        <p:sp>
          <p:nvSpPr>
            <p:cNvPr id="9" name="Freeform 9"/>
            <p:cNvSpPr/>
            <p:nvPr/>
          </p:nvSpPr>
          <p:spPr>
            <a:xfrm>
              <a:off x="0" y="0"/>
              <a:ext cx="1878424" cy="1386224"/>
            </a:xfrm>
            <a:custGeom>
              <a:avLst/>
              <a:gdLst/>
              <a:ahLst/>
              <a:cxnLst/>
              <a:rect l="l" t="t" r="r" b="b"/>
              <a:pathLst>
                <a:path w="1878424" h="1386224">
                  <a:moveTo>
                    <a:pt x="1753964" y="1386223"/>
                  </a:moveTo>
                  <a:lnTo>
                    <a:pt x="124460" y="1386223"/>
                  </a:lnTo>
                  <a:cubicBezTo>
                    <a:pt x="55880" y="1386223"/>
                    <a:pt x="0" y="1330344"/>
                    <a:pt x="0" y="1261763"/>
                  </a:cubicBezTo>
                  <a:lnTo>
                    <a:pt x="0" y="124460"/>
                  </a:lnTo>
                  <a:cubicBezTo>
                    <a:pt x="0" y="55880"/>
                    <a:pt x="55880" y="0"/>
                    <a:pt x="124460" y="0"/>
                  </a:cubicBezTo>
                  <a:lnTo>
                    <a:pt x="1753964" y="0"/>
                  </a:lnTo>
                  <a:cubicBezTo>
                    <a:pt x="1822544" y="0"/>
                    <a:pt x="1878424" y="55880"/>
                    <a:pt x="1878424" y="124460"/>
                  </a:cubicBezTo>
                  <a:lnTo>
                    <a:pt x="1878424" y="1261764"/>
                  </a:lnTo>
                  <a:cubicBezTo>
                    <a:pt x="1878424" y="1330344"/>
                    <a:pt x="1822544" y="1386224"/>
                    <a:pt x="1753964" y="1386224"/>
                  </a:cubicBezTo>
                  <a:close/>
                </a:path>
              </a:pathLst>
            </a:custGeom>
            <a:solidFill>
              <a:srgbClr val="84BD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843418" y="2823969"/>
            <a:ext cx="1549327" cy="154932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98927" y="2793547"/>
            <a:ext cx="1549327" cy="1549327"/>
          </a:xfrm>
          <a:prstGeom prst="rect">
            <a:avLst/>
          </a:prstGeom>
        </p:spPr>
      </p:pic>
      <p:grpSp>
        <p:nvGrpSpPr>
          <p:cNvPr id="12" name="Group 12"/>
          <p:cNvGrpSpPr/>
          <p:nvPr/>
        </p:nvGrpSpPr>
        <p:grpSpPr>
          <a:xfrm>
            <a:off x="11351888" y="5551523"/>
            <a:ext cx="6650900" cy="4301685"/>
            <a:chOff x="0" y="0"/>
            <a:chExt cx="4191816" cy="2711193"/>
          </a:xfrm>
        </p:grpSpPr>
        <p:sp>
          <p:nvSpPr>
            <p:cNvPr id="13" name="Freeform 13"/>
            <p:cNvSpPr/>
            <p:nvPr/>
          </p:nvSpPr>
          <p:spPr>
            <a:xfrm>
              <a:off x="0" y="0"/>
              <a:ext cx="4191817" cy="2711193"/>
            </a:xfrm>
            <a:custGeom>
              <a:avLst/>
              <a:gdLst/>
              <a:ahLst/>
              <a:cxnLst/>
              <a:rect l="l" t="t" r="r" b="b"/>
              <a:pathLst>
                <a:path w="4191817" h="2711193">
                  <a:moveTo>
                    <a:pt x="4067356" y="2711193"/>
                  </a:moveTo>
                  <a:lnTo>
                    <a:pt x="124460" y="2711193"/>
                  </a:lnTo>
                  <a:cubicBezTo>
                    <a:pt x="55880" y="2711193"/>
                    <a:pt x="0" y="2655313"/>
                    <a:pt x="0" y="2586733"/>
                  </a:cubicBezTo>
                  <a:lnTo>
                    <a:pt x="0" y="124460"/>
                  </a:lnTo>
                  <a:cubicBezTo>
                    <a:pt x="0" y="55880"/>
                    <a:pt x="55880" y="0"/>
                    <a:pt x="124460" y="0"/>
                  </a:cubicBezTo>
                  <a:lnTo>
                    <a:pt x="4067356" y="0"/>
                  </a:lnTo>
                  <a:cubicBezTo>
                    <a:pt x="4135936" y="0"/>
                    <a:pt x="4191817" y="55880"/>
                    <a:pt x="4191817" y="124460"/>
                  </a:cubicBezTo>
                  <a:lnTo>
                    <a:pt x="4191817" y="2586733"/>
                  </a:lnTo>
                  <a:cubicBezTo>
                    <a:pt x="4191817" y="2655314"/>
                    <a:pt x="4135936" y="2711193"/>
                    <a:pt x="4067356" y="2711193"/>
                  </a:cubicBezTo>
                  <a:close/>
                </a:path>
              </a:pathLst>
            </a:custGeom>
            <a:solidFill>
              <a:srgbClr val="84BD00"/>
            </a:solidFill>
          </p:spPr>
        </p:sp>
      </p:grpSp>
      <p:grpSp>
        <p:nvGrpSpPr>
          <p:cNvPr id="14" name="Group 14"/>
          <p:cNvGrpSpPr/>
          <p:nvPr/>
        </p:nvGrpSpPr>
        <p:grpSpPr>
          <a:xfrm>
            <a:off x="236441" y="5551523"/>
            <a:ext cx="11115447" cy="4301685"/>
            <a:chOff x="0" y="0"/>
            <a:chExt cx="4338579" cy="1679033"/>
          </a:xfrm>
        </p:grpSpPr>
        <p:sp>
          <p:nvSpPr>
            <p:cNvPr id="15" name="Freeform 15"/>
            <p:cNvSpPr/>
            <p:nvPr/>
          </p:nvSpPr>
          <p:spPr>
            <a:xfrm>
              <a:off x="0" y="0"/>
              <a:ext cx="4338579" cy="1679033"/>
            </a:xfrm>
            <a:custGeom>
              <a:avLst/>
              <a:gdLst/>
              <a:ahLst/>
              <a:cxnLst/>
              <a:rect l="l" t="t" r="r" b="b"/>
              <a:pathLst>
                <a:path w="4338579" h="1679033">
                  <a:moveTo>
                    <a:pt x="4214119" y="59690"/>
                  </a:moveTo>
                  <a:cubicBezTo>
                    <a:pt x="4249679" y="59690"/>
                    <a:pt x="4278888" y="88900"/>
                    <a:pt x="4278888" y="124460"/>
                  </a:cubicBezTo>
                  <a:lnTo>
                    <a:pt x="4278888" y="1554573"/>
                  </a:lnTo>
                  <a:cubicBezTo>
                    <a:pt x="4278888" y="1590133"/>
                    <a:pt x="4249679" y="1619343"/>
                    <a:pt x="4214119" y="1619343"/>
                  </a:cubicBezTo>
                  <a:lnTo>
                    <a:pt x="124460" y="1619343"/>
                  </a:lnTo>
                  <a:cubicBezTo>
                    <a:pt x="88900" y="1619343"/>
                    <a:pt x="59690" y="1590133"/>
                    <a:pt x="59690" y="1554573"/>
                  </a:cubicBezTo>
                  <a:lnTo>
                    <a:pt x="59690" y="124460"/>
                  </a:lnTo>
                  <a:cubicBezTo>
                    <a:pt x="59690" y="88900"/>
                    <a:pt x="88900" y="59690"/>
                    <a:pt x="124460" y="59690"/>
                  </a:cubicBezTo>
                  <a:lnTo>
                    <a:pt x="4214119" y="59690"/>
                  </a:lnTo>
                  <a:moveTo>
                    <a:pt x="4214119" y="0"/>
                  </a:moveTo>
                  <a:lnTo>
                    <a:pt x="124460" y="0"/>
                  </a:lnTo>
                  <a:cubicBezTo>
                    <a:pt x="55880" y="0"/>
                    <a:pt x="0" y="55880"/>
                    <a:pt x="0" y="124460"/>
                  </a:cubicBezTo>
                  <a:lnTo>
                    <a:pt x="0" y="1554573"/>
                  </a:lnTo>
                  <a:cubicBezTo>
                    <a:pt x="0" y="1623153"/>
                    <a:pt x="55880" y="1679033"/>
                    <a:pt x="124460" y="1679033"/>
                  </a:cubicBezTo>
                  <a:lnTo>
                    <a:pt x="4214119" y="1679033"/>
                  </a:lnTo>
                  <a:cubicBezTo>
                    <a:pt x="4282699" y="1679033"/>
                    <a:pt x="4338579" y="1623153"/>
                    <a:pt x="4338579" y="1554573"/>
                  </a:cubicBezTo>
                  <a:lnTo>
                    <a:pt x="4338579" y="124460"/>
                  </a:lnTo>
                  <a:cubicBezTo>
                    <a:pt x="4338579" y="55880"/>
                    <a:pt x="4282699" y="0"/>
                    <a:pt x="4214119" y="0"/>
                  </a:cubicBezTo>
                  <a:close/>
                </a:path>
              </a:pathLst>
            </a:custGeom>
            <a:solidFill>
              <a:srgbClr val="004F6B"/>
            </a:solidFill>
          </p:spPr>
        </p:sp>
      </p:grpSp>
      <p:sp>
        <p:nvSpPr>
          <p:cNvPr id="16" name="TextBox 16"/>
          <p:cNvSpPr txBox="1"/>
          <p:nvPr/>
        </p:nvSpPr>
        <p:spPr>
          <a:xfrm>
            <a:off x="4977077" y="887615"/>
            <a:ext cx="13123823" cy="645795"/>
          </a:xfrm>
          <a:prstGeom prst="rect">
            <a:avLst/>
          </a:prstGeom>
        </p:spPr>
        <p:txBody>
          <a:bodyPr lIns="0" tIns="0" rIns="0" bIns="0" rtlCol="0" anchor="t">
            <a:spAutoFit/>
          </a:bodyPr>
          <a:lstStyle/>
          <a:p>
            <a:pPr algn="l">
              <a:lnSpc>
                <a:spcPts val="2585"/>
              </a:lnSpc>
              <a:spcBef>
                <a:spcPct val="0"/>
              </a:spcBef>
            </a:pPr>
            <a:r>
              <a:rPr lang="en-US" sz="2350" u="none">
                <a:solidFill>
                  <a:srgbClr val="FFFFFF"/>
                </a:solidFill>
                <a:latin typeface="Trebuchet MS 2 Bold"/>
              </a:rPr>
              <a:t>The closure of day centres negatively impacted disabled people, leading to poorer mental health outcomes and social isolation.</a:t>
            </a:r>
          </a:p>
        </p:txBody>
      </p:sp>
      <p:sp>
        <p:nvSpPr>
          <p:cNvPr id="17" name="TextBox 17"/>
          <p:cNvSpPr txBox="1"/>
          <p:nvPr/>
        </p:nvSpPr>
        <p:spPr>
          <a:xfrm>
            <a:off x="5013177" y="377075"/>
            <a:ext cx="10450196"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Day centres</a:t>
            </a:r>
          </a:p>
        </p:txBody>
      </p:sp>
      <p:sp>
        <p:nvSpPr>
          <p:cNvPr id="18" name="TextBox 18"/>
          <p:cNvSpPr txBox="1"/>
          <p:nvPr/>
        </p:nvSpPr>
        <p:spPr>
          <a:xfrm>
            <a:off x="1533348" y="2834704"/>
            <a:ext cx="1476088" cy="821690"/>
          </a:xfrm>
          <a:prstGeom prst="rect">
            <a:avLst/>
          </a:prstGeom>
        </p:spPr>
        <p:txBody>
          <a:bodyPr lIns="0" tIns="0" rIns="0" bIns="0" rtlCol="0" anchor="t">
            <a:spAutoFit/>
          </a:bodyPr>
          <a:lstStyle/>
          <a:p>
            <a:pPr marL="0" lvl="0" indent="0" algn="ctr">
              <a:lnSpc>
                <a:spcPts val="6100"/>
              </a:lnSpc>
              <a:spcBef>
                <a:spcPct val="0"/>
              </a:spcBef>
            </a:pPr>
            <a:r>
              <a:rPr lang="en-US" sz="6100">
                <a:solidFill>
                  <a:srgbClr val="FFFFFF"/>
                </a:solidFill>
                <a:latin typeface="Trebuchet MS 1 Bold"/>
              </a:rPr>
              <a:t>15% </a:t>
            </a:r>
          </a:p>
        </p:txBody>
      </p:sp>
      <p:sp>
        <p:nvSpPr>
          <p:cNvPr id="19" name="TextBox 19"/>
          <p:cNvSpPr txBox="1"/>
          <p:nvPr/>
        </p:nvSpPr>
        <p:spPr>
          <a:xfrm>
            <a:off x="984784" y="3604455"/>
            <a:ext cx="2563866" cy="743509"/>
          </a:xfrm>
          <a:prstGeom prst="rect">
            <a:avLst/>
          </a:prstGeom>
        </p:spPr>
        <p:txBody>
          <a:bodyPr lIns="0" tIns="0" rIns="0" bIns="0" rtlCol="0" anchor="t">
            <a:spAutoFit/>
          </a:bodyPr>
          <a:lstStyle/>
          <a:p>
            <a:pPr algn="ctr">
              <a:lnSpc>
                <a:spcPts val="1925"/>
              </a:lnSpc>
            </a:pPr>
            <a:r>
              <a:rPr lang="en-US" sz="1925">
                <a:solidFill>
                  <a:srgbClr val="FFFFFF"/>
                </a:solidFill>
                <a:latin typeface="Trebuchet MS 1 Bold"/>
              </a:rPr>
              <a:t>of respondents were using day centres pre-pandemic</a:t>
            </a:r>
          </a:p>
        </p:txBody>
      </p:sp>
      <p:sp>
        <p:nvSpPr>
          <p:cNvPr id="20" name="TextBox 20"/>
          <p:cNvSpPr txBox="1"/>
          <p:nvPr/>
        </p:nvSpPr>
        <p:spPr>
          <a:xfrm>
            <a:off x="7530978" y="2773861"/>
            <a:ext cx="1476088" cy="815169"/>
          </a:xfrm>
          <a:prstGeom prst="rect">
            <a:avLst/>
          </a:prstGeom>
        </p:spPr>
        <p:txBody>
          <a:bodyPr lIns="0" tIns="0" rIns="0" bIns="0" rtlCol="0" anchor="t">
            <a:spAutoFit/>
          </a:bodyPr>
          <a:lstStyle/>
          <a:p>
            <a:pPr marL="0" lvl="0" indent="0" algn="ctr">
              <a:lnSpc>
                <a:spcPts val="6100"/>
              </a:lnSpc>
              <a:spcBef>
                <a:spcPct val="0"/>
              </a:spcBef>
            </a:pPr>
            <a:r>
              <a:rPr lang="en-US" sz="6100" u="none">
                <a:solidFill>
                  <a:srgbClr val="FFFFFF"/>
                </a:solidFill>
                <a:latin typeface="Trebuchet MS 1 Bold"/>
              </a:rPr>
              <a:t>89% </a:t>
            </a:r>
          </a:p>
        </p:txBody>
      </p:sp>
      <p:sp>
        <p:nvSpPr>
          <p:cNvPr id="21" name="TextBox 21"/>
          <p:cNvSpPr txBox="1"/>
          <p:nvPr/>
        </p:nvSpPr>
        <p:spPr>
          <a:xfrm>
            <a:off x="6755855" y="3543612"/>
            <a:ext cx="2790424" cy="984568"/>
          </a:xfrm>
          <a:prstGeom prst="rect">
            <a:avLst/>
          </a:prstGeom>
        </p:spPr>
        <p:txBody>
          <a:bodyPr lIns="0" tIns="0" rIns="0" bIns="0" rtlCol="0" anchor="t">
            <a:spAutoFit/>
          </a:bodyPr>
          <a:lstStyle/>
          <a:p>
            <a:pPr algn="ctr">
              <a:lnSpc>
                <a:spcPts val="1925"/>
              </a:lnSpc>
            </a:pPr>
            <a:r>
              <a:rPr lang="en-US" sz="1925">
                <a:solidFill>
                  <a:srgbClr val="FFFFFF"/>
                </a:solidFill>
                <a:latin typeface="Trebuchet MS 1 Bold"/>
              </a:rPr>
              <a:t>of them stopped attending while day centres were closed in the Covid-19 pandemic.</a:t>
            </a:r>
          </a:p>
        </p:txBody>
      </p:sp>
      <p:sp>
        <p:nvSpPr>
          <p:cNvPr id="22" name="TextBox 22"/>
          <p:cNvSpPr txBox="1"/>
          <p:nvPr/>
        </p:nvSpPr>
        <p:spPr>
          <a:xfrm>
            <a:off x="12401014" y="2679821"/>
            <a:ext cx="1476088" cy="815169"/>
          </a:xfrm>
          <a:prstGeom prst="rect">
            <a:avLst/>
          </a:prstGeom>
        </p:spPr>
        <p:txBody>
          <a:bodyPr lIns="0" tIns="0" rIns="0" bIns="0" rtlCol="0" anchor="t">
            <a:spAutoFit/>
          </a:bodyPr>
          <a:lstStyle/>
          <a:p>
            <a:pPr marL="0" lvl="0" indent="0" algn="ctr">
              <a:lnSpc>
                <a:spcPts val="6100"/>
              </a:lnSpc>
              <a:spcBef>
                <a:spcPct val="0"/>
              </a:spcBef>
            </a:pPr>
            <a:r>
              <a:rPr lang="en-US" sz="6100" u="none">
                <a:solidFill>
                  <a:srgbClr val="FFFFFF"/>
                </a:solidFill>
                <a:latin typeface="Trebuchet MS 1 Bold"/>
              </a:rPr>
              <a:t>54% </a:t>
            </a:r>
          </a:p>
        </p:txBody>
      </p:sp>
      <p:sp>
        <p:nvSpPr>
          <p:cNvPr id="23" name="TextBox 23"/>
          <p:cNvSpPr txBox="1"/>
          <p:nvPr/>
        </p:nvSpPr>
        <p:spPr>
          <a:xfrm>
            <a:off x="12002771" y="3502746"/>
            <a:ext cx="2272574" cy="984568"/>
          </a:xfrm>
          <a:prstGeom prst="rect">
            <a:avLst/>
          </a:prstGeom>
        </p:spPr>
        <p:txBody>
          <a:bodyPr lIns="0" tIns="0" rIns="0" bIns="0" rtlCol="0" anchor="t">
            <a:spAutoFit/>
          </a:bodyPr>
          <a:lstStyle/>
          <a:p>
            <a:pPr algn="ctr">
              <a:lnSpc>
                <a:spcPts val="1925"/>
              </a:lnSpc>
            </a:pPr>
            <a:r>
              <a:rPr lang="en-US" sz="1925">
                <a:solidFill>
                  <a:srgbClr val="FFFFFF"/>
                </a:solidFill>
                <a:latin typeface="Trebuchet MS 1 Bold"/>
              </a:rPr>
              <a:t>of them took part in online activities organised by their day centre/</a:t>
            </a:r>
          </a:p>
        </p:txBody>
      </p:sp>
      <p:sp>
        <p:nvSpPr>
          <p:cNvPr id="24" name="TextBox 24"/>
          <p:cNvSpPr txBox="1"/>
          <p:nvPr/>
        </p:nvSpPr>
        <p:spPr>
          <a:xfrm>
            <a:off x="715649" y="6257882"/>
            <a:ext cx="2037164" cy="821690"/>
          </a:xfrm>
          <a:prstGeom prst="rect">
            <a:avLst/>
          </a:prstGeom>
        </p:spPr>
        <p:txBody>
          <a:bodyPr lIns="0" tIns="0" rIns="0" bIns="0" rtlCol="0" anchor="t">
            <a:spAutoFit/>
          </a:bodyPr>
          <a:lstStyle/>
          <a:p>
            <a:pPr marL="0" lvl="0" indent="0" algn="ctr">
              <a:lnSpc>
                <a:spcPts val="6100"/>
              </a:lnSpc>
              <a:spcBef>
                <a:spcPct val="0"/>
              </a:spcBef>
            </a:pPr>
            <a:r>
              <a:rPr lang="en-US" sz="6100">
                <a:solidFill>
                  <a:srgbClr val="004F6B"/>
                </a:solidFill>
                <a:latin typeface="Trebuchet MS 1 Bold"/>
              </a:rPr>
              <a:t>71% </a:t>
            </a:r>
          </a:p>
        </p:txBody>
      </p:sp>
      <p:sp>
        <p:nvSpPr>
          <p:cNvPr id="25" name="TextBox 25"/>
          <p:cNvSpPr txBox="1"/>
          <p:nvPr/>
        </p:nvSpPr>
        <p:spPr>
          <a:xfrm>
            <a:off x="414321" y="7119168"/>
            <a:ext cx="2361668" cy="2029650"/>
          </a:xfrm>
          <a:prstGeom prst="rect">
            <a:avLst/>
          </a:prstGeom>
        </p:spPr>
        <p:txBody>
          <a:bodyPr lIns="0" tIns="0" rIns="0" bIns="0" rtlCol="0" anchor="t">
            <a:spAutoFit/>
          </a:bodyPr>
          <a:lstStyle/>
          <a:p>
            <a:pPr algn="ctr">
              <a:lnSpc>
                <a:spcPts val="2657"/>
              </a:lnSpc>
            </a:pPr>
            <a:r>
              <a:rPr lang="en-US" sz="2657">
                <a:solidFill>
                  <a:srgbClr val="004F6B"/>
                </a:solidFill>
                <a:latin typeface="Trebuchet MS 2 Bold"/>
              </a:rPr>
              <a:t>of those whose day centre closed said closures afected them "a great deal".</a:t>
            </a:r>
          </a:p>
        </p:txBody>
      </p:sp>
      <p:grpSp>
        <p:nvGrpSpPr>
          <p:cNvPr id="26" name="Group 26"/>
          <p:cNvGrpSpPr/>
          <p:nvPr/>
        </p:nvGrpSpPr>
        <p:grpSpPr>
          <a:xfrm>
            <a:off x="2915065" y="5551523"/>
            <a:ext cx="8436823" cy="4301685"/>
            <a:chOff x="0" y="0"/>
            <a:chExt cx="5317418" cy="2711193"/>
          </a:xfrm>
        </p:grpSpPr>
        <p:sp>
          <p:nvSpPr>
            <p:cNvPr id="27" name="Freeform 27"/>
            <p:cNvSpPr/>
            <p:nvPr/>
          </p:nvSpPr>
          <p:spPr>
            <a:xfrm>
              <a:off x="0" y="0"/>
              <a:ext cx="5317418" cy="2711193"/>
            </a:xfrm>
            <a:custGeom>
              <a:avLst/>
              <a:gdLst/>
              <a:ahLst/>
              <a:cxnLst/>
              <a:rect l="l" t="t" r="r" b="b"/>
              <a:pathLst>
                <a:path w="5317418" h="2711193">
                  <a:moveTo>
                    <a:pt x="5192958" y="2711193"/>
                  </a:moveTo>
                  <a:lnTo>
                    <a:pt x="124460" y="2711193"/>
                  </a:lnTo>
                  <a:cubicBezTo>
                    <a:pt x="55880" y="2711193"/>
                    <a:pt x="0" y="2655313"/>
                    <a:pt x="0" y="2586733"/>
                  </a:cubicBezTo>
                  <a:lnTo>
                    <a:pt x="0" y="124460"/>
                  </a:lnTo>
                  <a:cubicBezTo>
                    <a:pt x="0" y="55880"/>
                    <a:pt x="55880" y="0"/>
                    <a:pt x="124460" y="0"/>
                  </a:cubicBezTo>
                  <a:lnTo>
                    <a:pt x="5192958" y="0"/>
                  </a:lnTo>
                  <a:cubicBezTo>
                    <a:pt x="5261538" y="0"/>
                    <a:pt x="5317418" y="55880"/>
                    <a:pt x="5317418" y="124460"/>
                  </a:cubicBezTo>
                  <a:lnTo>
                    <a:pt x="5317418" y="2586733"/>
                  </a:lnTo>
                  <a:cubicBezTo>
                    <a:pt x="5317418" y="2655314"/>
                    <a:pt x="5261538" y="2711193"/>
                    <a:pt x="5192958" y="2711193"/>
                  </a:cubicBezTo>
                  <a:close/>
                </a:path>
              </a:pathLst>
            </a:custGeom>
            <a:solidFill>
              <a:srgbClr val="004F6B"/>
            </a:solidFill>
          </p:spPr>
        </p:sp>
      </p:grpSp>
      <p:sp>
        <p:nvSpPr>
          <p:cNvPr id="28" name="TextBox 28"/>
          <p:cNvSpPr txBox="1"/>
          <p:nvPr/>
        </p:nvSpPr>
        <p:spPr>
          <a:xfrm>
            <a:off x="5238021" y="5853988"/>
            <a:ext cx="4401072" cy="644959"/>
          </a:xfrm>
          <a:prstGeom prst="rect">
            <a:avLst/>
          </a:prstGeom>
        </p:spPr>
        <p:txBody>
          <a:bodyPr lIns="0" tIns="0" rIns="0" bIns="0" rtlCol="0" anchor="t">
            <a:spAutoFit/>
          </a:bodyPr>
          <a:lstStyle/>
          <a:p>
            <a:pPr marL="0" lvl="0" indent="0" algn="ctr">
              <a:lnSpc>
                <a:spcPts val="4767"/>
              </a:lnSpc>
              <a:spcBef>
                <a:spcPct val="0"/>
              </a:spcBef>
            </a:pPr>
            <a:r>
              <a:rPr lang="en-US" sz="4767">
                <a:solidFill>
                  <a:srgbClr val="FFFFFF"/>
                </a:solidFill>
                <a:latin typeface="Trebuchet MS 1 Bold"/>
              </a:rPr>
              <a:t>Most affected: </a:t>
            </a:r>
          </a:p>
        </p:txBody>
      </p:sp>
      <p:sp>
        <p:nvSpPr>
          <p:cNvPr id="29" name="TextBox 29"/>
          <p:cNvSpPr txBox="1"/>
          <p:nvPr/>
        </p:nvSpPr>
        <p:spPr>
          <a:xfrm>
            <a:off x="2915065" y="9093497"/>
            <a:ext cx="8436823" cy="696150"/>
          </a:xfrm>
          <a:prstGeom prst="rect">
            <a:avLst/>
          </a:prstGeom>
        </p:spPr>
        <p:txBody>
          <a:bodyPr lIns="0" tIns="0" rIns="0" bIns="0" rtlCol="0" anchor="t">
            <a:spAutoFit/>
          </a:bodyPr>
          <a:lstStyle/>
          <a:p>
            <a:pPr algn="ctr">
              <a:lnSpc>
                <a:spcPts val="2657"/>
              </a:lnSpc>
            </a:pPr>
            <a:r>
              <a:rPr lang="en-US" sz="2657">
                <a:solidFill>
                  <a:srgbClr val="FFFFFF"/>
                </a:solidFill>
                <a:latin typeface="Trebuchet MS 2 Bold"/>
              </a:rPr>
              <a:t>Those who took part in online activities were as likely to feel impacted as the ones who did not.</a:t>
            </a:r>
          </a:p>
        </p:txBody>
      </p:sp>
      <p:sp>
        <p:nvSpPr>
          <p:cNvPr id="30" name="TextBox 30"/>
          <p:cNvSpPr txBox="1"/>
          <p:nvPr/>
        </p:nvSpPr>
        <p:spPr>
          <a:xfrm>
            <a:off x="3298499" y="6518902"/>
            <a:ext cx="7863725" cy="2247900"/>
          </a:xfrm>
          <a:prstGeom prst="rect">
            <a:avLst/>
          </a:prstGeom>
        </p:spPr>
        <p:txBody>
          <a:bodyPr lIns="0" tIns="0" rIns="0" bIns="0" rtlCol="0" anchor="t">
            <a:spAutoFit/>
          </a:bodyPr>
          <a:lstStyle/>
          <a:p>
            <a:pPr marL="643172" lvl="1" indent="-321586">
              <a:lnSpc>
                <a:spcPts val="3574"/>
              </a:lnSpc>
              <a:buFont typeface="Arial"/>
              <a:buChar char="•"/>
            </a:pPr>
            <a:r>
              <a:rPr lang="en-US" sz="2979">
                <a:solidFill>
                  <a:srgbClr val="FFFFFF"/>
                </a:solidFill>
                <a:latin typeface="Trebuchet MS 2 Bold"/>
              </a:rPr>
              <a:t>People aged under 65.</a:t>
            </a:r>
          </a:p>
          <a:p>
            <a:pPr marL="643172" lvl="1" indent="-321586">
              <a:lnSpc>
                <a:spcPts val="3574"/>
              </a:lnSpc>
              <a:buFont typeface="Arial"/>
              <a:buChar char="•"/>
            </a:pPr>
            <a:r>
              <a:rPr lang="en-US" sz="2979">
                <a:solidFill>
                  <a:srgbClr val="FFFFFF"/>
                </a:solidFill>
                <a:latin typeface="Trebuchet MS 2 Bold"/>
              </a:rPr>
              <a:t>People of Black ethnicities.</a:t>
            </a:r>
          </a:p>
          <a:p>
            <a:pPr marL="643172" lvl="1" indent="-321586">
              <a:lnSpc>
                <a:spcPts val="3574"/>
              </a:lnSpc>
              <a:buFont typeface="Arial"/>
              <a:buChar char="•"/>
            </a:pPr>
            <a:r>
              <a:rPr lang="en-US" sz="2979">
                <a:solidFill>
                  <a:srgbClr val="FFFFFF"/>
                </a:solidFill>
                <a:latin typeface="Trebuchet MS 2 Bold"/>
              </a:rPr>
              <a:t>Men</a:t>
            </a:r>
          </a:p>
          <a:p>
            <a:pPr marL="643172" lvl="1" indent="-321586">
              <a:lnSpc>
                <a:spcPts val="3574"/>
              </a:lnSpc>
              <a:buFont typeface="Arial"/>
              <a:buChar char="•"/>
            </a:pPr>
            <a:r>
              <a:rPr lang="en-US" sz="2979">
                <a:solidFill>
                  <a:srgbClr val="FFFFFF"/>
                </a:solidFill>
                <a:latin typeface="Trebuchet MS 2 Bold"/>
              </a:rPr>
              <a:t>People with learning disabilities.</a:t>
            </a:r>
          </a:p>
          <a:p>
            <a:pPr marL="643173" lvl="1" indent="-321586">
              <a:lnSpc>
                <a:spcPts val="3574"/>
              </a:lnSpc>
              <a:buFont typeface="Arial"/>
              <a:buChar char="•"/>
            </a:pPr>
            <a:r>
              <a:rPr lang="en-US" sz="2979">
                <a:solidFill>
                  <a:srgbClr val="FFFFFF"/>
                </a:solidFill>
                <a:latin typeface="Trebuchet MS 2 Bold"/>
              </a:rPr>
              <a:t>People with hearing impairments.</a:t>
            </a:r>
          </a:p>
        </p:txBody>
      </p:sp>
      <p:sp>
        <p:nvSpPr>
          <p:cNvPr id="31" name="TextBox 31"/>
          <p:cNvSpPr txBox="1"/>
          <p:nvPr/>
        </p:nvSpPr>
        <p:spPr>
          <a:xfrm>
            <a:off x="13775297" y="5806363"/>
            <a:ext cx="3928447" cy="1211092"/>
          </a:xfrm>
          <a:prstGeom prst="rect">
            <a:avLst/>
          </a:prstGeom>
        </p:spPr>
        <p:txBody>
          <a:bodyPr lIns="0" tIns="0" rIns="0" bIns="0" rtlCol="0" anchor="t">
            <a:spAutoFit/>
          </a:bodyPr>
          <a:lstStyle/>
          <a:p>
            <a:pPr algn="just">
              <a:lnSpc>
                <a:spcPts val="1930"/>
              </a:lnSpc>
            </a:pPr>
            <a:r>
              <a:rPr lang="en-US" sz="1930">
                <a:solidFill>
                  <a:srgbClr val="000000"/>
                </a:solidFill>
                <a:latin typeface="Trebuchet MS 3 Bold"/>
              </a:rPr>
              <a:t>I had less to do and I was not able to meet up with my friends. The center was running some online stuff but I am not comfortable with all that. </a:t>
            </a:r>
          </a:p>
        </p:txBody>
      </p:sp>
      <p:sp>
        <p:nvSpPr>
          <p:cNvPr id="32" name="TextBox 32"/>
          <p:cNvSpPr txBox="1"/>
          <p:nvPr/>
        </p:nvSpPr>
        <p:spPr>
          <a:xfrm>
            <a:off x="13989351" y="7036504"/>
            <a:ext cx="3816432" cy="380405"/>
          </a:xfrm>
          <a:prstGeom prst="rect">
            <a:avLst/>
          </a:prstGeom>
        </p:spPr>
        <p:txBody>
          <a:bodyPr lIns="0" tIns="0" rIns="0" bIns="0" rtlCol="0" anchor="t">
            <a:spAutoFit/>
          </a:bodyPr>
          <a:lstStyle/>
          <a:p>
            <a:pPr algn="r">
              <a:lnSpc>
                <a:spcPts val="1476"/>
              </a:lnSpc>
            </a:pPr>
            <a:r>
              <a:rPr lang="en-US" sz="1476">
                <a:solidFill>
                  <a:srgbClr val="000000"/>
                </a:solidFill>
                <a:latin typeface="Trebuchet MS 1 Bold"/>
              </a:rPr>
              <a:t>(Tower Hamlets resident, living with chronic pain)</a:t>
            </a:r>
          </a:p>
        </p:txBody>
      </p:sp>
      <p:sp>
        <p:nvSpPr>
          <p:cNvPr id="33" name="TextBox 33"/>
          <p:cNvSpPr txBox="1"/>
          <p:nvPr/>
        </p:nvSpPr>
        <p:spPr>
          <a:xfrm>
            <a:off x="11791624" y="6303189"/>
            <a:ext cx="1524229" cy="821690"/>
          </a:xfrm>
          <a:prstGeom prst="rect">
            <a:avLst/>
          </a:prstGeom>
        </p:spPr>
        <p:txBody>
          <a:bodyPr lIns="0" tIns="0" rIns="0" bIns="0" rtlCol="0" anchor="t">
            <a:spAutoFit/>
          </a:bodyPr>
          <a:lstStyle/>
          <a:p>
            <a:pPr marL="0" lvl="0" indent="0" algn="ctr">
              <a:lnSpc>
                <a:spcPts val="6100"/>
              </a:lnSpc>
              <a:spcBef>
                <a:spcPct val="0"/>
              </a:spcBef>
            </a:pPr>
            <a:r>
              <a:rPr lang="en-US" sz="6100">
                <a:solidFill>
                  <a:srgbClr val="FFFFFF"/>
                </a:solidFill>
                <a:latin typeface="Trebuchet MS 2 Bold"/>
              </a:rPr>
              <a:t>34% </a:t>
            </a:r>
          </a:p>
        </p:txBody>
      </p:sp>
      <p:sp>
        <p:nvSpPr>
          <p:cNvPr id="34" name="TextBox 34"/>
          <p:cNvSpPr txBox="1"/>
          <p:nvPr/>
        </p:nvSpPr>
        <p:spPr>
          <a:xfrm>
            <a:off x="11538988" y="7116498"/>
            <a:ext cx="2029500" cy="2306024"/>
          </a:xfrm>
          <a:prstGeom prst="rect">
            <a:avLst/>
          </a:prstGeom>
        </p:spPr>
        <p:txBody>
          <a:bodyPr lIns="0" tIns="0" rIns="0" bIns="0" rtlCol="0" anchor="t">
            <a:spAutoFit/>
          </a:bodyPr>
          <a:lstStyle/>
          <a:p>
            <a:pPr algn="ctr">
              <a:lnSpc>
                <a:spcPts val="2288"/>
              </a:lnSpc>
            </a:pPr>
            <a:r>
              <a:rPr lang="en-US" sz="2288">
                <a:solidFill>
                  <a:srgbClr val="FFFFFF"/>
                </a:solidFill>
                <a:latin typeface="Trebuchet MS 2 Bold"/>
              </a:rPr>
              <a:t>of those whose day centres were closed received any alternative care arrangements or support.</a:t>
            </a:r>
          </a:p>
        </p:txBody>
      </p:sp>
      <p:sp>
        <p:nvSpPr>
          <p:cNvPr id="35" name="TextBox 35"/>
          <p:cNvSpPr txBox="1"/>
          <p:nvPr/>
        </p:nvSpPr>
        <p:spPr>
          <a:xfrm>
            <a:off x="11939656" y="5825413"/>
            <a:ext cx="1228165" cy="464718"/>
          </a:xfrm>
          <a:prstGeom prst="rect">
            <a:avLst/>
          </a:prstGeom>
        </p:spPr>
        <p:txBody>
          <a:bodyPr lIns="0" tIns="0" rIns="0" bIns="0" rtlCol="0" anchor="t">
            <a:spAutoFit/>
          </a:bodyPr>
          <a:lstStyle/>
          <a:p>
            <a:pPr algn="ctr">
              <a:lnSpc>
                <a:spcPts val="3402"/>
              </a:lnSpc>
            </a:pPr>
            <a:r>
              <a:rPr lang="en-US" sz="3402">
                <a:solidFill>
                  <a:srgbClr val="FFFFFF"/>
                </a:solidFill>
                <a:latin typeface="Trebuchet MS 1 Bold"/>
              </a:rPr>
              <a:t>ONLY</a:t>
            </a:r>
          </a:p>
        </p:txBody>
      </p:sp>
      <p:sp>
        <p:nvSpPr>
          <p:cNvPr id="36" name="TextBox 36"/>
          <p:cNvSpPr txBox="1"/>
          <p:nvPr/>
        </p:nvSpPr>
        <p:spPr>
          <a:xfrm>
            <a:off x="13800995" y="7534169"/>
            <a:ext cx="4004787" cy="1724131"/>
          </a:xfrm>
          <a:prstGeom prst="rect">
            <a:avLst/>
          </a:prstGeom>
        </p:spPr>
        <p:txBody>
          <a:bodyPr lIns="0" tIns="0" rIns="0" bIns="0" rtlCol="0" anchor="t">
            <a:spAutoFit/>
          </a:bodyPr>
          <a:lstStyle/>
          <a:p>
            <a:pPr marL="0" lvl="0" indent="0" algn="just">
              <a:lnSpc>
                <a:spcPts val="1930"/>
              </a:lnSpc>
              <a:spcBef>
                <a:spcPct val="0"/>
              </a:spcBef>
            </a:pPr>
            <a:r>
              <a:rPr lang="en-US" sz="1930" u="none">
                <a:solidFill>
                  <a:srgbClr val="000000"/>
                </a:solidFill>
                <a:latin typeface="Trebuchet MS 3 Bold"/>
              </a:rPr>
              <a:t>He's more isolated. We've seen so few people for the last year. I'm responsible for him 7 days per week 24hrs per day. The morning at the day centre used  to give me headspace and a chance to clear up!</a:t>
            </a:r>
          </a:p>
        </p:txBody>
      </p:sp>
      <p:sp>
        <p:nvSpPr>
          <p:cNvPr id="37" name="TextBox 37"/>
          <p:cNvSpPr txBox="1"/>
          <p:nvPr/>
        </p:nvSpPr>
        <p:spPr>
          <a:xfrm>
            <a:off x="13989351" y="9241845"/>
            <a:ext cx="3765037" cy="380405"/>
          </a:xfrm>
          <a:prstGeom prst="rect">
            <a:avLst/>
          </a:prstGeom>
        </p:spPr>
        <p:txBody>
          <a:bodyPr lIns="0" tIns="0" rIns="0" bIns="0" rtlCol="0" anchor="t">
            <a:spAutoFit/>
          </a:bodyPr>
          <a:lstStyle/>
          <a:p>
            <a:pPr algn="r">
              <a:lnSpc>
                <a:spcPts val="1476"/>
              </a:lnSpc>
            </a:pPr>
            <a:r>
              <a:rPr lang="en-US" sz="1476">
                <a:solidFill>
                  <a:srgbClr val="000000"/>
                </a:solidFill>
                <a:latin typeface="Trebuchet MS 1 Bold"/>
              </a:rPr>
              <a:t>(Tower Hamlets resident, spouse of stroke survivor)</a:t>
            </a:r>
          </a:p>
        </p:txBody>
      </p:sp>
      <p:grpSp>
        <p:nvGrpSpPr>
          <p:cNvPr id="38" name="Group 38"/>
          <p:cNvGrpSpPr/>
          <p:nvPr/>
        </p:nvGrpSpPr>
        <p:grpSpPr>
          <a:xfrm>
            <a:off x="15083497" y="2522213"/>
            <a:ext cx="2474834" cy="2101359"/>
            <a:chOff x="0" y="0"/>
            <a:chExt cx="3299779" cy="2801812"/>
          </a:xfrm>
        </p:grpSpPr>
        <p:pic>
          <p:nvPicPr>
            <p:cNvPr id="39" name="Picture 3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3299779" cy="2801812"/>
            </a:xfrm>
            <a:prstGeom prst="rect">
              <a:avLst/>
            </a:prstGeom>
          </p:spPr>
        </p:pic>
        <p:pic>
          <p:nvPicPr>
            <p:cNvPr id="40" name="Picture 4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03638" y="597357"/>
              <a:ext cx="1542552" cy="1037366"/>
            </a:xfrm>
            <a:prstGeom prst="rect">
              <a:avLst/>
            </a:prstGeom>
          </p:spPr>
        </p:pic>
      </p:grpSp>
      <p:grpSp>
        <p:nvGrpSpPr>
          <p:cNvPr id="41" name="Group 41"/>
          <p:cNvGrpSpPr/>
          <p:nvPr/>
        </p:nvGrpSpPr>
        <p:grpSpPr>
          <a:xfrm>
            <a:off x="0" y="481097"/>
            <a:ext cx="4122204" cy="1005840"/>
            <a:chOff x="0" y="0"/>
            <a:chExt cx="2294798" cy="559943"/>
          </a:xfrm>
        </p:grpSpPr>
        <p:sp>
          <p:nvSpPr>
            <p:cNvPr id="42" name="Freeform 42"/>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43" name="TextBox 43"/>
          <p:cNvSpPr txBox="1"/>
          <p:nvPr/>
        </p:nvSpPr>
        <p:spPr>
          <a:xfrm>
            <a:off x="179353" y="538247"/>
            <a:ext cx="3763498" cy="9486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Health &amp; Care services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19100"/>
            <a:ext cx="4122204" cy="1111250"/>
            <a:chOff x="0" y="0"/>
            <a:chExt cx="2294798" cy="618624"/>
          </a:xfrm>
        </p:grpSpPr>
        <p:sp>
          <p:nvSpPr>
            <p:cNvPr id="3" name="Freeform 3"/>
            <p:cNvSpPr/>
            <p:nvPr/>
          </p:nvSpPr>
          <p:spPr>
            <a:xfrm>
              <a:off x="0" y="0"/>
              <a:ext cx="2294798" cy="618624"/>
            </a:xfrm>
            <a:custGeom>
              <a:avLst/>
              <a:gdLst/>
              <a:ahLst/>
              <a:cxnLst/>
              <a:rect l="l" t="t" r="r" b="b"/>
              <a:pathLst>
                <a:path w="2294798" h="618624">
                  <a:moveTo>
                    <a:pt x="0" y="0"/>
                  </a:moveTo>
                  <a:lnTo>
                    <a:pt x="2294798" y="0"/>
                  </a:lnTo>
                  <a:lnTo>
                    <a:pt x="2294798" y="618624"/>
                  </a:lnTo>
                  <a:lnTo>
                    <a:pt x="0" y="618624"/>
                  </a:lnTo>
                  <a:close/>
                </a:path>
              </a:pathLst>
            </a:custGeom>
            <a:solidFill>
              <a:srgbClr val="E73E97"/>
            </a:solidFill>
          </p:spPr>
        </p:sp>
      </p:grpSp>
      <p:grpSp>
        <p:nvGrpSpPr>
          <p:cNvPr id="4" name="Group 4"/>
          <p:cNvGrpSpPr/>
          <p:nvPr/>
        </p:nvGrpSpPr>
        <p:grpSpPr>
          <a:xfrm>
            <a:off x="4562712" y="342900"/>
            <a:ext cx="13725288" cy="1598784"/>
            <a:chOff x="0" y="0"/>
            <a:chExt cx="7612421" cy="871989"/>
          </a:xfrm>
        </p:grpSpPr>
        <p:sp>
          <p:nvSpPr>
            <p:cNvPr id="5" name="Freeform 5"/>
            <p:cNvSpPr/>
            <p:nvPr/>
          </p:nvSpPr>
          <p:spPr>
            <a:xfrm>
              <a:off x="0" y="0"/>
              <a:ext cx="7612421" cy="871989"/>
            </a:xfrm>
            <a:custGeom>
              <a:avLst/>
              <a:gdLst/>
              <a:ahLst/>
              <a:cxnLst/>
              <a:rect l="l" t="t" r="r" b="b"/>
              <a:pathLst>
                <a:path w="7612421" h="871989">
                  <a:moveTo>
                    <a:pt x="0" y="0"/>
                  </a:moveTo>
                  <a:lnTo>
                    <a:pt x="7612421" y="0"/>
                  </a:lnTo>
                  <a:lnTo>
                    <a:pt x="7612421" y="871989"/>
                  </a:lnTo>
                  <a:lnTo>
                    <a:pt x="0" y="871989"/>
                  </a:lnTo>
                  <a:close/>
                </a:path>
              </a:pathLst>
            </a:custGeom>
            <a:solidFill>
              <a:srgbClr val="004F6B"/>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00000">
            <a:off x="805268" y="1866892"/>
            <a:ext cx="1994717" cy="1999716"/>
          </a:xfrm>
          <a:prstGeom prst="rect">
            <a:avLst/>
          </a:prstGeom>
        </p:spPr>
      </p:pic>
      <p:sp>
        <p:nvSpPr>
          <p:cNvPr id="7" name="TextBox 7"/>
          <p:cNvSpPr txBox="1"/>
          <p:nvPr/>
        </p:nvSpPr>
        <p:spPr>
          <a:xfrm>
            <a:off x="859542" y="2717750"/>
            <a:ext cx="2355330" cy="336809"/>
          </a:xfrm>
          <a:prstGeom prst="rect">
            <a:avLst/>
          </a:prstGeom>
        </p:spPr>
        <p:txBody>
          <a:bodyPr lIns="0" tIns="0" rIns="0" bIns="0" rtlCol="0" anchor="t">
            <a:spAutoFit/>
          </a:bodyPr>
          <a:lstStyle/>
          <a:p>
            <a:pPr algn="ctr">
              <a:lnSpc>
                <a:spcPts val="2462"/>
              </a:lnSpc>
            </a:pPr>
            <a:r>
              <a:rPr lang="en-US" sz="2462">
                <a:solidFill>
                  <a:srgbClr val="FFFFFF"/>
                </a:solidFill>
                <a:latin typeface="Trebuchet MS 1 Bold"/>
              </a:rPr>
              <a:t>Gender</a:t>
            </a:r>
          </a:p>
        </p:txBody>
      </p:sp>
      <p:pic>
        <p:nvPicPr>
          <p:cNvPr id="8" name="Picture 8"/>
          <p:cNvPicPr>
            <a:picLocks noChangeAspect="1"/>
          </p:cNvPicPr>
          <p:nvPr/>
        </p:nvPicPr>
        <p:blipFill>
          <a:blip r:embed="rId4"/>
          <a:srcRect t="20975" r="3519" b="16241"/>
          <a:stretch>
            <a:fillRect/>
          </a:stretch>
        </p:blipFill>
        <p:spPr>
          <a:xfrm>
            <a:off x="2776448" y="7768549"/>
            <a:ext cx="6367552" cy="2271231"/>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00000">
            <a:off x="908501" y="7112003"/>
            <a:ext cx="1942467" cy="1947336"/>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a:off x="796769" y="5488270"/>
            <a:ext cx="1877059" cy="1881764"/>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00000">
            <a:off x="805268" y="3391000"/>
            <a:ext cx="1994717" cy="1999716"/>
          </a:xfrm>
          <a:prstGeom prst="rect">
            <a:avLst/>
          </a:prstGeom>
        </p:spPr>
      </p:pic>
      <p:grpSp>
        <p:nvGrpSpPr>
          <p:cNvPr id="12" name="Group 12"/>
          <p:cNvGrpSpPr/>
          <p:nvPr/>
        </p:nvGrpSpPr>
        <p:grpSpPr>
          <a:xfrm>
            <a:off x="2776448" y="2414273"/>
            <a:ext cx="5855373" cy="1341411"/>
            <a:chOff x="0" y="0"/>
            <a:chExt cx="7807164" cy="1788549"/>
          </a:xfrm>
        </p:grpSpPr>
        <p:pic>
          <p:nvPicPr>
            <p:cNvPr id="13" name="Picture 13"/>
            <p:cNvPicPr>
              <a:picLocks noChangeAspect="1"/>
            </p:cNvPicPr>
            <p:nvPr/>
          </p:nvPicPr>
          <p:blipFill>
            <a:blip r:embed="rId9"/>
            <a:srcRect t="28524" r="17319" b="31290"/>
            <a:stretch>
              <a:fillRect/>
            </a:stretch>
          </p:blipFill>
          <p:spPr>
            <a:xfrm>
              <a:off x="0" y="0"/>
              <a:ext cx="7807164" cy="1788549"/>
            </a:xfrm>
            <a:prstGeom prst="rect">
              <a:avLst/>
            </a:prstGeom>
          </p:spPr>
        </p:pic>
        <p:sp>
          <p:nvSpPr>
            <p:cNvPr id="14" name="TextBox 14"/>
            <p:cNvSpPr txBox="1"/>
            <p:nvPr/>
          </p:nvSpPr>
          <p:spPr>
            <a:xfrm>
              <a:off x="1982755" y="155303"/>
              <a:ext cx="1691389" cy="814705"/>
            </a:xfrm>
            <a:prstGeom prst="rect">
              <a:avLst/>
            </a:prstGeom>
          </p:spPr>
          <p:txBody>
            <a:bodyPr lIns="0" tIns="0" rIns="0" bIns="0" rtlCol="0" anchor="t">
              <a:spAutoFit/>
            </a:bodyPr>
            <a:lstStyle/>
            <a:p>
              <a:pPr algn="ctr">
                <a:lnSpc>
                  <a:spcPts val="5040"/>
                </a:lnSpc>
              </a:pPr>
              <a:r>
                <a:rPr lang="en-US" sz="3600">
                  <a:solidFill>
                    <a:srgbClr val="FFFFFF"/>
                  </a:solidFill>
                  <a:latin typeface="Trebuchet MS 1 Bold"/>
                </a:rPr>
                <a:t>63%</a:t>
              </a:r>
            </a:p>
          </p:txBody>
        </p:sp>
        <p:sp>
          <p:nvSpPr>
            <p:cNvPr id="15" name="TextBox 15"/>
            <p:cNvSpPr txBox="1"/>
            <p:nvPr/>
          </p:nvSpPr>
          <p:spPr>
            <a:xfrm>
              <a:off x="5520873" y="155303"/>
              <a:ext cx="1691389" cy="810153"/>
            </a:xfrm>
            <a:prstGeom prst="rect">
              <a:avLst/>
            </a:prstGeom>
          </p:spPr>
          <p:txBody>
            <a:bodyPr lIns="0" tIns="0" rIns="0" bIns="0" rtlCol="0" anchor="t">
              <a:spAutoFit/>
            </a:bodyPr>
            <a:lstStyle/>
            <a:p>
              <a:pPr marL="0" lvl="0" indent="0" algn="ctr">
                <a:lnSpc>
                  <a:spcPts val="5040"/>
                </a:lnSpc>
                <a:spcBef>
                  <a:spcPct val="0"/>
                </a:spcBef>
              </a:pPr>
              <a:r>
                <a:rPr lang="en-US" sz="3600" u="none">
                  <a:solidFill>
                    <a:srgbClr val="FFFFFF"/>
                  </a:solidFill>
                  <a:latin typeface="Trebuchet MS 1 Bold"/>
                </a:rPr>
                <a:t>36%</a:t>
              </a:r>
            </a:p>
          </p:txBody>
        </p:sp>
        <p:sp>
          <p:nvSpPr>
            <p:cNvPr id="16" name="TextBox 16"/>
            <p:cNvSpPr txBox="1"/>
            <p:nvPr/>
          </p:nvSpPr>
          <p:spPr>
            <a:xfrm>
              <a:off x="7639350" y="822714"/>
              <a:ext cx="71606" cy="76815"/>
            </a:xfrm>
            <a:prstGeom prst="rect">
              <a:avLst/>
            </a:prstGeom>
          </p:spPr>
          <p:txBody>
            <a:bodyPr lIns="0" tIns="0" rIns="0" bIns="0" rtlCol="0" anchor="t">
              <a:spAutoFit/>
            </a:bodyPr>
            <a:lstStyle/>
            <a:p>
              <a:pPr algn="ctr">
                <a:lnSpc>
                  <a:spcPts val="466"/>
                </a:lnSpc>
              </a:pPr>
              <a:r>
                <a:rPr lang="en-US" sz="333">
                  <a:solidFill>
                    <a:srgbClr val="FFFFFF"/>
                  </a:solidFill>
                  <a:latin typeface="Trebuchet MS 1 Bold"/>
                </a:rPr>
                <a:t>1%</a:t>
              </a:r>
            </a:p>
          </p:txBody>
        </p:sp>
      </p:grpSp>
      <p:sp>
        <p:nvSpPr>
          <p:cNvPr id="17" name="TextBox 17"/>
          <p:cNvSpPr txBox="1"/>
          <p:nvPr/>
        </p:nvSpPr>
        <p:spPr>
          <a:xfrm>
            <a:off x="1075587" y="4279708"/>
            <a:ext cx="2003472" cy="332133"/>
          </a:xfrm>
          <a:prstGeom prst="rect">
            <a:avLst/>
          </a:prstGeom>
        </p:spPr>
        <p:txBody>
          <a:bodyPr lIns="0" tIns="0" rIns="0" bIns="0" rtlCol="0" anchor="t">
            <a:spAutoFit/>
          </a:bodyPr>
          <a:lstStyle/>
          <a:p>
            <a:pPr marL="0" lvl="0" indent="0" algn="ctr">
              <a:lnSpc>
                <a:spcPts val="2462"/>
              </a:lnSpc>
              <a:spcBef>
                <a:spcPct val="0"/>
              </a:spcBef>
            </a:pPr>
            <a:r>
              <a:rPr lang="en-US" sz="2462" u="none">
                <a:solidFill>
                  <a:srgbClr val="FFFFFF"/>
                </a:solidFill>
                <a:latin typeface="Trebuchet MS 1 Bold"/>
              </a:rPr>
              <a:t>Ethnicity </a:t>
            </a:r>
          </a:p>
        </p:txBody>
      </p:sp>
      <p:pic>
        <p:nvPicPr>
          <p:cNvPr id="18" name="Picture 18"/>
          <p:cNvPicPr>
            <a:picLocks noChangeAspect="1"/>
          </p:cNvPicPr>
          <p:nvPr/>
        </p:nvPicPr>
        <p:blipFill>
          <a:blip r:embed="rId10"/>
          <a:srcRect l="2380" t="17814" r="18254" b="57024"/>
          <a:stretch>
            <a:fillRect/>
          </a:stretch>
        </p:blipFill>
        <p:spPr>
          <a:xfrm>
            <a:off x="2869402" y="3819115"/>
            <a:ext cx="5747232" cy="998705"/>
          </a:xfrm>
          <a:prstGeom prst="rect">
            <a:avLst/>
          </a:prstGeom>
        </p:spPr>
      </p:pic>
      <p:pic>
        <p:nvPicPr>
          <p:cNvPr id="19" name="Picture 19"/>
          <p:cNvPicPr>
            <a:picLocks noChangeAspect="1"/>
          </p:cNvPicPr>
          <p:nvPr/>
        </p:nvPicPr>
        <p:blipFill>
          <a:blip r:embed="rId10"/>
          <a:srcRect l="20993" t="41502" r="51698" b="48904"/>
          <a:stretch>
            <a:fillRect/>
          </a:stretch>
        </p:blipFill>
        <p:spPr>
          <a:xfrm>
            <a:off x="2869402" y="4817819"/>
            <a:ext cx="1977521" cy="380783"/>
          </a:xfrm>
          <a:prstGeom prst="rect">
            <a:avLst/>
          </a:prstGeom>
        </p:spPr>
      </p:pic>
      <p:pic>
        <p:nvPicPr>
          <p:cNvPr id="20" name="Picture 20"/>
          <p:cNvPicPr>
            <a:picLocks noChangeAspect="1"/>
          </p:cNvPicPr>
          <p:nvPr/>
        </p:nvPicPr>
        <p:blipFill>
          <a:blip r:embed="rId10"/>
          <a:srcRect l="20842" t="51019" r="51698" b="39890"/>
          <a:stretch>
            <a:fillRect/>
          </a:stretch>
        </p:blipFill>
        <p:spPr>
          <a:xfrm>
            <a:off x="4962468" y="4837788"/>
            <a:ext cx="1988480" cy="360814"/>
          </a:xfrm>
          <a:prstGeom prst="rect">
            <a:avLst/>
          </a:prstGeom>
        </p:spPr>
      </p:pic>
      <p:pic>
        <p:nvPicPr>
          <p:cNvPr id="21" name="Picture 21"/>
          <p:cNvPicPr>
            <a:picLocks noChangeAspect="1"/>
          </p:cNvPicPr>
          <p:nvPr/>
        </p:nvPicPr>
        <p:blipFill>
          <a:blip r:embed="rId10"/>
          <a:srcRect l="21422" t="58610" r="18254" b="33444"/>
          <a:stretch>
            <a:fillRect/>
          </a:stretch>
        </p:blipFill>
        <p:spPr>
          <a:xfrm>
            <a:off x="2927183" y="5154767"/>
            <a:ext cx="4368307" cy="315383"/>
          </a:xfrm>
          <a:prstGeom prst="rect">
            <a:avLst/>
          </a:prstGeom>
        </p:spPr>
      </p:pic>
      <p:pic>
        <p:nvPicPr>
          <p:cNvPr id="22" name="Picture 22"/>
          <p:cNvPicPr>
            <a:picLocks noChangeAspect="1"/>
          </p:cNvPicPr>
          <p:nvPr/>
        </p:nvPicPr>
        <p:blipFill>
          <a:blip r:embed="rId10"/>
          <a:srcRect l="21370" t="67598" r="39261" b="24654"/>
          <a:stretch>
            <a:fillRect/>
          </a:stretch>
        </p:blipFill>
        <p:spPr>
          <a:xfrm>
            <a:off x="5810445" y="5162671"/>
            <a:ext cx="2850815" cy="307480"/>
          </a:xfrm>
          <a:prstGeom prst="rect">
            <a:avLst/>
          </a:prstGeom>
        </p:spPr>
      </p:pic>
      <p:pic>
        <p:nvPicPr>
          <p:cNvPr id="23" name="Picture 23"/>
          <p:cNvPicPr>
            <a:picLocks noChangeAspect="1"/>
          </p:cNvPicPr>
          <p:nvPr/>
        </p:nvPicPr>
        <p:blipFill>
          <a:blip r:embed="rId10"/>
          <a:srcRect l="21422" t="75605" r="42830" b="15775"/>
          <a:stretch>
            <a:fillRect/>
          </a:stretch>
        </p:blipFill>
        <p:spPr>
          <a:xfrm>
            <a:off x="2927183" y="5470151"/>
            <a:ext cx="2588659" cy="342148"/>
          </a:xfrm>
          <a:prstGeom prst="rect">
            <a:avLst/>
          </a:prstGeom>
        </p:spPr>
      </p:pic>
      <p:pic>
        <p:nvPicPr>
          <p:cNvPr id="24" name="Picture 24"/>
          <p:cNvPicPr>
            <a:picLocks noChangeAspect="1"/>
          </p:cNvPicPr>
          <p:nvPr/>
        </p:nvPicPr>
        <p:blipFill>
          <a:blip r:embed="rId11"/>
          <a:srcRect l="2127" t="22466" r="17678" b="39418"/>
          <a:stretch>
            <a:fillRect/>
          </a:stretch>
        </p:blipFill>
        <p:spPr>
          <a:xfrm>
            <a:off x="2789048" y="6042936"/>
            <a:ext cx="6063650" cy="1579709"/>
          </a:xfrm>
          <a:prstGeom prst="rect">
            <a:avLst/>
          </a:prstGeom>
        </p:spPr>
      </p:pic>
      <p:pic>
        <p:nvPicPr>
          <p:cNvPr id="25" name="Picture 25"/>
          <p:cNvPicPr>
            <a:picLocks noChangeAspect="1"/>
          </p:cNvPicPr>
          <p:nvPr/>
        </p:nvPicPr>
        <p:blipFill>
          <a:blip r:embed="rId12"/>
          <a:srcRect l="5889" t="52419" r="7286" b="3048"/>
          <a:stretch>
            <a:fillRect/>
          </a:stretch>
        </p:blipFill>
        <p:spPr>
          <a:xfrm>
            <a:off x="8931467" y="7077068"/>
            <a:ext cx="8848550" cy="2117206"/>
          </a:xfrm>
          <a:prstGeom prst="rect">
            <a:avLst/>
          </a:prstGeom>
        </p:spPr>
      </p:pic>
      <p:pic>
        <p:nvPicPr>
          <p:cNvPr id="26" name="Picture 26"/>
          <p:cNvPicPr>
            <a:picLocks noChangeAspect="1"/>
          </p:cNvPicPr>
          <p:nvPr/>
        </p:nvPicPr>
        <p:blipFill>
          <a:blip r:embed="rId13"/>
          <a:srcRect l="11702" t="13811" r="11793"/>
          <a:stretch>
            <a:fillRect/>
          </a:stretch>
        </p:blipFill>
        <p:spPr>
          <a:xfrm>
            <a:off x="9144000" y="3058850"/>
            <a:ext cx="8366485" cy="4083755"/>
          </a:xfrm>
          <a:prstGeom prst="rect">
            <a:avLst/>
          </a:prstGeom>
        </p:spPr>
      </p:pic>
      <p:sp>
        <p:nvSpPr>
          <p:cNvPr id="27" name="TextBox 27"/>
          <p:cNvSpPr txBox="1"/>
          <p:nvPr/>
        </p:nvSpPr>
        <p:spPr>
          <a:xfrm>
            <a:off x="4233391" y="3968050"/>
            <a:ext cx="1328334" cy="624879"/>
          </a:xfrm>
          <a:prstGeom prst="rect">
            <a:avLst/>
          </a:prstGeom>
        </p:spPr>
        <p:txBody>
          <a:bodyPr lIns="0" tIns="0" rIns="0" bIns="0" rtlCol="0" anchor="t">
            <a:spAutoFit/>
          </a:bodyPr>
          <a:lstStyle/>
          <a:p>
            <a:pPr marL="0" lvl="0" indent="0" algn="ctr">
              <a:lnSpc>
                <a:spcPts val="5040"/>
              </a:lnSpc>
              <a:spcBef>
                <a:spcPct val="0"/>
              </a:spcBef>
            </a:pPr>
            <a:r>
              <a:rPr lang="en-US" sz="3600" u="none">
                <a:solidFill>
                  <a:srgbClr val="FFFFFF"/>
                </a:solidFill>
                <a:latin typeface="Trebuchet MS 1 Bold"/>
              </a:rPr>
              <a:t>58%</a:t>
            </a:r>
          </a:p>
        </p:txBody>
      </p:sp>
      <p:sp>
        <p:nvSpPr>
          <p:cNvPr id="28" name="TextBox 28"/>
          <p:cNvSpPr txBox="1"/>
          <p:nvPr/>
        </p:nvSpPr>
        <p:spPr>
          <a:xfrm>
            <a:off x="6185976" y="4096034"/>
            <a:ext cx="405202" cy="447453"/>
          </a:xfrm>
          <a:prstGeom prst="rect">
            <a:avLst/>
          </a:prstGeom>
        </p:spPr>
        <p:txBody>
          <a:bodyPr lIns="0" tIns="0" rIns="0" bIns="0" rtlCol="0" anchor="t">
            <a:spAutoFit/>
          </a:bodyPr>
          <a:lstStyle/>
          <a:p>
            <a:pPr algn="ctr">
              <a:lnSpc>
                <a:spcPts val="3517"/>
              </a:lnSpc>
            </a:pPr>
            <a:r>
              <a:rPr lang="en-US" sz="2512">
                <a:solidFill>
                  <a:srgbClr val="FFFFFF"/>
                </a:solidFill>
                <a:latin typeface="Trebuchet MS 1 Bold"/>
              </a:rPr>
              <a:t>7%</a:t>
            </a:r>
          </a:p>
        </p:txBody>
      </p:sp>
      <p:sp>
        <p:nvSpPr>
          <p:cNvPr id="29" name="TextBox 29"/>
          <p:cNvSpPr txBox="1"/>
          <p:nvPr/>
        </p:nvSpPr>
        <p:spPr>
          <a:xfrm>
            <a:off x="6781800" y="4076700"/>
            <a:ext cx="887989" cy="515398"/>
          </a:xfrm>
          <a:prstGeom prst="rect">
            <a:avLst/>
          </a:prstGeom>
        </p:spPr>
        <p:txBody>
          <a:bodyPr wrap="square" lIns="0" tIns="0" rIns="0" bIns="0" rtlCol="0" anchor="t">
            <a:spAutoFit/>
          </a:bodyPr>
          <a:lstStyle/>
          <a:p>
            <a:pPr algn="ctr">
              <a:lnSpc>
                <a:spcPts val="4384"/>
              </a:lnSpc>
            </a:pPr>
            <a:r>
              <a:rPr lang="en-US" sz="3131" dirty="0">
                <a:solidFill>
                  <a:srgbClr val="FFFFFF"/>
                </a:solidFill>
                <a:latin typeface="Trebuchet MS 1 Bold"/>
              </a:rPr>
              <a:t>22%</a:t>
            </a:r>
          </a:p>
        </p:txBody>
      </p:sp>
      <p:sp>
        <p:nvSpPr>
          <p:cNvPr id="30" name="TextBox 30"/>
          <p:cNvSpPr txBox="1"/>
          <p:nvPr/>
        </p:nvSpPr>
        <p:spPr>
          <a:xfrm>
            <a:off x="7905904" y="4113325"/>
            <a:ext cx="405202" cy="447453"/>
          </a:xfrm>
          <a:prstGeom prst="rect">
            <a:avLst/>
          </a:prstGeom>
        </p:spPr>
        <p:txBody>
          <a:bodyPr lIns="0" tIns="0" rIns="0" bIns="0" rtlCol="0" anchor="t">
            <a:spAutoFit/>
          </a:bodyPr>
          <a:lstStyle/>
          <a:p>
            <a:pPr algn="ctr">
              <a:lnSpc>
                <a:spcPts val="3517"/>
              </a:lnSpc>
            </a:pPr>
            <a:r>
              <a:rPr lang="en-US" sz="2512">
                <a:solidFill>
                  <a:srgbClr val="000000"/>
                </a:solidFill>
                <a:latin typeface="Trebuchet MS 1 Bold"/>
              </a:rPr>
              <a:t>9%</a:t>
            </a:r>
          </a:p>
        </p:txBody>
      </p:sp>
      <p:sp>
        <p:nvSpPr>
          <p:cNvPr id="31" name="TextBox 31"/>
          <p:cNvSpPr txBox="1"/>
          <p:nvPr/>
        </p:nvSpPr>
        <p:spPr>
          <a:xfrm>
            <a:off x="8340609" y="4211133"/>
            <a:ext cx="257854" cy="280411"/>
          </a:xfrm>
          <a:prstGeom prst="rect">
            <a:avLst/>
          </a:prstGeom>
        </p:spPr>
        <p:txBody>
          <a:bodyPr lIns="0" tIns="0" rIns="0" bIns="0" rtlCol="0" anchor="t">
            <a:spAutoFit/>
          </a:bodyPr>
          <a:lstStyle/>
          <a:p>
            <a:pPr algn="ctr">
              <a:lnSpc>
                <a:spcPts val="2238"/>
              </a:lnSpc>
            </a:pPr>
            <a:r>
              <a:rPr lang="en-US" sz="1598">
                <a:solidFill>
                  <a:srgbClr val="FFFFFF"/>
                </a:solidFill>
                <a:latin typeface="Trebuchet MS 1 Bold"/>
              </a:rPr>
              <a:t>4%</a:t>
            </a:r>
          </a:p>
        </p:txBody>
      </p:sp>
      <p:sp>
        <p:nvSpPr>
          <p:cNvPr id="32" name="TextBox 32"/>
          <p:cNvSpPr txBox="1"/>
          <p:nvPr/>
        </p:nvSpPr>
        <p:spPr>
          <a:xfrm>
            <a:off x="4800136" y="466725"/>
            <a:ext cx="5208347" cy="561975"/>
          </a:xfrm>
          <a:prstGeom prst="rect">
            <a:avLst/>
          </a:prstGeom>
        </p:spPr>
        <p:txBody>
          <a:bodyPr lIns="0" tIns="0" rIns="0" bIns="0" rtlCol="0" anchor="t">
            <a:spAutoFit/>
          </a:bodyPr>
          <a:lstStyle/>
          <a:p>
            <a:pPr>
              <a:lnSpc>
                <a:spcPts val="4320"/>
              </a:lnSpc>
            </a:pPr>
            <a:r>
              <a:rPr lang="en-US" sz="3600">
                <a:solidFill>
                  <a:srgbClr val="FFFFFF"/>
                </a:solidFill>
                <a:latin typeface="Trebuchet MS 2 Bold"/>
              </a:rPr>
              <a:t>We carried out a survey </a:t>
            </a:r>
          </a:p>
        </p:txBody>
      </p:sp>
      <p:sp>
        <p:nvSpPr>
          <p:cNvPr id="33" name="TextBox 33"/>
          <p:cNvSpPr txBox="1"/>
          <p:nvPr/>
        </p:nvSpPr>
        <p:spPr>
          <a:xfrm>
            <a:off x="139551" y="757555"/>
            <a:ext cx="3902830"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Who we engaged </a:t>
            </a:r>
          </a:p>
        </p:txBody>
      </p:sp>
      <p:sp>
        <p:nvSpPr>
          <p:cNvPr id="34" name="TextBox 34"/>
          <p:cNvSpPr txBox="1"/>
          <p:nvPr/>
        </p:nvSpPr>
        <p:spPr>
          <a:xfrm>
            <a:off x="1567417" y="6238472"/>
            <a:ext cx="1019812" cy="330506"/>
          </a:xfrm>
          <a:prstGeom prst="rect">
            <a:avLst/>
          </a:prstGeom>
        </p:spPr>
        <p:txBody>
          <a:bodyPr lIns="0" tIns="0" rIns="0" bIns="0" rtlCol="0" anchor="t">
            <a:spAutoFit/>
          </a:bodyPr>
          <a:lstStyle/>
          <a:p>
            <a:pPr marL="0" lvl="0" indent="0" algn="ctr">
              <a:lnSpc>
                <a:spcPts val="2462"/>
              </a:lnSpc>
              <a:spcBef>
                <a:spcPct val="0"/>
              </a:spcBef>
            </a:pPr>
            <a:r>
              <a:rPr lang="en-US" sz="2462" u="none">
                <a:solidFill>
                  <a:srgbClr val="FFFFFF"/>
                </a:solidFill>
                <a:latin typeface="Trebuchet MS 1 Bold"/>
              </a:rPr>
              <a:t>Age</a:t>
            </a:r>
          </a:p>
        </p:txBody>
      </p:sp>
      <p:sp>
        <p:nvSpPr>
          <p:cNvPr id="35" name="TextBox 35"/>
          <p:cNvSpPr txBox="1"/>
          <p:nvPr/>
        </p:nvSpPr>
        <p:spPr>
          <a:xfrm>
            <a:off x="10627063" y="3438883"/>
            <a:ext cx="5997042" cy="614892"/>
          </a:xfrm>
          <a:prstGeom prst="rect">
            <a:avLst/>
          </a:prstGeom>
        </p:spPr>
        <p:txBody>
          <a:bodyPr lIns="0" tIns="0" rIns="0" bIns="0" rtlCol="0" anchor="t">
            <a:spAutoFit/>
          </a:bodyPr>
          <a:lstStyle/>
          <a:p>
            <a:pPr algn="ctr">
              <a:lnSpc>
                <a:spcPts val="4500"/>
              </a:lnSpc>
            </a:pPr>
            <a:r>
              <a:rPr lang="en-US" sz="4500">
                <a:solidFill>
                  <a:srgbClr val="004F6B"/>
                </a:solidFill>
                <a:latin typeface="Trebuchet MS 1 Bold"/>
              </a:rPr>
              <a:t>Their disabilities</a:t>
            </a:r>
          </a:p>
        </p:txBody>
      </p:sp>
      <p:sp>
        <p:nvSpPr>
          <p:cNvPr id="36" name="TextBox 36"/>
          <p:cNvSpPr txBox="1"/>
          <p:nvPr/>
        </p:nvSpPr>
        <p:spPr>
          <a:xfrm>
            <a:off x="2789048" y="6400577"/>
            <a:ext cx="160707" cy="381724"/>
          </a:xfrm>
          <a:prstGeom prst="rect">
            <a:avLst/>
          </a:prstGeom>
        </p:spPr>
        <p:txBody>
          <a:bodyPr lIns="0" tIns="0" rIns="0" bIns="0" rtlCol="0" anchor="t">
            <a:spAutoFit/>
          </a:bodyPr>
          <a:lstStyle/>
          <a:p>
            <a:pPr algn="ctr">
              <a:lnSpc>
                <a:spcPts val="1535"/>
              </a:lnSpc>
            </a:pPr>
            <a:r>
              <a:rPr lang="en-US" sz="1096">
                <a:solidFill>
                  <a:srgbClr val="FEFEFE"/>
                </a:solidFill>
                <a:latin typeface="Trebuchet MS 1 Bold"/>
              </a:rPr>
              <a:t>2%</a:t>
            </a:r>
          </a:p>
        </p:txBody>
      </p:sp>
      <p:sp>
        <p:nvSpPr>
          <p:cNvPr id="37" name="TextBox 37"/>
          <p:cNvSpPr txBox="1"/>
          <p:nvPr/>
        </p:nvSpPr>
        <p:spPr>
          <a:xfrm>
            <a:off x="2927183" y="6377755"/>
            <a:ext cx="271098" cy="191224"/>
          </a:xfrm>
          <a:prstGeom prst="rect">
            <a:avLst/>
          </a:prstGeom>
        </p:spPr>
        <p:txBody>
          <a:bodyPr lIns="0" tIns="0" rIns="0" bIns="0" rtlCol="0" anchor="t">
            <a:spAutoFit/>
          </a:bodyPr>
          <a:lstStyle/>
          <a:p>
            <a:pPr algn="ctr">
              <a:lnSpc>
                <a:spcPts val="1535"/>
              </a:lnSpc>
            </a:pPr>
            <a:r>
              <a:rPr lang="en-US" sz="1096">
                <a:solidFill>
                  <a:srgbClr val="FFFFFF"/>
                </a:solidFill>
                <a:latin typeface="Trebuchet MS 1 Bold"/>
              </a:rPr>
              <a:t>4%</a:t>
            </a:r>
          </a:p>
        </p:txBody>
      </p:sp>
      <p:sp>
        <p:nvSpPr>
          <p:cNvPr id="38" name="TextBox 38"/>
          <p:cNvSpPr txBox="1"/>
          <p:nvPr/>
        </p:nvSpPr>
        <p:spPr>
          <a:xfrm>
            <a:off x="3560220" y="6075816"/>
            <a:ext cx="1481309" cy="632460"/>
          </a:xfrm>
          <a:prstGeom prst="rect">
            <a:avLst/>
          </a:prstGeom>
        </p:spPr>
        <p:txBody>
          <a:bodyPr lIns="0" tIns="0" rIns="0" bIns="0" rtlCol="0" anchor="t">
            <a:spAutoFit/>
          </a:bodyPr>
          <a:lstStyle/>
          <a:p>
            <a:pPr marL="0" lvl="0" indent="0" algn="ctr">
              <a:lnSpc>
                <a:spcPts val="5040"/>
              </a:lnSpc>
              <a:spcBef>
                <a:spcPct val="0"/>
              </a:spcBef>
            </a:pPr>
            <a:r>
              <a:rPr lang="en-US" sz="3600" u="none">
                <a:solidFill>
                  <a:srgbClr val="FFFFFF"/>
                </a:solidFill>
                <a:latin typeface="Trebuchet MS 1 Bold"/>
              </a:rPr>
              <a:t>35%</a:t>
            </a:r>
          </a:p>
        </p:txBody>
      </p:sp>
      <p:sp>
        <p:nvSpPr>
          <p:cNvPr id="39" name="TextBox 39"/>
          <p:cNvSpPr txBox="1"/>
          <p:nvPr/>
        </p:nvSpPr>
        <p:spPr>
          <a:xfrm>
            <a:off x="5561725" y="6028391"/>
            <a:ext cx="989707" cy="626844"/>
          </a:xfrm>
          <a:prstGeom prst="rect">
            <a:avLst/>
          </a:prstGeom>
        </p:spPr>
        <p:txBody>
          <a:bodyPr lIns="0" tIns="0" rIns="0" bIns="0" rtlCol="0" anchor="t">
            <a:spAutoFit/>
          </a:bodyPr>
          <a:lstStyle/>
          <a:p>
            <a:pPr marL="0" lvl="0" indent="0" algn="ctr">
              <a:lnSpc>
                <a:spcPts val="5040"/>
              </a:lnSpc>
              <a:spcBef>
                <a:spcPct val="0"/>
              </a:spcBef>
            </a:pPr>
            <a:r>
              <a:rPr lang="en-US" sz="3600" u="none">
                <a:solidFill>
                  <a:srgbClr val="FFFFFF"/>
                </a:solidFill>
                <a:latin typeface="Trebuchet MS 1 Bold"/>
              </a:rPr>
              <a:t>24%</a:t>
            </a:r>
          </a:p>
        </p:txBody>
      </p:sp>
      <p:sp>
        <p:nvSpPr>
          <p:cNvPr id="40" name="TextBox 40"/>
          <p:cNvSpPr txBox="1"/>
          <p:nvPr/>
        </p:nvSpPr>
        <p:spPr>
          <a:xfrm>
            <a:off x="7157326" y="6078624"/>
            <a:ext cx="1153781" cy="626844"/>
          </a:xfrm>
          <a:prstGeom prst="rect">
            <a:avLst/>
          </a:prstGeom>
        </p:spPr>
        <p:txBody>
          <a:bodyPr lIns="0" tIns="0" rIns="0" bIns="0" rtlCol="0" anchor="t">
            <a:spAutoFit/>
          </a:bodyPr>
          <a:lstStyle/>
          <a:p>
            <a:pPr marL="0" lvl="0" indent="0" algn="ctr">
              <a:lnSpc>
                <a:spcPts val="5040"/>
              </a:lnSpc>
              <a:spcBef>
                <a:spcPct val="0"/>
              </a:spcBef>
            </a:pPr>
            <a:r>
              <a:rPr lang="en-US" sz="3600" u="none">
                <a:solidFill>
                  <a:srgbClr val="FFFFFF"/>
                </a:solidFill>
                <a:latin typeface="Trebuchet MS 1 Bold"/>
              </a:rPr>
              <a:t>34%</a:t>
            </a:r>
          </a:p>
        </p:txBody>
      </p:sp>
      <p:sp>
        <p:nvSpPr>
          <p:cNvPr id="41" name="TextBox 41"/>
          <p:cNvSpPr txBox="1"/>
          <p:nvPr/>
        </p:nvSpPr>
        <p:spPr>
          <a:xfrm>
            <a:off x="2949756" y="7849613"/>
            <a:ext cx="610465" cy="449704"/>
          </a:xfrm>
          <a:prstGeom prst="rect">
            <a:avLst/>
          </a:prstGeom>
        </p:spPr>
        <p:txBody>
          <a:bodyPr lIns="0" tIns="0" rIns="0" bIns="0" rtlCol="0" anchor="t">
            <a:spAutoFit/>
          </a:bodyPr>
          <a:lstStyle/>
          <a:p>
            <a:pPr algn="ctr">
              <a:lnSpc>
                <a:spcPts val="3626"/>
              </a:lnSpc>
            </a:pPr>
            <a:r>
              <a:rPr lang="en-US" sz="2590">
                <a:solidFill>
                  <a:srgbClr val="000000"/>
                </a:solidFill>
                <a:latin typeface="Trebuchet MS 1 Bold"/>
              </a:rPr>
              <a:t>11%</a:t>
            </a:r>
          </a:p>
        </p:txBody>
      </p:sp>
      <p:sp>
        <p:nvSpPr>
          <p:cNvPr id="42" name="TextBox 42"/>
          <p:cNvSpPr txBox="1"/>
          <p:nvPr/>
        </p:nvSpPr>
        <p:spPr>
          <a:xfrm>
            <a:off x="899658" y="7936159"/>
            <a:ext cx="2355330" cy="337123"/>
          </a:xfrm>
          <a:prstGeom prst="rect">
            <a:avLst/>
          </a:prstGeom>
        </p:spPr>
        <p:txBody>
          <a:bodyPr lIns="0" tIns="0" rIns="0" bIns="0" rtlCol="0" anchor="t">
            <a:spAutoFit/>
          </a:bodyPr>
          <a:lstStyle/>
          <a:p>
            <a:pPr marL="0" lvl="0" indent="0" algn="ctr">
              <a:lnSpc>
                <a:spcPts val="2462"/>
              </a:lnSpc>
              <a:spcBef>
                <a:spcPct val="0"/>
              </a:spcBef>
            </a:pPr>
            <a:r>
              <a:rPr lang="en-US" sz="2462" u="none">
                <a:solidFill>
                  <a:srgbClr val="FFFFFF"/>
                </a:solidFill>
                <a:latin typeface="Trebuchet MS 1 Bold"/>
              </a:rPr>
              <a:t>Borough</a:t>
            </a:r>
          </a:p>
        </p:txBody>
      </p:sp>
      <p:sp>
        <p:nvSpPr>
          <p:cNvPr id="43" name="TextBox 43"/>
          <p:cNvSpPr txBox="1"/>
          <p:nvPr/>
        </p:nvSpPr>
        <p:spPr>
          <a:xfrm>
            <a:off x="3671979" y="7978115"/>
            <a:ext cx="186184" cy="208799"/>
          </a:xfrm>
          <a:prstGeom prst="rect">
            <a:avLst/>
          </a:prstGeom>
        </p:spPr>
        <p:txBody>
          <a:bodyPr lIns="0" tIns="0" rIns="0" bIns="0" rtlCol="0" anchor="t">
            <a:spAutoFit/>
          </a:bodyPr>
          <a:lstStyle/>
          <a:p>
            <a:pPr algn="ctr">
              <a:lnSpc>
                <a:spcPts val="1616"/>
              </a:lnSpc>
            </a:pPr>
            <a:r>
              <a:rPr lang="en-US" sz="1154">
                <a:solidFill>
                  <a:srgbClr val="FFFFFF"/>
                </a:solidFill>
                <a:latin typeface="Trebuchet MS 1 Bold"/>
              </a:rPr>
              <a:t>3%</a:t>
            </a:r>
          </a:p>
        </p:txBody>
      </p:sp>
      <p:sp>
        <p:nvSpPr>
          <p:cNvPr id="44" name="TextBox 44"/>
          <p:cNvSpPr txBox="1"/>
          <p:nvPr/>
        </p:nvSpPr>
        <p:spPr>
          <a:xfrm>
            <a:off x="3944858" y="7849613"/>
            <a:ext cx="417734" cy="449704"/>
          </a:xfrm>
          <a:prstGeom prst="rect">
            <a:avLst/>
          </a:prstGeom>
        </p:spPr>
        <p:txBody>
          <a:bodyPr lIns="0" tIns="0" rIns="0" bIns="0" rtlCol="0" anchor="t">
            <a:spAutoFit/>
          </a:bodyPr>
          <a:lstStyle/>
          <a:p>
            <a:pPr algn="ctr">
              <a:lnSpc>
                <a:spcPts val="3626"/>
              </a:lnSpc>
            </a:pPr>
            <a:r>
              <a:rPr lang="en-US" sz="2590">
                <a:solidFill>
                  <a:srgbClr val="FFFFFF"/>
                </a:solidFill>
                <a:latin typeface="Trebuchet MS 1 Bold"/>
              </a:rPr>
              <a:t>9%</a:t>
            </a:r>
          </a:p>
        </p:txBody>
      </p:sp>
      <p:sp>
        <p:nvSpPr>
          <p:cNvPr id="45" name="TextBox 45"/>
          <p:cNvSpPr txBox="1"/>
          <p:nvPr/>
        </p:nvSpPr>
        <p:spPr>
          <a:xfrm>
            <a:off x="4549787" y="7849613"/>
            <a:ext cx="610465" cy="449704"/>
          </a:xfrm>
          <a:prstGeom prst="rect">
            <a:avLst/>
          </a:prstGeom>
        </p:spPr>
        <p:txBody>
          <a:bodyPr lIns="0" tIns="0" rIns="0" bIns="0" rtlCol="0" anchor="t">
            <a:spAutoFit/>
          </a:bodyPr>
          <a:lstStyle/>
          <a:p>
            <a:pPr algn="ctr">
              <a:lnSpc>
                <a:spcPts val="3626"/>
              </a:lnSpc>
            </a:pPr>
            <a:r>
              <a:rPr lang="en-US" sz="2590">
                <a:solidFill>
                  <a:srgbClr val="000000"/>
                </a:solidFill>
                <a:latin typeface="Trebuchet MS 1 Bold"/>
              </a:rPr>
              <a:t>13%</a:t>
            </a:r>
          </a:p>
        </p:txBody>
      </p:sp>
      <p:sp>
        <p:nvSpPr>
          <p:cNvPr id="46" name="TextBox 46"/>
          <p:cNvSpPr txBox="1"/>
          <p:nvPr/>
        </p:nvSpPr>
        <p:spPr>
          <a:xfrm>
            <a:off x="5434607" y="7935960"/>
            <a:ext cx="254235" cy="286536"/>
          </a:xfrm>
          <a:prstGeom prst="rect">
            <a:avLst/>
          </a:prstGeom>
        </p:spPr>
        <p:txBody>
          <a:bodyPr lIns="0" tIns="0" rIns="0" bIns="0" rtlCol="0" anchor="t">
            <a:spAutoFit/>
          </a:bodyPr>
          <a:lstStyle/>
          <a:p>
            <a:pPr algn="ctr">
              <a:lnSpc>
                <a:spcPts val="2207"/>
              </a:lnSpc>
            </a:pPr>
            <a:r>
              <a:rPr lang="en-US" sz="1576">
                <a:solidFill>
                  <a:srgbClr val="000000"/>
                </a:solidFill>
                <a:latin typeface="Trebuchet MS 1 Bold"/>
              </a:rPr>
              <a:t>4%</a:t>
            </a:r>
          </a:p>
        </p:txBody>
      </p:sp>
      <p:sp>
        <p:nvSpPr>
          <p:cNvPr id="47" name="TextBox 47"/>
          <p:cNvSpPr txBox="1"/>
          <p:nvPr/>
        </p:nvSpPr>
        <p:spPr>
          <a:xfrm>
            <a:off x="5813850" y="7849613"/>
            <a:ext cx="610465" cy="449704"/>
          </a:xfrm>
          <a:prstGeom prst="rect">
            <a:avLst/>
          </a:prstGeom>
        </p:spPr>
        <p:txBody>
          <a:bodyPr lIns="0" tIns="0" rIns="0" bIns="0" rtlCol="0" anchor="t">
            <a:spAutoFit/>
          </a:bodyPr>
          <a:lstStyle/>
          <a:p>
            <a:pPr algn="ctr">
              <a:lnSpc>
                <a:spcPts val="3626"/>
              </a:lnSpc>
            </a:pPr>
            <a:r>
              <a:rPr lang="en-US" sz="2590">
                <a:solidFill>
                  <a:srgbClr val="FFFFFF"/>
                </a:solidFill>
                <a:latin typeface="Trebuchet MS 1 Bold"/>
              </a:rPr>
              <a:t>15%</a:t>
            </a:r>
          </a:p>
        </p:txBody>
      </p:sp>
      <p:sp>
        <p:nvSpPr>
          <p:cNvPr id="48" name="TextBox 48"/>
          <p:cNvSpPr txBox="1"/>
          <p:nvPr/>
        </p:nvSpPr>
        <p:spPr>
          <a:xfrm>
            <a:off x="7057285" y="7733448"/>
            <a:ext cx="1243819" cy="586892"/>
          </a:xfrm>
          <a:prstGeom prst="rect">
            <a:avLst/>
          </a:prstGeom>
        </p:spPr>
        <p:txBody>
          <a:bodyPr wrap="square" lIns="0" tIns="0" rIns="0" bIns="0" rtlCol="0" anchor="t">
            <a:spAutoFit/>
          </a:bodyPr>
          <a:lstStyle/>
          <a:p>
            <a:pPr marL="0" lvl="0" indent="0" algn="ctr">
              <a:lnSpc>
                <a:spcPts val="5040"/>
              </a:lnSpc>
              <a:spcBef>
                <a:spcPct val="0"/>
              </a:spcBef>
            </a:pPr>
            <a:r>
              <a:rPr lang="en-US" sz="3600" u="none" dirty="0">
                <a:solidFill>
                  <a:srgbClr val="004F6B"/>
                </a:solidFill>
                <a:latin typeface="Trebuchet MS 1 Bold"/>
              </a:rPr>
              <a:t>28%</a:t>
            </a:r>
          </a:p>
        </p:txBody>
      </p:sp>
      <p:sp>
        <p:nvSpPr>
          <p:cNvPr id="49" name="TextBox 49"/>
          <p:cNvSpPr txBox="1"/>
          <p:nvPr/>
        </p:nvSpPr>
        <p:spPr>
          <a:xfrm>
            <a:off x="8661259" y="7968590"/>
            <a:ext cx="254235" cy="286536"/>
          </a:xfrm>
          <a:prstGeom prst="rect">
            <a:avLst/>
          </a:prstGeom>
        </p:spPr>
        <p:txBody>
          <a:bodyPr lIns="0" tIns="0" rIns="0" bIns="0" rtlCol="0" anchor="t">
            <a:spAutoFit/>
          </a:bodyPr>
          <a:lstStyle/>
          <a:p>
            <a:pPr algn="ctr">
              <a:lnSpc>
                <a:spcPts val="2207"/>
              </a:lnSpc>
            </a:pPr>
            <a:r>
              <a:rPr lang="en-US" sz="1576">
                <a:solidFill>
                  <a:srgbClr val="FFFFFF"/>
                </a:solidFill>
                <a:latin typeface="Trebuchet MS 1 Bold"/>
              </a:rPr>
              <a:t>4%</a:t>
            </a:r>
          </a:p>
        </p:txBody>
      </p:sp>
      <p:sp>
        <p:nvSpPr>
          <p:cNvPr id="50" name="TextBox 50"/>
          <p:cNvSpPr txBox="1"/>
          <p:nvPr/>
        </p:nvSpPr>
        <p:spPr>
          <a:xfrm>
            <a:off x="9516718" y="3306366"/>
            <a:ext cx="742377" cy="553579"/>
          </a:xfrm>
          <a:prstGeom prst="rect">
            <a:avLst/>
          </a:prstGeom>
        </p:spPr>
        <p:txBody>
          <a:bodyPr lIns="0" tIns="0" rIns="0" bIns="0" rtlCol="0" anchor="t">
            <a:spAutoFit/>
          </a:bodyPr>
          <a:lstStyle/>
          <a:p>
            <a:pPr algn="ctr">
              <a:lnSpc>
                <a:spcPts val="4409"/>
              </a:lnSpc>
            </a:pPr>
            <a:r>
              <a:rPr lang="en-US" sz="3150">
                <a:solidFill>
                  <a:srgbClr val="FFFFFF"/>
                </a:solidFill>
                <a:latin typeface="Trebuchet MS 1 Bold"/>
              </a:rPr>
              <a:t>54%</a:t>
            </a:r>
          </a:p>
        </p:txBody>
      </p:sp>
      <p:sp>
        <p:nvSpPr>
          <p:cNvPr id="51" name="TextBox 51"/>
          <p:cNvSpPr txBox="1"/>
          <p:nvPr/>
        </p:nvSpPr>
        <p:spPr>
          <a:xfrm>
            <a:off x="10798988" y="5313422"/>
            <a:ext cx="742377" cy="553579"/>
          </a:xfrm>
          <a:prstGeom prst="rect">
            <a:avLst/>
          </a:prstGeom>
        </p:spPr>
        <p:txBody>
          <a:bodyPr lIns="0" tIns="0" rIns="0" bIns="0" rtlCol="0" anchor="t">
            <a:spAutoFit/>
          </a:bodyPr>
          <a:lstStyle/>
          <a:p>
            <a:pPr algn="ctr">
              <a:lnSpc>
                <a:spcPts val="4409"/>
              </a:lnSpc>
            </a:pPr>
            <a:r>
              <a:rPr lang="en-US" sz="3150">
                <a:solidFill>
                  <a:srgbClr val="FFFFFF"/>
                </a:solidFill>
                <a:latin typeface="Trebuchet MS 1 Bold"/>
              </a:rPr>
              <a:t>24%</a:t>
            </a:r>
          </a:p>
        </p:txBody>
      </p:sp>
      <p:sp>
        <p:nvSpPr>
          <p:cNvPr id="52" name="TextBox 52"/>
          <p:cNvSpPr txBox="1"/>
          <p:nvPr/>
        </p:nvSpPr>
        <p:spPr>
          <a:xfrm>
            <a:off x="13625584" y="5966736"/>
            <a:ext cx="742377" cy="553579"/>
          </a:xfrm>
          <a:prstGeom prst="rect">
            <a:avLst/>
          </a:prstGeom>
        </p:spPr>
        <p:txBody>
          <a:bodyPr lIns="0" tIns="0" rIns="0" bIns="0" rtlCol="0" anchor="t">
            <a:spAutoFit/>
          </a:bodyPr>
          <a:lstStyle/>
          <a:p>
            <a:pPr algn="ctr">
              <a:lnSpc>
                <a:spcPts val="4409"/>
              </a:lnSpc>
            </a:pPr>
            <a:r>
              <a:rPr lang="en-US" sz="3150">
                <a:solidFill>
                  <a:srgbClr val="000000"/>
                </a:solidFill>
                <a:latin typeface="Trebuchet MS 1 Bold"/>
              </a:rPr>
              <a:t>13%</a:t>
            </a:r>
          </a:p>
        </p:txBody>
      </p:sp>
      <p:sp>
        <p:nvSpPr>
          <p:cNvPr id="53" name="TextBox 53"/>
          <p:cNvSpPr txBox="1"/>
          <p:nvPr/>
        </p:nvSpPr>
        <p:spPr>
          <a:xfrm>
            <a:off x="15095043" y="5489357"/>
            <a:ext cx="742377" cy="553579"/>
          </a:xfrm>
          <a:prstGeom prst="rect">
            <a:avLst/>
          </a:prstGeom>
        </p:spPr>
        <p:txBody>
          <a:bodyPr lIns="0" tIns="0" rIns="0" bIns="0" rtlCol="0" anchor="t">
            <a:spAutoFit/>
          </a:bodyPr>
          <a:lstStyle/>
          <a:p>
            <a:pPr algn="ctr">
              <a:lnSpc>
                <a:spcPts val="4409"/>
              </a:lnSpc>
            </a:pPr>
            <a:r>
              <a:rPr lang="en-US" sz="3150">
                <a:solidFill>
                  <a:srgbClr val="000000"/>
                </a:solidFill>
                <a:latin typeface="Trebuchet MS 1 Bold"/>
              </a:rPr>
              <a:t>15%</a:t>
            </a:r>
          </a:p>
        </p:txBody>
      </p:sp>
      <p:sp>
        <p:nvSpPr>
          <p:cNvPr id="54" name="TextBox 54"/>
          <p:cNvSpPr txBox="1"/>
          <p:nvPr/>
        </p:nvSpPr>
        <p:spPr>
          <a:xfrm>
            <a:off x="16516923" y="5585591"/>
            <a:ext cx="742377" cy="553579"/>
          </a:xfrm>
          <a:prstGeom prst="rect">
            <a:avLst/>
          </a:prstGeom>
        </p:spPr>
        <p:txBody>
          <a:bodyPr lIns="0" tIns="0" rIns="0" bIns="0" rtlCol="0" anchor="t">
            <a:spAutoFit/>
          </a:bodyPr>
          <a:lstStyle/>
          <a:p>
            <a:pPr algn="ctr">
              <a:lnSpc>
                <a:spcPts val="4409"/>
              </a:lnSpc>
            </a:pPr>
            <a:r>
              <a:rPr lang="en-US" sz="3150">
                <a:solidFill>
                  <a:srgbClr val="FFFFFF"/>
                </a:solidFill>
                <a:latin typeface="Trebuchet MS 1 Bold"/>
              </a:rPr>
              <a:t>25%</a:t>
            </a:r>
          </a:p>
        </p:txBody>
      </p:sp>
      <p:sp>
        <p:nvSpPr>
          <p:cNvPr id="55" name="TextBox 55"/>
          <p:cNvSpPr txBox="1"/>
          <p:nvPr/>
        </p:nvSpPr>
        <p:spPr>
          <a:xfrm>
            <a:off x="12276753" y="5838463"/>
            <a:ext cx="742553" cy="554990"/>
          </a:xfrm>
          <a:prstGeom prst="rect">
            <a:avLst/>
          </a:prstGeom>
        </p:spPr>
        <p:txBody>
          <a:bodyPr lIns="0" tIns="0" rIns="0" bIns="0" rtlCol="0" anchor="t">
            <a:spAutoFit/>
          </a:bodyPr>
          <a:lstStyle/>
          <a:p>
            <a:pPr algn="ctr">
              <a:lnSpc>
                <a:spcPts val="4409"/>
              </a:lnSpc>
            </a:pPr>
            <a:r>
              <a:rPr lang="en-US" sz="3150">
                <a:solidFill>
                  <a:srgbClr val="000000"/>
                </a:solidFill>
                <a:latin typeface="Trebuchet MS 1 Bold"/>
              </a:rPr>
              <a:t>20%</a:t>
            </a:r>
          </a:p>
        </p:txBody>
      </p:sp>
      <p:sp>
        <p:nvSpPr>
          <p:cNvPr id="56" name="TextBox 56"/>
          <p:cNvSpPr txBox="1"/>
          <p:nvPr/>
        </p:nvSpPr>
        <p:spPr>
          <a:xfrm>
            <a:off x="9999907" y="409575"/>
            <a:ext cx="3487493" cy="657225"/>
          </a:xfrm>
          <a:prstGeom prst="rect">
            <a:avLst/>
          </a:prstGeom>
        </p:spPr>
        <p:txBody>
          <a:bodyPr lIns="0" tIns="0" rIns="0" bIns="0" rtlCol="0" anchor="t">
            <a:spAutoFit/>
          </a:bodyPr>
          <a:lstStyle/>
          <a:p>
            <a:pPr>
              <a:lnSpc>
                <a:spcPts val="5160"/>
              </a:lnSpc>
            </a:pPr>
            <a:r>
              <a:rPr lang="en-US" sz="4300" dirty="0">
                <a:solidFill>
                  <a:srgbClr val="E73E97"/>
                </a:solidFill>
                <a:latin typeface="Trebuchet MS 1 Bold"/>
              </a:rPr>
              <a:t>580 residents </a:t>
            </a:r>
          </a:p>
        </p:txBody>
      </p:sp>
      <p:sp>
        <p:nvSpPr>
          <p:cNvPr id="57" name="TextBox 57"/>
          <p:cNvSpPr txBox="1"/>
          <p:nvPr/>
        </p:nvSpPr>
        <p:spPr>
          <a:xfrm>
            <a:off x="13553350" y="466725"/>
            <a:ext cx="4353650" cy="561975"/>
          </a:xfrm>
          <a:prstGeom prst="rect">
            <a:avLst/>
          </a:prstGeom>
        </p:spPr>
        <p:txBody>
          <a:bodyPr wrap="square" lIns="0" tIns="0" rIns="0" bIns="0" rtlCol="0" anchor="t">
            <a:spAutoFit/>
          </a:bodyPr>
          <a:lstStyle/>
          <a:p>
            <a:pPr>
              <a:lnSpc>
                <a:spcPts val="4320"/>
              </a:lnSpc>
            </a:pPr>
            <a:r>
              <a:rPr lang="en-US" sz="3600" dirty="0">
                <a:solidFill>
                  <a:srgbClr val="FFFFFF"/>
                </a:solidFill>
                <a:latin typeface="Trebuchet MS 2 Bold"/>
              </a:rPr>
              <a:t> who were disabled </a:t>
            </a:r>
          </a:p>
        </p:txBody>
      </p:sp>
      <p:sp>
        <p:nvSpPr>
          <p:cNvPr id="58" name="TextBox 58"/>
          <p:cNvSpPr txBox="1"/>
          <p:nvPr/>
        </p:nvSpPr>
        <p:spPr>
          <a:xfrm>
            <a:off x="4800136" y="1009650"/>
            <a:ext cx="13487864" cy="561975"/>
          </a:xfrm>
          <a:prstGeom prst="rect">
            <a:avLst/>
          </a:prstGeom>
        </p:spPr>
        <p:txBody>
          <a:bodyPr wrap="square" lIns="0" tIns="0" rIns="0" bIns="0" rtlCol="0" anchor="t">
            <a:spAutoFit/>
          </a:bodyPr>
          <a:lstStyle/>
          <a:p>
            <a:pPr>
              <a:lnSpc>
                <a:spcPts val="4320"/>
              </a:lnSpc>
            </a:pPr>
            <a:r>
              <a:rPr lang="en-US" sz="3600" dirty="0">
                <a:solidFill>
                  <a:srgbClr val="FFFFFF"/>
                </a:solidFill>
                <a:latin typeface="Trebuchet MS 2 Bold"/>
              </a:rPr>
              <a:t>or living with a serious long-term conditions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781888"/>
            <a:ext cx="3840242" cy="1535498"/>
            <a:chOff x="0" y="0"/>
            <a:chExt cx="1651644" cy="660400"/>
          </a:xfrm>
        </p:grpSpPr>
        <p:sp>
          <p:nvSpPr>
            <p:cNvPr id="3" name="Freeform 3"/>
            <p:cNvSpPr/>
            <p:nvPr/>
          </p:nvSpPr>
          <p:spPr>
            <a:xfrm>
              <a:off x="0" y="0"/>
              <a:ext cx="1651644" cy="660400"/>
            </a:xfrm>
            <a:custGeom>
              <a:avLst/>
              <a:gdLst/>
              <a:ahLst/>
              <a:cxnLst/>
              <a:rect l="l" t="t" r="r" b="b"/>
              <a:pathLst>
                <a:path w="1651644" h="660400">
                  <a:moveTo>
                    <a:pt x="1527184" y="660400"/>
                  </a:moveTo>
                  <a:lnTo>
                    <a:pt x="124460" y="660400"/>
                  </a:lnTo>
                  <a:cubicBezTo>
                    <a:pt x="55880" y="660400"/>
                    <a:pt x="0" y="604520"/>
                    <a:pt x="0" y="535940"/>
                  </a:cubicBezTo>
                  <a:lnTo>
                    <a:pt x="0" y="124460"/>
                  </a:lnTo>
                  <a:cubicBezTo>
                    <a:pt x="0" y="55880"/>
                    <a:pt x="55880" y="0"/>
                    <a:pt x="124460" y="0"/>
                  </a:cubicBezTo>
                  <a:lnTo>
                    <a:pt x="1527184" y="0"/>
                  </a:lnTo>
                  <a:cubicBezTo>
                    <a:pt x="1595764" y="0"/>
                    <a:pt x="1651644" y="55880"/>
                    <a:pt x="1651644" y="124460"/>
                  </a:cubicBezTo>
                  <a:lnTo>
                    <a:pt x="1651644" y="535940"/>
                  </a:lnTo>
                  <a:cubicBezTo>
                    <a:pt x="1651644" y="604520"/>
                    <a:pt x="1595764" y="660400"/>
                    <a:pt x="1527184" y="660400"/>
                  </a:cubicBezTo>
                  <a:close/>
                </a:path>
              </a:pathLst>
            </a:custGeom>
            <a:solidFill>
              <a:srgbClr val="004F6B">
                <a:alpha val="80784"/>
              </a:srgbClr>
            </a:solidFill>
          </p:spPr>
        </p:sp>
      </p:grpSp>
      <p:grpSp>
        <p:nvGrpSpPr>
          <p:cNvPr id="4" name="Group 4"/>
          <p:cNvGrpSpPr/>
          <p:nvPr/>
        </p:nvGrpSpPr>
        <p:grpSpPr>
          <a:xfrm>
            <a:off x="1028700" y="4986864"/>
            <a:ext cx="3840242" cy="1535498"/>
            <a:chOff x="0" y="0"/>
            <a:chExt cx="1651644" cy="660400"/>
          </a:xfrm>
        </p:grpSpPr>
        <p:sp>
          <p:nvSpPr>
            <p:cNvPr id="5" name="Freeform 5"/>
            <p:cNvSpPr/>
            <p:nvPr/>
          </p:nvSpPr>
          <p:spPr>
            <a:xfrm>
              <a:off x="0" y="0"/>
              <a:ext cx="1651644" cy="660400"/>
            </a:xfrm>
            <a:custGeom>
              <a:avLst/>
              <a:gdLst/>
              <a:ahLst/>
              <a:cxnLst/>
              <a:rect l="l" t="t" r="r" b="b"/>
              <a:pathLst>
                <a:path w="1651644" h="660400">
                  <a:moveTo>
                    <a:pt x="1527184" y="660400"/>
                  </a:moveTo>
                  <a:lnTo>
                    <a:pt x="124460" y="660400"/>
                  </a:lnTo>
                  <a:cubicBezTo>
                    <a:pt x="55880" y="660400"/>
                    <a:pt x="0" y="604520"/>
                    <a:pt x="0" y="535940"/>
                  </a:cubicBezTo>
                  <a:lnTo>
                    <a:pt x="0" y="124460"/>
                  </a:lnTo>
                  <a:cubicBezTo>
                    <a:pt x="0" y="55880"/>
                    <a:pt x="55880" y="0"/>
                    <a:pt x="124460" y="0"/>
                  </a:cubicBezTo>
                  <a:lnTo>
                    <a:pt x="1527184" y="0"/>
                  </a:lnTo>
                  <a:cubicBezTo>
                    <a:pt x="1595764" y="0"/>
                    <a:pt x="1651644" y="55880"/>
                    <a:pt x="1651644" y="124460"/>
                  </a:cubicBezTo>
                  <a:lnTo>
                    <a:pt x="1651644" y="535940"/>
                  </a:lnTo>
                  <a:cubicBezTo>
                    <a:pt x="1651644" y="604520"/>
                    <a:pt x="1595764" y="660400"/>
                    <a:pt x="1527184" y="660400"/>
                  </a:cubicBezTo>
                  <a:close/>
                </a:path>
              </a:pathLst>
            </a:custGeom>
            <a:solidFill>
              <a:srgbClr val="004F6B">
                <a:alpha val="80784"/>
              </a:srgbClr>
            </a:solidFill>
          </p:spPr>
        </p:sp>
      </p:grpSp>
      <p:grpSp>
        <p:nvGrpSpPr>
          <p:cNvPr id="6" name="Group 6"/>
          <p:cNvGrpSpPr/>
          <p:nvPr/>
        </p:nvGrpSpPr>
        <p:grpSpPr>
          <a:xfrm>
            <a:off x="5070559" y="1781888"/>
            <a:ext cx="12470427" cy="3004457"/>
            <a:chOff x="0" y="0"/>
            <a:chExt cx="4944345" cy="1191224"/>
          </a:xfrm>
        </p:grpSpPr>
        <p:sp>
          <p:nvSpPr>
            <p:cNvPr id="7" name="Freeform 7"/>
            <p:cNvSpPr/>
            <p:nvPr/>
          </p:nvSpPr>
          <p:spPr>
            <a:xfrm>
              <a:off x="31750" y="31750"/>
              <a:ext cx="4880845" cy="1127724"/>
            </a:xfrm>
            <a:custGeom>
              <a:avLst/>
              <a:gdLst/>
              <a:ahLst/>
              <a:cxnLst/>
              <a:rect l="l" t="t" r="r" b="b"/>
              <a:pathLst>
                <a:path w="4880845" h="1127724">
                  <a:moveTo>
                    <a:pt x="4788135" y="1127724"/>
                  </a:moveTo>
                  <a:lnTo>
                    <a:pt x="92710" y="1127724"/>
                  </a:lnTo>
                  <a:cubicBezTo>
                    <a:pt x="41910" y="1127724"/>
                    <a:pt x="0" y="1085814"/>
                    <a:pt x="0" y="1035014"/>
                  </a:cubicBezTo>
                  <a:lnTo>
                    <a:pt x="0" y="92710"/>
                  </a:lnTo>
                  <a:cubicBezTo>
                    <a:pt x="0" y="41910"/>
                    <a:pt x="41910" y="0"/>
                    <a:pt x="92710" y="0"/>
                  </a:cubicBezTo>
                  <a:lnTo>
                    <a:pt x="4786865" y="0"/>
                  </a:lnTo>
                  <a:cubicBezTo>
                    <a:pt x="4837665" y="0"/>
                    <a:pt x="4879575" y="41910"/>
                    <a:pt x="4879575" y="92710"/>
                  </a:cubicBezTo>
                  <a:lnTo>
                    <a:pt x="4879575" y="1033744"/>
                  </a:lnTo>
                  <a:cubicBezTo>
                    <a:pt x="4880845" y="1085814"/>
                    <a:pt x="4838935" y="1127724"/>
                    <a:pt x="4788135" y="1127724"/>
                  </a:cubicBezTo>
                  <a:close/>
                </a:path>
              </a:pathLst>
            </a:custGeom>
            <a:solidFill>
              <a:srgbClr val="004F6B">
                <a:alpha val="19608"/>
              </a:srgbClr>
            </a:solidFill>
          </p:spPr>
        </p:sp>
        <p:sp>
          <p:nvSpPr>
            <p:cNvPr id="8" name="Freeform 8"/>
            <p:cNvSpPr/>
            <p:nvPr/>
          </p:nvSpPr>
          <p:spPr>
            <a:xfrm>
              <a:off x="0" y="0"/>
              <a:ext cx="4944345" cy="1191224"/>
            </a:xfrm>
            <a:custGeom>
              <a:avLst/>
              <a:gdLst/>
              <a:ahLst/>
              <a:cxnLst/>
              <a:rect l="l" t="t" r="r" b="b"/>
              <a:pathLst>
                <a:path w="4944345" h="1191224">
                  <a:moveTo>
                    <a:pt x="4819885" y="59690"/>
                  </a:moveTo>
                  <a:cubicBezTo>
                    <a:pt x="4855445" y="59690"/>
                    <a:pt x="4884655" y="88900"/>
                    <a:pt x="4884655" y="124460"/>
                  </a:cubicBezTo>
                  <a:lnTo>
                    <a:pt x="4884655" y="1066764"/>
                  </a:lnTo>
                  <a:cubicBezTo>
                    <a:pt x="4884655" y="1102324"/>
                    <a:pt x="4855445" y="1131534"/>
                    <a:pt x="4819885" y="1131534"/>
                  </a:cubicBezTo>
                  <a:lnTo>
                    <a:pt x="124460" y="1131534"/>
                  </a:lnTo>
                  <a:cubicBezTo>
                    <a:pt x="88900" y="1131534"/>
                    <a:pt x="59690" y="1102324"/>
                    <a:pt x="59690" y="1066764"/>
                  </a:cubicBezTo>
                  <a:lnTo>
                    <a:pt x="59690" y="124460"/>
                  </a:lnTo>
                  <a:cubicBezTo>
                    <a:pt x="59690" y="88900"/>
                    <a:pt x="88900" y="59690"/>
                    <a:pt x="124460" y="59690"/>
                  </a:cubicBezTo>
                  <a:lnTo>
                    <a:pt x="4819885" y="59690"/>
                  </a:lnTo>
                  <a:moveTo>
                    <a:pt x="4819885" y="0"/>
                  </a:moveTo>
                  <a:lnTo>
                    <a:pt x="124460" y="0"/>
                  </a:lnTo>
                  <a:cubicBezTo>
                    <a:pt x="55880" y="0"/>
                    <a:pt x="0" y="55880"/>
                    <a:pt x="0" y="124460"/>
                  </a:cubicBezTo>
                  <a:lnTo>
                    <a:pt x="0" y="1066764"/>
                  </a:lnTo>
                  <a:cubicBezTo>
                    <a:pt x="0" y="1135344"/>
                    <a:pt x="55880" y="1191224"/>
                    <a:pt x="124460" y="1191224"/>
                  </a:cubicBezTo>
                  <a:lnTo>
                    <a:pt x="4819885" y="1191224"/>
                  </a:lnTo>
                  <a:cubicBezTo>
                    <a:pt x="4888465" y="1191224"/>
                    <a:pt x="4944345" y="1135344"/>
                    <a:pt x="4944345" y="1066764"/>
                  </a:cubicBezTo>
                  <a:lnTo>
                    <a:pt x="4944345" y="124460"/>
                  </a:lnTo>
                  <a:cubicBezTo>
                    <a:pt x="4944345" y="55880"/>
                    <a:pt x="4888465" y="0"/>
                    <a:pt x="4819885" y="0"/>
                  </a:cubicBezTo>
                  <a:close/>
                </a:path>
              </a:pathLst>
            </a:custGeom>
            <a:solidFill>
              <a:srgbClr val="05455F">
                <a:alpha val="19608"/>
              </a:srgbClr>
            </a:solidFill>
          </p:spPr>
        </p:sp>
      </p:grpSp>
      <p:sp>
        <p:nvSpPr>
          <p:cNvPr id="9" name="TextBox 9"/>
          <p:cNvSpPr txBox="1"/>
          <p:nvPr/>
        </p:nvSpPr>
        <p:spPr>
          <a:xfrm>
            <a:off x="1316651" y="5366628"/>
            <a:ext cx="3078328" cy="842645"/>
          </a:xfrm>
          <a:prstGeom prst="rect">
            <a:avLst/>
          </a:prstGeom>
        </p:spPr>
        <p:txBody>
          <a:bodyPr lIns="0" tIns="0" rIns="0" bIns="0" rtlCol="0" anchor="t">
            <a:spAutoFit/>
          </a:bodyPr>
          <a:lstStyle/>
          <a:p>
            <a:pPr>
              <a:lnSpc>
                <a:spcPts val="3299"/>
              </a:lnSpc>
            </a:pPr>
            <a:r>
              <a:rPr lang="en-US" sz="3299" dirty="0">
                <a:solidFill>
                  <a:srgbClr val="FFFFFF"/>
                </a:solidFill>
                <a:latin typeface="Glacial Indifference Bold"/>
              </a:rPr>
              <a:t>Health care services </a:t>
            </a:r>
          </a:p>
        </p:txBody>
      </p:sp>
      <p:sp>
        <p:nvSpPr>
          <p:cNvPr id="10" name="TextBox 10"/>
          <p:cNvSpPr txBox="1"/>
          <p:nvPr/>
        </p:nvSpPr>
        <p:spPr>
          <a:xfrm>
            <a:off x="5321164" y="1867350"/>
            <a:ext cx="12051794" cy="2728088"/>
          </a:xfrm>
          <a:prstGeom prst="rect">
            <a:avLst/>
          </a:prstGeom>
        </p:spPr>
        <p:txBody>
          <a:bodyPr lIns="0" tIns="0" rIns="0" bIns="0" rtlCol="0" anchor="t">
            <a:spAutoFit/>
          </a:bodyPr>
          <a:lstStyle/>
          <a:p>
            <a:pPr>
              <a:lnSpc>
                <a:spcPts val="3631"/>
              </a:lnSpc>
            </a:pPr>
            <a:r>
              <a:rPr lang="en-US" sz="2593" dirty="0">
                <a:solidFill>
                  <a:srgbClr val="004F6B"/>
                </a:solidFill>
                <a:latin typeface="Trebuchet MS 2"/>
              </a:rPr>
              <a:t>Feedback on the best methods to reach different impairment groups was implemented by the ICS Comms and engagement team as soon as they </a:t>
            </a:r>
            <a:r>
              <a:rPr lang="en-US" sz="2593" dirty="0" err="1">
                <a:solidFill>
                  <a:srgbClr val="004F6B"/>
                </a:solidFill>
                <a:latin typeface="Trebuchet MS 2"/>
              </a:rPr>
              <a:t>recieved</a:t>
            </a:r>
            <a:r>
              <a:rPr lang="en-US" sz="2593" dirty="0">
                <a:solidFill>
                  <a:srgbClr val="004F6B"/>
                </a:solidFill>
                <a:latin typeface="Trebuchet MS 2"/>
              </a:rPr>
              <a:t> the information. This helped inform the location and re location of vaccine centres and the production of videos, Easy Read and webinars for specific impairment groups. We are now informing the third phase of the vaccine programme </a:t>
            </a:r>
          </a:p>
        </p:txBody>
      </p:sp>
      <p:sp>
        <p:nvSpPr>
          <p:cNvPr id="11" name="TextBox 11"/>
          <p:cNvSpPr txBox="1"/>
          <p:nvPr/>
        </p:nvSpPr>
        <p:spPr>
          <a:xfrm>
            <a:off x="1316651" y="2235153"/>
            <a:ext cx="3078328" cy="562292"/>
          </a:xfrm>
          <a:prstGeom prst="rect">
            <a:avLst/>
          </a:prstGeom>
        </p:spPr>
        <p:txBody>
          <a:bodyPr lIns="0" tIns="0" rIns="0" bIns="0" rtlCol="0" anchor="t">
            <a:spAutoFit/>
          </a:bodyPr>
          <a:lstStyle/>
          <a:p>
            <a:pPr>
              <a:lnSpc>
                <a:spcPts val="4619"/>
              </a:lnSpc>
            </a:pPr>
            <a:r>
              <a:rPr lang="en-US" sz="3299" dirty="0">
                <a:solidFill>
                  <a:srgbClr val="FFFFFF"/>
                </a:solidFill>
                <a:latin typeface="Glacial Indifference Bold"/>
              </a:rPr>
              <a:t>Vaccine roll out</a:t>
            </a:r>
          </a:p>
        </p:txBody>
      </p:sp>
      <p:sp>
        <p:nvSpPr>
          <p:cNvPr id="12" name="TextBox 12"/>
          <p:cNvSpPr txBox="1"/>
          <p:nvPr/>
        </p:nvSpPr>
        <p:spPr>
          <a:xfrm>
            <a:off x="5344524" y="5182945"/>
            <a:ext cx="11844051" cy="834237"/>
          </a:xfrm>
          <a:prstGeom prst="rect">
            <a:avLst/>
          </a:prstGeom>
        </p:spPr>
        <p:txBody>
          <a:bodyPr lIns="0" tIns="0" rIns="0" bIns="0" rtlCol="0" anchor="t">
            <a:spAutoFit/>
          </a:bodyPr>
          <a:lstStyle/>
          <a:p>
            <a:pPr>
              <a:lnSpc>
                <a:spcPts val="3295"/>
              </a:lnSpc>
            </a:pPr>
            <a:r>
              <a:rPr lang="en-US" sz="2535">
                <a:solidFill>
                  <a:srgbClr val="004F6B"/>
                </a:solidFill>
                <a:latin typeface="Trebuchet MS 2 Bold"/>
              </a:rPr>
              <a:t>Our profiling of those at risk of digital exclusion was used to train hospital and GP staff to help them to continue to reach everybody in the community.</a:t>
            </a:r>
          </a:p>
        </p:txBody>
      </p:sp>
      <p:grpSp>
        <p:nvGrpSpPr>
          <p:cNvPr id="13" name="Group 13"/>
          <p:cNvGrpSpPr/>
          <p:nvPr/>
        </p:nvGrpSpPr>
        <p:grpSpPr>
          <a:xfrm>
            <a:off x="5118303" y="5060932"/>
            <a:ext cx="12446043" cy="1052426"/>
            <a:chOff x="0" y="0"/>
            <a:chExt cx="8352491" cy="706279"/>
          </a:xfrm>
        </p:grpSpPr>
        <p:sp>
          <p:nvSpPr>
            <p:cNvPr id="15" name="Freeform 15"/>
            <p:cNvSpPr/>
            <p:nvPr/>
          </p:nvSpPr>
          <p:spPr>
            <a:xfrm>
              <a:off x="0" y="0"/>
              <a:ext cx="8352491" cy="706279"/>
            </a:xfrm>
            <a:custGeom>
              <a:avLst/>
              <a:gdLst/>
              <a:ahLst/>
              <a:cxnLst/>
              <a:rect l="l" t="t" r="r" b="b"/>
              <a:pathLst>
                <a:path w="8352491" h="706279">
                  <a:moveTo>
                    <a:pt x="8228031" y="59690"/>
                  </a:moveTo>
                  <a:cubicBezTo>
                    <a:pt x="8263591" y="59690"/>
                    <a:pt x="8292801" y="88900"/>
                    <a:pt x="8292801" y="124460"/>
                  </a:cubicBezTo>
                  <a:lnTo>
                    <a:pt x="8292801" y="581819"/>
                  </a:lnTo>
                  <a:cubicBezTo>
                    <a:pt x="8292801" y="617379"/>
                    <a:pt x="8263591" y="646589"/>
                    <a:pt x="8228031" y="646589"/>
                  </a:cubicBezTo>
                  <a:lnTo>
                    <a:pt x="124460" y="646589"/>
                  </a:lnTo>
                  <a:cubicBezTo>
                    <a:pt x="88900" y="646589"/>
                    <a:pt x="59690" y="617379"/>
                    <a:pt x="59690" y="581819"/>
                  </a:cubicBezTo>
                  <a:lnTo>
                    <a:pt x="59690" y="124460"/>
                  </a:lnTo>
                  <a:cubicBezTo>
                    <a:pt x="59690" y="88900"/>
                    <a:pt x="88900" y="59690"/>
                    <a:pt x="124460" y="59690"/>
                  </a:cubicBezTo>
                  <a:lnTo>
                    <a:pt x="8228031" y="59690"/>
                  </a:lnTo>
                  <a:moveTo>
                    <a:pt x="8228031" y="0"/>
                  </a:moveTo>
                  <a:lnTo>
                    <a:pt x="124460" y="0"/>
                  </a:lnTo>
                  <a:cubicBezTo>
                    <a:pt x="55880" y="0"/>
                    <a:pt x="0" y="55880"/>
                    <a:pt x="0" y="124460"/>
                  </a:cubicBezTo>
                  <a:lnTo>
                    <a:pt x="0" y="581819"/>
                  </a:lnTo>
                  <a:cubicBezTo>
                    <a:pt x="0" y="650399"/>
                    <a:pt x="55880" y="706279"/>
                    <a:pt x="124460" y="706279"/>
                  </a:cubicBezTo>
                  <a:lnTo>
                    <a:pt x="8228031" y="706279"/>
                  </a:lnTo>
                  <a:cubicBezTo>
                    <a:pt x="8296611" y="706279"/>
                    <a:pt x="8352491" y="650399"/>
                    <a:pt x="8352491" y="581819"/>
                  </a:cubicBezTo>
                  <a:lnTo>
                    <a:pt x="8352491" y="124460"/>
                  </a:lnTo>
                  <a:cubicBezTo>
                    <a:pt x="8352491" y="55880"/>
                    <a:pt x="8296611" y="0"/>
                    <a:pt x="8228031" y="0"/>
                  </a:cubicBezTo>
                  <a:close/>
                </a:path>
              </a:pathLst>
            </a:custGeom>
            <a:solidFill>
              <a:srgbClr val="05455F">
                <a:alpha val="19608"/>
              </a:srgbClr>
            </a:solidFill>
          </p:spPr>
        </p:sp>
        <p:sp>
          <p:nvSpPr>
            <p:cNvPr id="14" name="Freeform 14"/>
            <p:cNvSpPr/>
            <p:nvPr/>
          </p:nvSpPr>
          <p:spPr>
            <a:xfrm>
              <a:off x="31750" y="31750"/>
              <a:ext cx="8288991" cy="642779"/>
            </a:xfrm>
            <a:custGeom>
              <a:avLst/>
              <a:gdLst/>
              <a:ahLst/>
              <a:cxnLst/>
              <a:rect l="l" t="t" r="r" b="b"/>
              <a:pathLst>
                <a:path w="8288991" h="642779">
                  <a:moveTo>
                    <a:pt x="8196281" y="642779"/>
                  </a:moveTo>
                  <a:lnTo>
                    <a:pt x="92710" y="642779"/>
                  </a:lnTo>
                  <a:cubicBezTo>
                    <a:pt x="41910" y="642779"/>
                    <a:pt x="0" y="600869"/>
                    <a:pt x="0" y="550069"/>
                  </a:cubicBezTo>
                  <a:lnTo>
                    <a:pt x="0" y="92710"/>
                  </a:lnTo>
                  <a:cubicBezTo>
                    <a:pt x="0" y="41910"/>
                    <a:pt x="41910" y="0"/>
                    <a:pt x="92710" y="0"/>
                  </a:cubicBezTo>
                  <a:lnTo>
                    <a:pt x="8195011" y="0"/>
                  </a:lnTo>
                  <a:cubicBezTo>
                    <a:pt x="8245811" y="0"/>
                    <a:pt x="8287721" y="41910"/>
                    <a:pt x="8287721" y="92710"/>
                  </a:cubicBezTo>
                  <a:lnTo>
                    <a:pt x="8287721" y="548799"/>
                  </a:lnTo>
                  <a:cubicBezTo>
                    <a:pt x="8288991" y="600869"/>
                    <a:pt x="8247081" y="642779"/>
                    <a:pt x="8196281" y="642779"/>
                  </a:cubicBezTo>
                  <a:close/>
                </a:path>
              </a:pathLst>
            </a:custGeom>
            <a:solidFill>
              <a:srgbClr val="004F6B">
                <a:alpha val="19608"/>
              </a:srgbClr>
            </a:solidFill>
          </p:spPr>
          <p:txBody>
            <a:bodyPr/>
            <a:lstStyle/>
            <a:p>
              <a:endParaRPr lang="en-GB" dirty="0"/>
            </a:p>
          </p:txBody>
        </p:sp>
      </p:grpSp>
      <p:grpSp>
        <p:nvGrpSpPr>
          <p:cNvPr id="16" name="Group 16"/>
          <p:cNvGrpSpPr/>
          <p:nvPr/>
        </p:nvGrpSpPr>
        <p:grpSpPr>
          <a:xfrm>
            <a:off x="5094942" y="6311591"/>
            <a:ext cx="12446043" cy="1409615"/>
            <a:chOff x="0" y="0"/>
            <a:chExt cx="6026067" cy="682501"/>
          </a:xfrm>
        </p:grpSpPr>
        <p:sp>
          <p:nvSpPr>
            <p:cNvPr id="17" name="Freeform 17"/>
            <p:cNvSpPr/>
            <p:nvPr/>
          </p:nvSpPr>
          <p:spPr>
            <a:xfrm>
              <a:off x="31750" y="31750"/>
              <a:ext cx="5962567" cy="619001"/>
            </a:xfrm>
            <a:custGeom>
              <a:avLst/>
              <a:gdLst/>
              <a:ahLst/>
              <a:cxnLst/>
              <a:rect l="l" t="t" r="r" b="b"/>
              <a:pathLst>
                <a:path w="5962567" h="619001">
                  <a:moveTo>
                    <a:pt x="5869857" y="619001"/>
                  </a:moveTo>
                  <a:lnTo>
                    <a:pt x="92710" y="619001"/>
                  </a:lnTo>
                  <a:cubicBezTo>
                    <a:pt x="41910" y="619001"/>
                    <a:pt x="0" y="577091"/>
                    <a:pt x="0" y="526291"/>
                  </a:cubicBezTo>
                  <a:lnTo>
                    <a:pt x="0" y="92710"/>
                  </a:lnTo>
                  <a:cubicBezTo>
                    <a:pt x="0" y="41910"/>
                    <a:pt x="41910" y="0"/>
                    <a:pt x="92710" y="0"/>
                  </a:cubicBezTo>
                  <a:lnTo>
                    <a:pt x="5868587" y="0"/>
                  </a:lnTo>
                  <a:cubicBezTo>
                    <a:pt x="5919387" y="0"/>
                    <a:pt x="5961297" y="41910"/>
                    <a:pt x="5961297" y="92710"/>
                  </a:cubicBezTo>
                  <a:lnTo>
                    <a:pt x="5961297" y="525021"/>
                  </a:lnTo>
                  <a:cubicBezTo>
                    <a:pt x="5962567" y="577091"/>
                    <a:pt x="5920657" y="619001"/>
                    <a:pt x="5869857" y="619001"/>
                  </a:cubicBezTo>
                  <a:close/>
                </a:path>
              </a:pathLst>
            </a:custGeom>
            <a:solidFill>
              <a:srgbClr val="004F6B">
                <a:alpha val="19608"/>
              </a:srgbClr>
            </a:solidFill>
          </p:spPr>
        </p:sp>
        <p:sp>
          <p:nvSpPr>
            <p:cNvPr id="18" name="Freeform 18"/>
            <p:cNvSpPr/>
            <p:nvPr/>
          </p:nvSpPr>
          <p:spPr>
            <a:xfrm>
              <a:off x="0" y="0"/>
              <a:ext cx="6026067" cy="682501"/>
            </a:xfrm>
            <a:custGeom>
              <a:avLst/>
              <a:gdLst/>
              <a:ahLst/>
              <a:cxnLst/>
              <a:rect l="l" t="t" r="r" b="b"/>
              <a:pathLst>
                <a:path w="6026067" h="682501">
                  <a:moveTo>
                    <a:pt x="5901607" y="59690"/>
                  </a:moveTo>
                  <a:cubicBezTo>
                    <a:pt x="5937167" y="59690"/>
                    <a:pt x="5966377" y="88900"/>
                    <a:pt x="5966377" y="124460"/>
                  </a:cubicBezTo>
                  <a:lnTo>
                    <a:pt x="5966377" y="558041"/>
                  </a:lnTo>
                  <a:cubicBezTo>
                    <a:pt x="5966377" y="593601"/>
                    <a:pt x="5937167" y="622811"/>
                    <a:pt x="5901607" y="622811"/>
                  </a:cubicBezTo>
                  <a:lnTo>
                    <a:pt x="124460" y="622811"/>
                  </a:lnTo>
                  <a:cubicBezTo>
                    <a:pt x="88900" y="622811"/>
                    <a:pt x="59690" y="593601"/>
                    <a:pt x="59690" y="558041"/>
                  </a:cubicBezTo>
                  <a:lnTo>
                    <a:pt x="59690" y="124460"/>
                  </a:lnTo>
                  <a:cubicBezTo>
                    <a:pt x="59690" y="88900"/>
                    <a:pt x="88900" y="59690"/>
                    <a:pt x="124460" y="59690"/>
                  </a:cubicBezTo>
                  <a:lnTo>
                    <a:pt x="5901607" y="59690"/>
                  </a:lnTo>
                  <a:moveTo>
                    <a:pt x="5901607" y="0"/>
                  </a:moveTo>
                  <a:lnTo>
                    <a:pt x="124460" y="0"/>
                  </a:lnTo>
                  <a:cubicBezTo>
                    <a:pt x="55880" y="0"/>
                    <a:pt x="0" y="55880"/>
                    <a:pt x="0" y="124460"/>
                  </a:cubicBezTo>
                  <a:lnTo>
                    <a:pt x="0" y="558041"/>
                  </a:lnTo>
                  <a:cubicBezTo>
                    <a:pt x="0" y="626621"/>
                    <a:pt x="55880" y="682501"/>
                    <a:pt x="124460" y="682501"/>
                  </a:cubicBezTo>
                  <a:lnTo>
                    <a:pt x="5901607" y="682501"/>
                  </a:lnTo>
                  <a:cubicBezTo>
                    <a:pt x="5970187" y="682501"/>
                    <a:pt x="6026067" y="626621"/>
                    <a:pt x="6026067" y="558041"/>
                  </a:cubicBezTo>
                  <a:lnTo>
                    <a:pt x="6026067" y="124460"/>
                  </a:lnTo>
                  <a:cubicBezTo>
                    <a:pt x="6026067" y="55880"/>
                    <a:pt x="5970187" y="0"/>
                    <a:pt x="5901607" y="0"/>
                  </a:cubicBezTo>
                  <a:close/>
                </a:path>
              </a:pathLst>
            </a:custGeom>
            <a:solidFill>
              <a:srgbClr val="05455F">
                <a:alpha val="19608"/>
              </a:srgbClr>
            </a:solidFill>
          </p:spPr>
        </p:sp>
      </p:grpSp>
      <p:sp>
        <p:nvSpPr>
          <p:cNvPr id="19" name="TextBox 19"/>
          <p:cNvSpPr txBox="1"/>
          <p:nvPr/>
        </p:nvSpPr>
        <p:spPr>
          <a:xfrm>
            <a:off x="5308255" y="6331363"/>
            <a:ext cx="12219821" cy="1339753"/>
          </a:xfrm>
          <a:prstGeom prst="rect">
            <a:avLst/>
          </a:prstGeom>
        </p:spPr>
        <p:txBody>
          <a:bodyPr lIns="0" tIns="0" rIns="0" bIns="0" rtlCol="0" anchor="t">
            <a:spAutoFit/>
          </a:bodyPr>
          <a:lstStyle/>
          <a:p>
            <a:pPr>
              <a:lnSpc>
                <a:spcPts val="3549"/>
              </a:lnSpc>
            </a:pPr>
            <a:r>
              <a:rPr lang="en-US" sz="2535">
                <a:solidFill>
                  <a:srgbClr val="004F6B"/>
                </a:solidFill>
                <a:latin typeface="Trebuchet MS 2 Bold"/>
              </a:rPr>
              <a:t>communication preferences are being used to inform both improvement in hospital accessible information standards but also to help manage the long delays in elective care that will be a consequence of Covid.</a:t>
            </a:r>
          </a:p>
        </p:txBody>
      </p:sp>
      <p:grpSp>
        <p:nvGrpSpPr>
          <p:cNvPr id="20" name="Group 20"/>
          <p:cNvGrpSpPr/>
          <p:nvPr/>
        </p:nvGrpSpPr>
        <p:grpSpPr>
          <a:xfrm>
            <a:off x="5118303" y="7941200"/>
            <a:ext cx="12457517" cy="1510568"/>
            <a:chOff x="0" y="0"/>
            <a:chExt cx="6031623" cy="731380"/>
          </a:xfrm>
        </p:grpSpPr>
        <p:sp>
          <p:nvSpPr>
            <p:cNvPr id="21" name="Freeform 21"/>
            <p:cNvSpPr/>
            <p:nvPr/>
          </p:nvSpPr>
          <p:spPr>
            <a:xfrm>
              <a:off x="31750" y="31750"/>
              <a:ext cx="5968123" cy="667880"/>
            </a:xfrm>
            <a:custGeom>
              <a:avLst/>
              <a:gdLst/>
              <a:ahLst/>
              <a:cxnLst/>
              <a:rect l="l" t="t" r="r" b="b"/>
              <a:pathLst>
                <a:path w="5968123" h="667880">
                  <a:moveTo>
                    <a:pt x="5875413" y="667880"/>
                  </a:moveTo>
                  <a:lnTo>
                    <a:pt x="92710" y="667880"/>
                  </a:lnTo>
                  <a:cubicBezTo>
                    <a:pt x="41910" y="667880"/>
                    <a:pt x="0" y="625970"/>
                    <a:pt x="0" y="575170"/>
                  </a:cubicBezTo>
                  <a:lnTo>
                    <a:pt x="0" y="92710"/>
                  </a:lnTo>
                  <a:cubicBezTo>
                    <a:pt x="0" y="41910"/>
                    <a:pt x="41910" y="0"/>
                    <a:pt x="92710" y="0"/>
                  </a:cubicBezTo>
                  <a:lnTo>
                    <a:pt x="5874143" y="0"/>
                  </a:lnTo>
                  <a:cubicBezTo>
                    <a:pt x="5924943" y="0"/>
                    <a:pt x="5966853" y="41910"/>
                    <a:pt x="5966853" y="92710"/>
                  </a:cubicBezTo>
                  <a:lnTo>
                    <a:pt x="5966853" y="573900"/>
                  </a:lnTo>
                  <a:cubicBezTo>
                    <a:pt x="5968123" y="625970"/>
                    <a:pt x="5926213" y="667880"/>
                    <a:pt x="5875413" y="667880"/>
                  </a:cubicBezTo>
                  <a:close/>
                </a:path>
              </a:pathLst>
            </a:custGeom>
            <a:solidFill>
              <a:srgbClr val="004F6B">
                <a:alpha val="19608"/>
              </a:srgbClr>
            </a:solidFill>
          </p:spPr>
        </p:sp>
        <p:sp>
          <p:nvSpPr>
            <p:cNvPr id="22" name="Freeform 22"/>
            <p:cNvSpPr/>
            <p:nvPr/>
          </p:nvSpPr>
          <p:spPr>
            <a:xfrm>
              <a:off x="0" y="0"/>
              <a:ext cx="6031623" cy="731380"/>
            </a:xfrm>
            <a:custGeom>
              <a:avLst/>
              <a:gdLst/>
              <a:ahLst/>
              <a:cxnLst/>
              <a:rect l="l" t="t" r="r" b="b"/>
              <a:pathLst>
                <a:path w="6031623" h="731380">
                  <a:moveTo>
                    <a:pt x="5907163" y="59690"/>
                  </a:moveTo>
                  <a:cubicBezTo>
                    <a:pt x="5942723" y="59690"/>
                    <a:pt x="5971933" y="88900"/>
                    <a:pt x="5971933" y="124460"/>
                  </a:cubicBezTo>
                  <a:lnTo>
                    <a:pt x="5971933" y="606920"/>
                  </a:lnTo>
                  <a:cubicBezTo>
                    <a:pt x="5971933" y="642480"/>
                    <a:pt x="5942723" y="671690"/>
                    <a:pt x="5907163" y="671690"/>
                  </a:cubicBezTo>
                  <a:lnTo>
                    <a:pt x="124460" y="671690"/>
                  </a:lnTo>
                  <a:cubicBezTo>
                    <a:pt x="88900" y="671690"/>
                    <a:pt x="59690" y="642480"/>
                    <a:pt x="59690" y="606920"/>
                  </a:cubicBezTo>
                  <a:lnTo>
                    <a:pt x="59690" y="124460"/>
                  </a:lnTo>
                  <a:cubicBezTo>
                    <a:pt x="59690" y="88900"/>
                    <a:pt x="88900" y="59690"/>
                    <a:pt x="124460" y="59690"/>
                  </a:cubicBezTo>
                  <a:lnTo>
                    <a:pt x="5907163" y="59690"/>
                  </a:lnTo>
                  <a:moveTo>
                    <a:pt x="5907163" y="0"/>
                  </a:moveTo>
                  <a:lnTo>
                    <a:pt x="124460" y="0"/>
                  </a:lnTo>
                  <a:cubicBezTo>
                    <a:pt x="55880" y="0"/>
                    <a:pt x="0" y="55880"/>
                    <a:pt x="0" y="124460"/>
                  </a:cubicBezTo>
                  <a:lnTo>
                    <a:pt x="0" y="606920"/>
                  </a:lnTo>
                  <a:cubicBezTo>
                    <a:pt x="0" y="675500"/>
                    <a:pt x="55880" y="731380"/>
                    <a:pt x="124460" y="731380"/>
                  </a:cubicBezTo>
                  <a:lnTo>
                    <a:pt x="5907163" y="731380"/>
                  </a:lnTo>
                  <a:cubicBezTo>
                    <a:pt x="5975743" y="731380"/>
                    <a:pt x="6031623" y="675500"/>
                    <a:pt x="6031623" y="606920"/>
                  </a:cubicBezTo>
                  <a:lnTo>
                    <a:pt x="6031623" y="124460"/>
                  </a:lnTo>
                  <a:cubicBezTo>
                    <a:pt x="6031623" y="55880"/>
                    <a:pt x="5975743" y="0"/>
                    <a:pt x="5907163" y="0"/>
                  </a:cubicBezTo>
                  <a:close/>
                </a:path>
              </a:pathLst>
            </a:custGeom>
            <a:solidFill>
              <a:srgbClr val="05455F">
                <a:alpha val="19608"/>
              </a:srgbClr>
            </a:solidFill>
          </p:spPr>
        </p:sp>
      </p:grpSp>
      <p:sp>
        <p:nvSpPr>
          <p:cNvPr id="23" name="TextBox 23"/>
          <p:cNvSpPr txBox="1"/>
          <p:nvPr/>
        </p:nvSpPr>
        <p:spPr>
          <a:xfrm>
            <a:off x="5212767" y="7941808"/>
            <a:ext cx="12160191" cy="1339753"/>
          </a:xfrm>
          <a:prstGeom prst="rect">
            <a:avLst/>
          </a:prstGeom>
        </p:spPr>
        <p:txBody>
          <a:bodyPr lIns="0" tIns="0" rIns="0" bIns="0" rtlCol="0" anchor="t">
            <a:spAutoFit/>
          </a:bodyPr>
          <a:lstStyle/>
          <a:p>
            <a:pPr>
              <a:lnSpc>
                <a:spcPts val="3549"/>
              </a:lnSpc>
            </a:pPr>
            <a:r>
              <a:rPr lang="en-US" sz="2535">
                <a:solidFill>
                  <a:srgbClr val="004F6B"/>
                </a:solidFill>
                <a:latin typeface="Trebuchet MS 2 Bold"/>
              </a:rPr>
              <a:t>We are participating in a wide range of quality improvement, transformation and co-design programmes including improving hospital communication systems and helping to even out GP services across the ICS</a:t>
            </a:r>
          </a:p>
        </p:txBody>
      </p:sp>
      <p:sp>
        <p:nvSpPr>
          <p:cNvPr id="24" name="TextBox 24"/>
          <p:cNvSpPr txBox="1"/>
          <p:nvPr/>
        </p:nvSpPr>
        <p:spPr>
          <a:xfrm>
            <a:off x="5001380" y="766847"/>
            <a:ext cx="10450196" cy="4914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Questions for the health and care system</a:t>
            </a:r>
          </a:p>
        </p:txBody>
      </p:sp>
      <p:grpSp>
        <p:nvGrpSpPr>
          <p:cNvPr id="25" name="Group 25"/>
          <p:cNvGrpSpPr/>
          <p:nvPr/>
        </p:nvGrpSpPr>
        <p:grpSpPr>
          <a:xfrm>
            <a:off x="0" y="632460"/>
            <a:ext cx="6811948" cy="1005840"/>
            <a:chOff x="0" y="0"/>
            <a:chExt cx="3792157" cy="559943"/>
          </a:xfrm>
        </p:grpSpPr>
        <p:sp>
          <p:nvSpPr>
            <p:cNvPr id="26" name="Freeform 26"/>
            <p:cNvSpPr/>
            <p:nvPr/>
          </p:nvSpPr>
          <p:spPr>
            <a:xfrm>
              <a:off x="0" y="0"/>
              <a:ext cx="3792157" cy="559943"/>
            </a:xfrm>
            <a:custGeom>
              <a:avLst/>
              <a:gdLst/>
              <a:ahLst/>
              <a:cxnLst/>
              <a:rect l="l" t="t" r="r" b="b"/>
              <a:pathLst>
                <a:path w="3792157" h="559943">
                  <a:moveTo>
                    <a:pt x="0" y="0"/>
                  </a:moveTo>
                  <a:lnTo>
                    <a:pt x="3792157" y="0"/>
                  </a:lnTo>
                  <a:lnTo>
                    <a:pt x="3792157" y="559943"/>
                  </a:lnTo>
                  <a:lnTo>
                    <a:pt x="0" y="559943"/>
                  </a:lnTo>
                  <a:close/>
                </a:path>
              </a:pathLst>
            </a:custGeom>
            <a:solidFill>
              <a:srgbClr val="E73E97"/>
            </a:solidFill>
          </p:spPr>
        </p:sp>
      </p:grpSp>
      <p:sp>
        <p:nvSpPr>
          <p:cNvPr id="27" name="TextBox 27"/>
          <p:cNvSpPr txBox="1"/>
          <p:nvPr/>
        </p:nvSpPr>
        <p:spPr>
          <a:xfrm>
            <a:off x="179353" y="709498"/>
            <a:ext cx="6146517" cy="4914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What diffeerence has it made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33497"/>
            <a:ext cx="4394979" cy="1005840"/>
            <a:chOff x="0" y="0"/>
            <a:chExt cx="2446650" cy="559943"/>
          </a:xfrm>
        </p:grpSpPr>
        <p:sp>
          <p:nvSpPr>
            <p:cNvPr id="3" name="Freeform 3"/>
            <p:cNvSpPr/>
            <p:nvPr/>
          </p:nvSpPr>
          <p:spPr>
            <a:xfrm>
              <a:off x="0" y="0"/>
              <a:ext cx="2446650" cy="559943"/>
            </a:xfrm>
            <a:custGeom>
              <a:avLst/>
              <a:gdLst/>
              <a:ahLst/>
              <a:cxnLst/>
              <a:rect l="l" t="t" r="r" b="b"/>
              <a:pathLst>
                <a:path w="2446650" h="559943">
                  <a:moveTo>
                    <a:pt x="0" y="0"/>
                  </a:moveTo>
                  <a:lnTo>
                    <a:pt x="2446650" y="0"/>
                  </a:lnTo>
                  <a:lnTo>
                    <a:pt x="2446650" y="559943"/>
                  </a:lnTo>
                  <a:lnTo>
                    <a:pt x="0" y="559943"/>
                  </a:lnTo>
                  <a:close/>
                </a:path>
              </a:pathLst>
            </a:custGeom>
            <a:solidFill>
              <a:srgbClr val="E73E97"/>
            </a:solidFill>
          </p:spPr>
        </p:sp>
      </p:grpSp>
      <p:sp>
        <p:nvSpPr>
          <p:cNvPr id="4" name="TextBox 4"/>
          <p:cNvSpPr txBox="1"/>
          <p:nvPr/>
        </p:nvSpPr>
        <p:spPr>
          <a:xfrm>
            <a:off x="179353" y="861898"/>
            <a:ext cx="6146517" cy="4914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a:rPr>
              <a:t>Acknowledgements</a:t>
            </a:r>
          </a:p>
        </p:txBody>
      </p:sp>
      <p:grpSp>
        <p:nvGrpSpPr>
          <p:cNvPr id="5" name="Group 5"/>
          <p:cNvGrpSpPr/>
          <p:nvPr/>
        </p:nvGrpSpPr>
        <p:grpSpPr>
          <a:xfrm>
            <a:off x="4630518" y="656870"/>
            <a:ext cx="13657482" cy="2581630"/>
            <a:chOff x="0" y="0"/>
            <a:chExt cx="7448895" cy="1408041"/>
          </a:xfrm>
        </p:grpSpPr>
        <p:sp>
          <p:nvSpPr>
            <p:cNvPr id="6" name="Freeform 6"/>
            <p:cNvSpPr/>
            <p:nvPr/>
          </p:nvSpPr>
          <p:spPr>
            <a:xfrm>
              <a:off x="0" y="0"/>
              <a:ext cx="7448895" cy="1408041"/>
            </a:xfrm>
            <a:custGeom>
              <a:avLst/>
              <a:gdLst/>
              <a:ahLst/>
              <a:cxnLst/>
              <a:rect l="l" t="t" r="r" b="b"/>
              <a:pathLst>
                <a:path w="7448895" h="1408041">
                  <a:moveTo>
                    <a:pt x="0" y="0"/>
                  </a:moveTo>
                  <a:lnTo>
                    <a:pt x="7448895" y="0"/>
                  </a:lnTo>
                  <a:lnTo>
                    <a:pt x="7448895" y="1408041"/>
                  </a:lnTo>
                  <a:lnTo>
                    <a:pt x="0" y="1408041"/>
                  </a:lnTo>
                  <a:close/>
                </a:path>
              </a:pathLst>
            </a:custGeom>
            <a:solidFill>
              <a:srgbClr val="004F6B"/>
            </a:solidFill>
          </p:spPr>
        </p:sp>
      </p:grpSp>
      <p:pic>
        <p:nvPicPr>
          <p:cNvPr id="7" name="Picture 7"/>
          <p:cNvPicPr>
            <a:picLocks noChangeAspect="1"/>
          </p:cNvPicPr>
          <p:nvPr/>
        </p:nvPicPr>
        <p:blipFill>
          <a:blip r:embed="rId2"/>
          <a:srcRect/>
          <a:stretch>
            <a:fillRect/>
          </a:stretch>
        </p:blipFill>
        <p:spPr>
          <a:xfrm>
            <a:off x="13921194" y="4948848"/>
            <a:ext cx="3338106" cy="831064"/>
          </a:xfrm>
          <a:prstGeom prst="rect">
            <a:avLst/>
          </a:prstGeom>
        </p:spPr>
      </p:pic>
      <p:pic>
        <p:nvPicPr>
          <p:cNvPr id="8" name="Picture 8"/>
          <p:cNvPicPr>
            <a:picLocks noChangeAspect="1"/>
          </p:cNvPicPr>
          <p:nvPr/>
        </p:nvPicPr>
        <p:blipFill>
          <a:blip r:embed="rId3"/>
          <a:srcRect/>
          <a:stretch>
            <a:fillRect/>
          </a:stretch>
        </p:blipFill>
        <p:spPr>
          <a:xfrm>
            <a:off x="9894653" y="4869721"/>
            <a:ext cx="3569428" cy="1008987"/>
          </a:xfrm>
          <a:prstGeom prst="rect">
            <a:avLst/>
          </a:prstGeom>
        </p:spPr>
      </p:pic>
      <p:grpSp>
        <p:nvGrpSpPr>
          <p:cNvPr id="9" name="Group 9"/>
          <p:cNvGrpSpPr/>
          <p:nvPr/>
        </p:nvGrpSpPr>
        <p:grpSpPr>
          <a:xfrm>
            <a:off x="2299327" y="6162216"/>
            <a:ext cx="3010708" cy="3821355"/>
            <a:chOff x="0" y="0"/>
            <a:chExt cx="1170723" cy="1485946"/>
          </a:xfrm>
        </p:grpSpPr>
        <p:sp>
          <p:nvSpPr>
            <p:cNvPr id="10" name="Freeform 10"/>
            <p:cNvSpPr/>
            <p:nvPr/>
          </p:nvSpPr>
          <p:spPr>
            <a:xfrm>
              <a:off x="0" y="0"/>
              <a:ext cx="1170723" cy="1485946"/>
            </a:xfrm>
            <a:custGeom>
              <a:avLst/>
              <a:gdLst/>
              <a:ahLst/>
              <a:cxnLst/>
              <a:rect l="l" t="t" r="r" b="b"/>
              <a:pathLst>
                <a:path w="1170723" h="1485946">
                  <a:moveTo>
                    <a:pt x="0" y="0"/>
                  </a:moveTo>
                  <a:lnTo>
                    <a:pt x="1170723" y="0"/>
                  </a:lnTo>
                  <a:lnTo>
                    <a:pt x="1170723" y="1485946"/>
                  </a:lnTo>
                  <a:lnTo>
                    <a:pt x="0" y="1485946"/>
                  </a:lnTo>
                  <a:close/>
                </a:path>
              </a:pathLst>
            </a:custGeom>
            <a:solidFill>
              <a:srgbClr val="FEFEFE"/>
            </a:solidFill>
          </p:spPr>
        </p:sp>
      </p:grpSp>
      <p:pic>
        <p:nvPicPr>
          <p:cNvPr id="11" name="Picture 11"/>
          <p:cNvPicPr>
            <a:picLocks noChangeAspect="1"/>
          </p:cNvPicPr>
          <p:nvPr/>
        </p:nvPicPr>
        <p:blipFill>
          <a:blip r:embed="rId4"/>
          <a:srcRect/>
          <a:stretch>
            <a:fillRect/>
          </a:stretch>
        </p:blipFill>
        <p:spPr>
          <a:xfrm>
            <a:off x="2449820" y="6195236"/>
            <a:ext cx="2447528" cy="1122983"/>
          </a:xfrm>
          <a:prstGeom prst="rect">
            <a:avLst/>
          </a:prstGeom>
        </p:spPr>
      </p:pic>
      <p:pic>
        <p:nvPicPr>
          <p:cNvPr id="12" name="Picture 12"/>
          <p:cNvPicPr>
            <a:picLocks noChangeAspect="1"/>
          </p:cNvPicPr>
          <p:nvPr/>
        </p:nvPicPr>
        <p:blipFill>
          <a:blip r:embed="rId5"/>
          <a:srcRect/>
          <a:stretch>
            <a:fillRect/>
          </a:stretch>
        </p:blipFill>
        <p:spPr>
          <a:xfrm>
            <a:off x="5965130" y="5374215"/>
            <a:ext cx="2765026" cy="2765026"/>
          </a:xfrm>
          <a:prstGeom prst="rect">
            <a:avLst/>
          </a:prstGeom>
        </p:spPr>
      </p:pic>
      <p:pic>
        <p:nvPicPr>
          <p:cNvPr id="13" name="Picture 13"/>
          <p:cNvPicPr>
            <a:picLocks noChangeAspect="1"/>
          </p:cNvPicPr>
          <p:nvPr/>
        </p:nvPicPr>
        <p:blipFill>
          <a:blip r:embed="rId6"/>
          <a:srcRect/>
          <a:stretch>
            <a:fillRect/>
          </a:stretch>
        </p:blipFill>
        <p:spPr>
          <a:xfrm>
            <a:off x="9421174" y="6202612"/>
            <a:ext cx="3002496" cy="1015277"/>
          </a:xfrm>
          <a:prstGeom prst="rect">
            <a:avLst/>
          </a:prstGeom>
        </p:spPr>
      </p:pic>
      <p:pic>
        <p:nvPicPr>
          <p:cNvPr id="14" name="Picture 14"/>
          <p:cNvPicPr>
            <a:picLocks noChangeAspect="1"/>
          </p:cNvPicPr>
          <p:nvPr/>
        </p:nvPicPr>
        <p:blipFill>
          <a:blip r:embed="rId7"/>
          <a:srcRect/>
          <a:stretch>
            <a:fillRect/>
          </a:stretch>
        </p:blipFill>
        <p:spPr>
          <a:xfrm>
            <a:off x="13539681" y="5871693"/>
            <a:ext cx="3609936" cy="1677116"/>
          </a:xfrm>
          <a:prstGeom prst="rect">
            <a:avLst/>
          </a:prstGeom>
        </p:spPr>
      </p:pic>
      <p:pic>
        <p:nvPicPr>
          <p:cNvPr id="15" name="Picture 15"/>
          <p:cNvPicPr>
            <a:picLocks noChangeAspect="1"/>
          </p:cNvPicPr>
          <p:nvPr/>
        </p:nvPicPr>
        <p:blipFill>
          <a:blip r:embed="rId8"/>
          <a:srcRect t="6962" b="6962"/>
          <a:stretch>
            <a:fillRect/>
          </a:stretch>
        </p:blipFill>
        <p:spPr>
          <a:xfrm>
            <a:off x="1598799" y="4913735"/>
            <a:ext cx="3598365" cy="1144909"/>
          </a:xfrm>
          <a:prstGeom prst="rect">
            <a:avLst/>
          </a:prstGeom>
        </p:spPr>
      </p:pic>
      <p:pic>
        <p:nvPicPr>
          <p:cNvPr id="16" name="Picture 16"/>
          <p:cNvPicPr>
            <a:picLocks noChangeAspect="1"/>
          </p:cNvPicPr>
          <p:nvPr/>
        </p:nvPicPr>
        <p:blipFill>
          <a:blip r:embed="rId9"/>
          <a:srcRect/>
          <a:stretch>
            <a:fillRect/>
          </a:stretch>
        </p:blipFill>
        <p:spPr>
          <a:xfrm>
            <a:off x="1709158" y="3894810"/>
            <a:ext cx="3488006" cy="839857"/>
          </a:xfrm>
          <a:prstGeom prst="rect">
            <a:avLst/>
          </a:prstGeom>
        </p:spPr>
      </p:pic>
      <p:pic>
        <p:nvPicPr>
          <p:cNvPr id="17" name="Picture 17"/>
          <p:cNvPicPr>
            <a:picLocks noChangeAspect="1"/>
          </p:cNvPicPr>
          <p:nvPr/>
        </p:nvPicPr>
        <p:blipFill>
          <a:blip r:embed="rId10"/>
          <a:srcRect b="5909"/>
          <a:stretch>
            <a:fillRect/>
          </a:stretch>
        </p:blipFill>
        <p:spPr>
          <a:xfrm>
            <a:off x="5740962" y="3843515"/>
            <a:ext cx="3854258" cy="891152"/>
          </a:xfrm>
          <a:prstGeom prst="rect">
            <a:avLst/>
          </a:prstGeom>
        </p:spPr>
      </p:pic>
      <p:pic>
        <p:nvPicPr>
          <p:cNvPr id="18" name="Picture 18"/>
          <p:cNvPicPr>
            <a:picLocks noChangeAspect="1"/>
          </p:cNvPicPr>
          <p:nvPr/>
        </p:nvPicPr>
        <p:blipFill>
          <a:blip r:embed="rId11"/>
          <a:srcRect/>
          <a:stretch>
            <a:fillRect/>
          </a:stretch>
        </p:blipFill>
        <p:spPr>
          <a:xfrm>
            <a:off x="13631187" y="3941449"/>
            <a:ext cx="3426923" cy="746580"/>
          </a:xfrm>
          <a:prstGeom prst="rect">
            <a:avLst/>
          </a:prstGeom>
        </p:spPr>
      </p:pic>
      <p:pic>
        <p:nvPicPr>
          <p:cNvPr id="19" name="Picture 19"/>
          <p:cNvPicPr>
            <a:picLocks noChangeAspect="1"/>
          </p:cNvPicPr>
          <p:nvPr/>
        </p:nvPicPr>
        <p:blipFill>
          <a:blip r:embed="rId12"/>
          <a:srcRect/>
          <a:stretch>
            <a:fillRect/>
          </a:stretch>
        </p:blipFill>
        <p:spPr>
          <a:xfrm>
            <a:off x="5965130" y="5000176"/>
            <a:ext cx="3630091" cy="831189"/>
          </a:xfrm>
          <a:prstGeom prst="rect">
            <a:avLst/>
          </a:prstGeom>
        </p:spPr>
      </p:pic>
      <p:pic>
        <p:nvPicPr>
          <p:cNvPr id="20" name="Picture 20"/>
          <p:cNvPicPr>
            <a:picLocks noChangeAspect="1"/>
          </p:cNvPicPr>
          <p:nvPr/>
        </p:nvPicPr>
        <p:blipFill>
          <a:blip r:embed="rId13"/>
          <a:srcRect/>
          <a:stretch>
            <a:fillRect/>
          </a:stretch>
        </p:blipFill>
        <p:spPr>
          <a:xfrm>
            <a:off x="9727705" y="3869381"/>
            <a:ext cx="3461143" cy="865286"/>
          </a:xfrm>
          <a:prstGeom prst="rect">
            <a:avLst/>
          </a:prstGeom>
        </p:spPr>
      </p:pic>
      <p:sp>
        <p:nvSpPr>
          <p:cNvPr id="21" name="TextBox 21"/>
          <p:cNvSpPr txBox="1"/>
          <p:nvPr/>
        </p:nvSpPr>
        <p:spPr>
          <a:xfrm>
            <a:off x="1316651" y="2387553"/>
            <a:ext cx="3078328" cy="562292"/>
          </a:xfrm>
          <a:prstGeom prst="rect">
            <a:avLst/>
          </a:prstGeom>
        </p:spPr>
        <p:txBody>
          <a:bodyPr lIns="0" tIns="0" rIns="0" bIns="0" rtlCol="0" anchor="t">
            <a:spAutoFit/>
          </a:bodyPr>
          <a:lstStyle/>
          <a:p>
            <a:pPr>
              <a:lnSpc>
                <a:spcPts val="4619"/>
              </a:lnSpc>
            </a:pPr>
            <a:r>
              <a:rPr lang="en-US" sz="3299">
                <a:solidFill>
                  <a:srgbClr val="FFFFFF"/>
                </a:solidFill>
                <a:latin typeface="Glacial Indifference Bold"/>
              </a:rPr>
              <a:t>Vaccine roll out</a:t>
            </a:r>
          </a:p>
        </p:txBody>
      </p:sp>
      <p:sp>
        <p:nvSpPr>
          <p:cNvPr id="22" name="TextBox 22"/>
          <p:cNvSpPr txBox="1"/>
          <p:nvPr/>
        </p:nvSpPr>
        <p:spPr>
          <a:xfrm>
            <a:off x="4897348" y="689245"/>
            <a:ext cx="13123823" cy="2539157"/>
          </a:xfrm>
          <a:prstGeom prst="rect">
            <a:avLst/>
          </a:prstGeom>
        </p:spPr>
        <p:txBody>
          <a:bodyPr lIns="0" tIns="0" rIns="0" bIns="0" rtlCol="0" anchor="t">
            <a:spAutoFit/>
          </a:bodyPr>
          <a:lstStyle/>
          <a:p>
            <a:pPr>
              <a:lnSpc>
                <a:spcPts val="2200"/>
              </a:lnSpc>
            </a:pPr>
            <a:r>
              <a:rPr lang="en-US" sz="2000" dirty="0">
                <a:solidFill>
                  <a:srgbClr val="FFFFFF"/>
                </a:solidFill>
                <a:latin typeface="Trebuchet MS 2 Bold"/>
              </a:rPr>
              <a:t>This report is the combined work of the eight North East London local Healthwatch, the North East London Clinical Commissioning Group and Healthwatch England.  The Local Healthwatch also worked with their own voluntary and community sector partners to reach residents from a wide range of back grounds and impairment groups. </a:t>
            </a:r>
          </a:p>
          <a:p>
            <a:pPr>
              <a:lnSpc>
                <a:spcPts val="2200"/>
              </a:lnSpc>
            </a:pPr>
            <a:endParaRPr lang="en-US" sz="2000" dirty="0">
              <a:solidFill>
                <a:srgbClr val="FFFFFF"/>
              </a:solidFill>
              <a:latin typeface="Trebuchet MS 2 Bold"/>
            </a:endParaRPr>
          </a:p>
          <a:p>
            <a:pPr algn="l">
              <a:lnSpc>
                <a:spcPts val="2200"/>
              </a:lnSpc>
              <a:spcBef>
                <a:spcPct val="0"/>
              </a:spcBef>
            </a:pPr>
            <a:r>
              <a:rPr lang="en-US" sz="2000" dirty="0">
                <a:solidFill>
                  <a:srgbClr val="FFFFFF"/>
                </a:solidFill>
                <a:latin typeface="Trebuchet MS 2 Bold"/>
              </a:rPr>
              <a:t>We would particularly like to thank all of the local residents who took the time to complete the survey during what were very difficult times.  We are committed to ensuring that your insights continue to make a difference to health and social care and hope you will continue to work with us we help the health and care system to build back better.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04" y="316766"/>
            <a:ext cx="4122204" cy="1094242"/>
            <a:chOff x="0" y="0"/>
            <a:chExt cx="2294798" cy="609156"/>
          </a:xfrm>
        </p:grpSpPr>
        <p:sp>
          <p:nvSpPr>
            <p:cNvPr id="3" name="Freeform 3"/>
            <p:cNvSpPr/>
            <p:nvPr/>
          </p:nvSpPr>
          <p:spPr>
            <a:xfrm>
              <a:off x="0" y="0"/>
              <a:ext cx="2294798" cy="609156"/>
            </a:xfrm>
            <a:custGeom>
              <a:avLst/>
              <a:gdLst/>
              <a:ahLst/>
              <a:cxnLst/>
              <a:rect l="l" t="t" r="r" b="b"/>
              <a:pathLst>
                <a:path w="2294798" h="609156">
                  <a:moveTo>
                    <a:pt x="0" y="0"/>
                  </a:moveTo>
                  <a:lnTo>
                    <a:pt x="2294798" y="0"/>
                  </a:lnTo>
                  <a:lnTo>
                    <a:pt x="2294798" y="609156"/>
                  </a:lnTo>
                  <a:lnTo>
                    <a:pt x="0" y="609156"/>
                  </a:lnTo>
                  <a:close/>
                </a:path>
              </a:pathLst>
            </a:custGeom>
            <a:solidFill>
              <a:srgbClr val="E73E97"/>
            </a:solidFill>
          </p:spPr>
        </p:sp>
      </p:grpSp>
      <p:grpSp>
        <p:nvGrpSpPr>
          <p:cNvPr id="4" name="Group 4"/>
          <p:cNvGrpSpPr/>
          <p:nvPr/>
        </p:nvGrpSpPr>
        <p:grpSpPr>
          <a:xfrm>
            <a:off x="0" y="1669914"/>
            <a:ext cx="18288000" cy="813277"/>
            <a:chOff x="0" y="0"/>
            <a:chExt cx="11153260" cy="443568"/>
          </a:xfrm>
        </p:grpSpPr>
        <p:sp>
          <p:nvSpPr>
            <p:cNvPr id="5" name="Freeform 5"/>
            <p:cNvSpPr/>
            <p:nvPr/>
          </p:nvSpPr>
          <p:spPr>
            <a:xfrm>
              <a:off x="0" y="0"/>
              <a:ext cx="11153260" cy="443567"/>
            </a:xfrm>
            <a:custGeom>
              <a:avLst/>
              <a:gdLst/>
              <a:ahLst/>
              <a:cxnLst/>
              <a:rect l="l" t="t" r="r" b="b"/>
              <a:pathLst>
                <a:path w="11153260" h="443567">
                  <a:moveTo>
                    <a:pt x="0" y="0"/>
                  </a:moveTo>
                  <a:lnTo>
                    <a:pt x="11153260" y="0"/>
                  </a:lnTo>
                  <a:lnTo>
                    <a:pt x="11153260" y="443567"/>
                  </a:lnTo>
                  <a:lnTo>
                    <a:pt x="0" y="443567"/>
                  </a:lnTo>
                  <a:close/>
                </a:path>
              </a:pathLst>
            </a:custGeom>
            <a:solidFill>
              <a:srgbClr val="84BD00">
                <a:alpha val="49804"/>
              </a:srgbClr>
            </a:solidFill>
          </p:spPr>
        </p:sp>
      </p:grpSp>
      <p:grpSp>
        <p:nvGrpSpPr>
          <p:cNvPr id="6" name="Group 6"/>
          <p:cNvGrpSpPr/>
          <p:nvPr/>
        </p:nvGrpSpPr>
        <p:grpSpPr>
          <a:xfrm>
            <a:off x="342975" y="5399481"/>
            <a:ext cx="4752785" cy="1756932"/>
            <a:chOff x="0" y="0"/>
            <a:chExt cx="1786489" cy="660400"/>
          </a:xfrm>
        </p:grpSpPr>
        <p:sp>
          <p:nvSpPr>
            <p:cNvPr id="7" name="Freeform 7"/>
            <p:cNvSpPr/>
            <p:nvPr/>
          </p:nvSpPr>
          <p:spPr>
            <a:xfrm>
              <a:off x="0" y="0"/>
              <a:ext cx="1786489" cy="660400"/>
            </a:xfrm>
            <a:custGeom>
              <a:avLst/>
              <a:gdLst/>
              <a:ahLst/>
              <a:cxnLst/>
              <a:rect l="l" t="t" r="r" b="b"/>
              <a:pathLst>
                <a:path w="1786489" h="660400">
                  <a:moveTo>
                    <a:pt x="1662029" y="660400"/>
                  </a:moveTo>
                  <a:lnTo>
                    <a:pt x="124460" y="660400"/>
                  </a:lnTo>
                  <a:cubicBezTo>
                    <a:pt x="55880" y="660400"/>
                    <a:pt x="0" y="604520"/>
                    <a:pt x="0" y="535940"/>
                  </a:cubicBezTo>
                  <a:lnTo>
                    <a:pt x="0" y="124460"/>
                  </a:lnTo>
                  <a:cubicBezTo>
                    <a:pt x="0" y="55880"/>
                    <a:pt x="55880" y="0"/>
                    <a:pt x="124460" y="0"/>
                  </a:cubicBezTo>
                  <a:lnTo>
                    <a:pt x="1662029" y="0"/>
                  </a:lnTo>
                  <a:cubicBezTo>
                    <a:pt x="1730609" y="0"/>
                    <a:pt x="1786489" y="55880"/>
                    <a:pt x="1786489" y="124460"/>
                  </a:cubicBezTo>
                  <a:lnTo>
                    <a:pt x="1786489" y="535940"/>
                  </a:lnTo>
                  <a:cubicBezTo>
                    <a:pt x="1786489" y="604520"/>
                    <a:pt x="1730609" y="660400"/>
                    <a:pt x="1662029" y="660400"/>
                  </a:cubicBezTo>
                  <a:close/>
                </a:path>
              </a:pathLst>
            </a:custGeom>
            <a:solidFill>
              <a:srgbClr val="E73E97">
                <a:alpha val="49804"/>
              </a:srgbClr>
            </a:solidFill>
          </p:spPr>
        </p:sp>
      </p:grpSp>
      <p:grpSp>
        <p:nvGrpSpPr>
          <p:cNvPr id="8" name="Group 8"/>
          <p:cNvGrpSpPr/>
          <p:nvPr/>
        </p:nvGrpSpPr>
        <p:grpSpPr>
          <a:xfrm>
            <a:off x="342975" y="3640309"/>
            <a:ext cx="4752785" cy="1756932"/>
            <a:chOff x="0" y="0"/>
            <a:chExt cx="1786489" cy="660400"/>
          </a:xfrm>
        </p:grpSpPr>
        <p:sp>
          <p:nvSpPr>
            <p:cNvPr id="9" name="Freeform 9"/>
            <p:cNvSpPr/>
            <p:nvPr/>
          </p:nvSpPr>
          <p:spPr>
            <a:xfrm>
              <a:off x="0" y="0"/>
              <a:ext cx="1786489" cy="660400"/>
            </a:xfrm>
            <a:custGeom>
              <a:avLst/>
              <a:gdLst/>
              <a:ahLst/>
              <a:cxnLst/>
              <a:rect l="l" t="t" r="r" b="b"/>
              <a:pathLst>
                <a:path w="1786489" h="660400">
                  <a:moveTo>
                    <a:pt x="1662029" y="660400"/>
                  </a:moveTo>
                  <a:lnTo>
                    <a:pt x="124460" y="660400"/>
                  </a:lnTo>
                  <a:cubicBezTo>
                    <a:pt x="55880" y="660400"/>
                    <a:pt x="0" y="604520"/>
                    <a:pt x="0" y="535940"/>
                  </a:cubicBezTo>
                  <a:lnTo>
                    <a:pt x="0" y="124460"/>
                  </a:lnTo>
                  <a:cubicBezTo>
                    <a:pt x="0" y="55880"/>
                    <a:pt x="55880" y="0"/>
                    <a:pt x="124460" y="0"/>
                  </a:cubicBezTo>
                  <a:lnTo>
                    <a:pt x="1662029" y="0"/>
                  </a:lnTo>
                  <a:cubicBezTo>
                    <a:pt x="1730609" y="0"/>
                    <a:pt x="1786489" y="55880"/>
                    <a:pt x="1786489" y="124460"/>
                  </a:cubicBezTo>
                  <a:lnTo>
                    <a:pt x="1786489" y="535940"/>
                  </a:lnTo>
                  <a:cubicBezTo>
                    <a:pt x="1786489" y="604520"/>
                    <a:pt x="1730609" y="660400"/>
                    <a:pt x="1662029" y="660400"/>
                  </a:cubicBezTo>
                  <a:close/>
                </a:path>
              </a:pathLst>
            </a:custGeom>
            <a:solidFill>
              <a:srgbClr val="004F6B">
                <a:alpha val="49804"/>
              </a:srgbClr>
            </a:solidFill>
          </p:spPr>
        </p:sp>
      </p:grpSp>
      <p:grpSp>
        <p:nvGrpSpPr>
          <p:cNvPr id="10" name="Group 10"/>
          <p:cNvGrpSpPr/>
          <p:nvPr/>
        </p:nvGrpSpPr>
        <p:grpSpPr>
          <a:xfrm>
            <a:off x="5418913" y="2818553"/>
            <a:ext cx="12869087" cy="813277"/>
            <a:chOff x="0" y="0"/>
            <a:chExt cx="7653435" cy="443568"/>
          </a:xfrm>
        </p:grpSpPr>
        <p:sp>
          <p:nvSpPr>
            <p:cNvPr id="11" name="Freeform 11"/>
            <p:cNvSpPr/>
            <p:nvPr/>
          </p:nvSpPr>
          <p:spPr>
            <a:xfrm>
              <a:off x="0" y="0"/>
              <a:ext cx="7653435" cy="443567"/>
            </a:xfrm>
            <a:custGeom>
              <a:avLst/>
              <a:gdLst/>
              <a:ahLst/>
              <a:cxnLst/>
              <a:rect l="l" t="t" r="r" b="b"/>
              <a:pathLst>
                <a:path w="7653435" h="443567">
                  <a:moveTo>
                    <a:pt x="0" y="0"/>
                  </a:moveTo>
                  <a:lnTo>
                    <a:pt x="7653435" y="0"/>
                  </a:lnTo>
                  <a:lnTo>
                    <a:pt x="7653435" y="443567"/>
                  </a:lnTo>
                  <a:lnTo>
                    <a:pt x="0" y="443567"/>
                  </a:lnTo>
                  <a:close/>
                </a:path>
              </a:pathLst>
            </a:custGeom>
            <a:solidFill>
              <a:srgbClr val="E73E97">
                <a:alpha val="49804"/>
              </a:srgbClr>
            </a:solidFill>
          </p:spPr>
        </p:sp>
      </p:grpSp>
      <p:grpSp>
        <p:nvGrpSpPr>
          <p:cNvPr id="12" name="Group 12"/>
          <p:cNvGrpSpPr/>
          <p:nvPr/>
        </p:nvGrpSpPr>
        <p:grpSpPr>
          <a:xfrm>
            <a:off x="5024367" y="5849466"/>
            <a:ext cx="802673" cy="631196"/>
            <a:chOff x="0" y="0"/>
            <a:chExt cx="2356316" cy="1852930"/>
          </a:xfrm>
        </p:grpSpPr>
        <p:sp>
          <p:nvSpPr>
            <p:cNvPr id="13" name="Freeform 13"/>
            <p:cNvSpPr/>
            <p:nvPr/>
          </p:nvSpPr>
          <p:spPr>
            <a:xfrm>
              <a:off x="0" y="0"/>
              <a:ext cx="2356316" cy="1854200"/>
            </a:xfrm>
            <a:custGeom>
              <a:avLst/>
              <a:gdLst/>
              <a:ahLst/>
              <a:cxnLst/>
              <a:rect l="l" t="t" r="r" b="b"/>
              <a:pathLst>
                <a:path w="2356316" h="1854200">
                  <a:moveTo>
                    <a:pt x="2255986" y="739140"/>
                  </a:moveTo>
                  <a:lnTo>
                    <a:pt x="1335236" y="49530"/>
                  </a:lnTo>
                  <a:cubicBezTo>
                    <a:pt x="1290786" y="16510"/>
                    <a:pt x="1242526" y="0"/>
                    <a:pt x="1192996" y="0"/>
                  </a:cubicBezTo>
                  <a:cubicBezTo>
                    <a:pt x="1087586" y="0"/>
                    <a:pt x="1010116" y="81280"/>
                    <a:pt x="1010116" y="194310"/>
                  </a:cubicBezTo>
                  <a:lnTo>
                    <a:pt x="1010116" y="605790"/>
                  </a:lnTo>
                  <a:lnTo>
                    <a:pt x="313690" y="605790"/>
                  </a:lnTo>
                  <a:cubicBezTo>
                    <a:pt x="139700" y="609600"/>
                    <a:pt x="0" y="751840"/>
                    <a:pt x="0" y="927100"/>
                  </a:cubicBezTo>
                  <a:cubicBezTo>
                    <a:pt x="0" y="1102360"/>
                    <a:pt x="139700" y="1244600"/>
                    <a:pt x="313690" y="1248410"/>
                  </a:cubicBezTo>
                  <a:lnTo>
                    <a:pt x="1010116" y="1248410"/>
                  </a:lnTo>
                  <a:lnTo>
                    <a:pt x="1010116" y="1659890"/>
                  </a:lnTo>
                  <a:cubicBezTo>
                    <a:pt x="1010116" y="1772920"/>
                    <a:pt x="1087586" y="1854200"/>
                    <a:pt x="1192996" y="1854200"/>
                  </a:cubicBezTo>
                  <a:cubicBezTo>
                    <a:pt x="1242526" y="1854200"/>
                    <a:pt x="1290786" y="1836420"/>
                    <a:pt x="1335236" y="1803400"/>
                  </a:cubicBezTo>
                  <a:lnTo>
                    <a:pt x="2255986" y="1115060"/>
                  </a:lnTo>
                  <a:cubicBezTo>
                    <a:pt x="2319486" y="1066800"/>
                    <a:pt x="2356316" y="998220"/>
                    <a:pt x="2356316" y="927100"/>
                  </a:cubicBezTo>
                  <a:cubicBezTo>
                    <a:pt x="2356316" y="854710"/>
                    <a:pt x="2319486" y="787400"/>
                    <a:pt x="2255986" y="739140"/>
                  </a:cubicBezTo>
                  <a:close/>
                </a:path>
              </a:pathLst>
            </a:custGeom>
            <a:solidFill>
              <a:srgbClr val="004F6B"/>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7682"/>
          <a:stretch>
            <a:fillRect/>
          </a:stretch>
        </p:blipFill>
        <p:spPr>
          <a:xfrm>
            <a:off x="5425703" y="6996919"/>
            <a:ext cx="12317224" cy="69082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687033" y="5461436"/>
            <a:ext cx="1055894" cy="1287676"/>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02880" y="4071106"/>
            <a:ext cx="1157597" cy="1201139"/>
          </a:xfrm>
          <a:prstGeom prst="rect">
            <a:avLst/>
          </a:prstGeom>
        </p:spPr>
      </p:pic>
      <p:sp>
        <p:nvSpPr>
          <p:cNvPr id="17" name="TextBox 17"/>
          <p:cNvSpPr txBox="1"/>
          <p:nvPr/>
        </p:nvSpPr>
        <p:spPr>
          <a:xfrm>
            <a:off x="6046662" y="3846657"/>
            <a:ext cx="10137934" cy="1428358"/>
          </a:xfrm>
          <a:prstGeom prst="rect">
            <a:avLst/>
          </a:prstGeom>
        </p:spPr>
        <p:txBody>
          <a:bodyPr lIns="0" tIns="0" rIns="0" bIns="0" rtlCol="0" anchor="t">
            <a:spAutoFit/>
          </a:bodyPr>
          <a:lstStyle/>
          <a:p>
            <a:pPr marL="0" lvl="0" indent="0" algn="l">
              <a:lnSpc>
                <a:spcPts val="2791"/>
              </a:lnSpc>
              <a:spcBef>
                <a:spcPct val="0"/>
              </a:spcBef>
            </a:pPr>
            <a:r>
              <a:rPr lang="en-US" sz="2448" u="none">
                <a:solidFill>
                  <a:srgbClr val="004F6B"/>
                </a:solidFill>
                <a:latin typeface="Trebuchet MS 2 Bold"/>
              </a:rPr>
              <a:t>Clear, straightforward online and email information is useful for younger people, those who are economically active and for some autistic people; but less accessible for those with learning disabilities and from ethnic minorities (especially Black) communities.</a:t>
            </a:r>
          </a:p>
        </p:txBody>
      </p:sp>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602880" y="7871815"/>
            <a:ext cx="1342145" cy="1280071"/>
          </a:xfrm>
          <a:prstGeom prst="rect">
            <a:avLst/>
          </a:prstGeom>
        </p:spPr>
      </p:pic>
      <p:sp>
        <p:nvSpPr>
          <p:cNvPr id="19" name="TextBox 19"/>
          <p:cNvSpPr txBox="1"/>
          <p:nvPr/>
        </p:nvSpPr>
        <p:spPr>
          <a:xfrm>
            <a:off x="5630597" y="7039259"/>
            <a:ext cx="11654635" cy="673510"/>
          </a:xfrm>
          <a:prstGeom prst="rect">
            <a:avLst/>
          </a:prstGeom>
        </p:spPr>
        <p:txBody>
          <a:bodyPr lIns="0" tIns="0" rIns="0" bIns="0" rtlCol="0" anchor="t">
            <a:spAutoFit/>
          </a:bodyPr>
          <a:lstStyle/>
          <a:p>
            <a:pPr>
              <a:lnSpc>
                <a:spcPts val="2677"/>
              </a:lnSpc>
            </a:pPr>
            <a:r>
              <a:rPr lang="en-US" sz="2348" dirty="0">
                <a:solidFill>
                  <a:srgbClr val="004F6B"/>
                </a:solidFill>
                <a:latin typeface="Trebuchet MS 1 Bold"/>
              </a:rPr>
              <a:t>An </a:t>
            </a:r>
            <a:r>
              <a:rPr lang="en-US" sz="2348" dirty="0" err="1">
                <a:solidFill>
                  <a:srgbClr val="004F6B"/>
                </a:solidFill>
                <a:latin typeface="Trebuchet MS 1 Bold"/>
              </a:rPr>
              <a:t>easyread</a:t>
            </a:r>
            <a:r>
              <a:rPr lang="en-US" sz="2348" dirty="0">
                <a:solidFill>
                  <a:srgbClr val="004F6B"/>
                </a:solidFill>
                <a:latin typeface="Trebuchet MS 1 Bold"/>
              </a:rPr>
              <a:t> front page containing essential information could be added by default to all letters sent by the NHS or Government regarding health and social care.</a:t>
            </a:r>
          </a:p>
        </p:txBody>
      </p:sp>
      <p:sp>
        <p:nvSpPr>
          <p:cNvPr id="20" name="TextBox 20"/>
          <p:cNvSpPr txBox="1"/>
          <p:nvPr/>
        </p:nvSpPr>
        <p:spPr>
          <a:xfrm>
            <a:off x="283025" y="630169"/>
            <a:ext cx="3902830" cy="491490"/>
          </a:xfrm>
          <a:prstGeom prst="rect">
            <a:avLst/>
          </a:prstGeom>
        </p:spPr>
        <p:txBody>
          <a:bodyPr lIns="0" tIns="0" rIns="0" bIns="0" rtlCol="0" anchor="t">
            <a:spAutoFit/>
          </a:bodyPr>
          <a:lstStyle/>
          <a:p>
            <a:pPr>
              <a:lnSpc>
                <a:spcPts val="3599"/>
              </a:lnSpc>
            </a:pPr>
            <a:r>
              <a:rPr lang="en-US" sz="3599">
                <a:solidFill>
                  <a:srgbClr val="FFFFFF"/>
                </a:solidFill>
                <a:latin typeface="Trebuchet MS 2 Bold"/>
              </a:rPr>
              <a:t>What we learned</a:t>
            </a:r>
          </a:p>
        </p:txBody>
      </p:sp>
      <p:sp>
        <p:nvSpPr>
          <p:cNvPr id="21" name="TextBox 21"/>
          <p:cNvSpPr txBox="1"/>
          <p:nvPr/>
        </p:nvSpPr>
        <p:spPr>
          <a:xfrm>
            <a:off x="3516926" y="1828903"/>
            <a:ext cx="10679794" cy="491490"/>
          </a:xfrm>
          <a:prstGeom prst="rect">
            <a:avLst/>
          </a:prstGeom>
        </p:spPr>
        <p:txBody>
          <a:bodyPr lIns="0" tIns="0" rIns="0" bIns="0" rtlCol="0" anchor="t">
            <a:spAutoFit/>
          </a:bodyPr>
          <a:lstStyle/>
          <a:p>
            <a:pPr marL="0" lvl="0" indent="0" algn="ctr">
              <a:lnSpc>
                <a:spcPts val="3599"/>
              </a:lnSpc>
              <a:spcBef>
                <a:spcPct val="0"/>
              </a:spcBef>
            </a:pPr>
            <a:r>
              <a:rPr lang="en-US" sz="3599" u="none">
                <a:solidFill>
                  <a:srgbClr val="004F6B"/>
                </a:solidFill>
                <a:latin typeface="Trebuchet MS 2 Bold"/>
              </a:rPr>
              <a:t>No "one size fits all" solution</a:t>
            </a:r>
          </a:p>
        </p:txBody>
      </p:sp>
      <p:sp>
        <p:nvSpPr>
          <p:cNvPr id="22" name="TextBox 22"/>
          <p:cNvSpPr txBox="1"/>
          <p:nvPr/>
        </p:nvSpPr>
        <p:spPr>
          <a:xfrm>
            <a:off x="562659" y="3996558"/>
            <a:ext cx="3977373" cy="539630"/>
          </a:xfrm>
          <a:prstGeom prst="rect">
            <a:avLst/>
          </a:prstGeom>
        </p:spPr>
        <p:txBody>
          <a:bodyPr lIns="0" tIns="0" rIns="0" bIns="0" rtlCol="0" anchor="t">
            <a:spAutoFit/>
          </a:bodyPr>
          <a:lstStyle/>
          <a:p>
            <a:pPr algn="ctr">
              <a:lnSpc>
                <a:spcPts val="4076"/>
              </a:lnSpc>
            </a:pPr>
            <a:endParaRPr/>
          </a:p>
        </p:txBody>
      </p:sp>
      <p:sp>
        <p:nvSpPr>
          <p:cNvPr id="23" name="TextBox 23"/>
          <p:cNvSpPr txBox="1"/>
          <p:nvPr/>
        </p:nvSpPr>
        <p:spPr>
          <a:xfrm>
            <a:off x="1150321" y="3839518"/>
            <a:ext cx="2991214" cy="679450"/>
          </a:xfrm>
          <a:prstGeom prst="rect">
            <a:avLst/>
          </a:prstGeom>
        </p:spPr>
        <p:txBody>
          <a:bodyPr lIns="0" tIns="0" rIns="0" bIns="0" rtlCol="0" anchor="t">
            <a:spAutoFit/>
          </a:bodyPr>
          <a:lstStyle/>
          <a:p>
            <a:pPr marL="0" lvl="0" indent="0" algn="ctr">
              <a:lnSpc>
                <a:spcPts val="5000"/>
              </a:lnSpc>
              <a:spcBef>
                <a:spcPct val="0"/>
              </a:spcBef>
            </a:pPr>
            <a:r>
              <a:rPr lang="en-US" sz="5000" u="none" dirty="0">
                <a:solidFill>
                  <a:srgbClr val="004F6B"/>
                </a:solidFill>
                <a:latin typeface="Trebuchet MS 1 Bold"/>
              </a:rPr>
              <a:t>41% </a:t>
            </a:r>
          </a:p>
        </p:txBody>
      </p:sp>
      <p:sp>
        <p:nvSpPr>
          <p:cNvPr id="24" name="TextBox 24"/>
          <p:cNvSpPr txBox="1"/>
          <p:nvPr/>
        </p:nvSpPr>
        <p:spPr>
          <a:xfrm>
            <a:off x="690757" y="4556679"/>
            <a:ext cx="3910342" cy="648935"/>
          </a:xfrm>
          <a:prstGeom prst="rect">
            <a:avLst/>
          </a:prstGeom>
        </p:spPr>
        <p:txBody>
          <a:bodyPr lIns="0" tIns="0" rIns="0" bIns="0" rtlCol="0" anchor="t">
            <a:spAutoFit/>
          </a:bodyPr>
          <a:lstStyle/>
          <a:p>
            <a:pPr marL="0" lvl="0" indent="0" algn="ctr">
              <a:lnSpc>
                <a:spcPts val="2498"/>
              </a:lnSpc>
              <a:spcBef>
                <a:spcPct val="0"/>
              </a:spcBef>
            </a:pPr>
            <a:r>
              <a:rPr lang="en-US" sz="2498" u="none">
                <a:solidFill>
                  <a:srgbClr val="004F6B"/>
                </a:solidFill>
                <a:latin typeface="Trebuchet MS 2 Bold"/>
              </a:rPr>
              <a:t>used the internet to stay informed about Covid.</a:t>
            </a:r>
          </a:p>
        </p:txBody>
      </p:sp>
      <p:sp>
        <p:nvSpPr>
          <p:cNvPr id="25" name="TextBox 25"/>
          <p:cNvSpPr txBox="1"/>
          <p:nvPr/>
        </p:nvSpPr>
        <p:spPr>
          <a:xfrm>
            <a:off x="1150321" y="5676249"/>
            <a:ext cx="2991214" cy="683813"/>
          </a:xfrm>
          <a:prstGeom prst="rect">
            <a:avLst/>
          </a:prstGeom>
        </p:spPr>
        <p:txBody>
          <a:bodyPr lIns="0" tIns="0" rIns="0" bIns="0" rtlCol="0" anchor="t">
            <a:spAutoFit/>
          </a:bodyPr>
          <a:lstStyle/>
          <a:p>
            <a:pPr marL="0" lvl="0" indent="0" algn="ctr">
              <a:lnSpc>
                <a:spcPts val="5000"/>
              </a:lnSpc>
              <a:spcBef>
                <a:spcPct val="0"/>
              </a:spcBef>
            </a:pPr>
            <a:r>
              <a:rPr lang="en-US" sz="5000" u="none" dirty="0">
                <a:solidFill>
                  <a:srgbClr val="004F6B"/>
                </a:solidFill>
                <a:latin typeface="Trebuchet MS 1 Bold"/>
              </a:rPr>
              <a:t>32% </a:t>
            </a:r>
          </a:p>
        </p:txBody>
      </p:sp>
      <p:sp>
        <p:nvSpPr>
          <p:cNvPr id="26" name="TextBox 26"/>
          <p:cNvSpPr txBox="1"/>
          <p:nvPr/>
        </p:nvSpPr>
        <p:spPr>
          <a:xfrm>
            <a:off x="690757" y="6472885"/>
            <a:ext cx="3910342" cy="335404"/>
          </a:xfrm>
          <a:prstGeom prst="rect">
            <a:avLst/>
          </a:prstGeom>
        </p:spPr>
        <p:txBody>
          <a:bodyPr lIns="0" tIns="0" rIns="0" bIns="0" rtlCol="0" anchor="t">
            <a:spAutoFit/>
          </a:bodyPr>
          <a:lstStyle/>
          <a:p>
            <a:pPr algn="ctr">
              <a:lnSpc>
                <a:spcPts val="2498"/>
              </a:lnSpc>
            </a:pPr>
            <a:r>
              <a:rPr lang="en-US" sz="2498">
                <a:solidFill>
                  <a:srgbClr val="004F6B"/>
                </a:solidFill>
                <a:latin typeface="Trebuchet MS 2 Bold"/>
              </a:rPr>
              <a:t>were digitally excluded</a:t>
            </a:r>
          </a:p>
        </p:txBody>
      </p:sp>
      <p:grpSp>
        <p:nvGrpSpPr>
          <p:cNvPr id="27" name="Group 27"/>
          <p:cNvGrpSpPr/>
          <p:nvPr/>
        </p:nvGrpSpPr>
        <p:grpSpPr>
          <a:xfrm>
            <a:off x="368253" y="7156412"/>
            <a:ext cx="4752785" cy="1995473"/>
            <a:chOff x="0" y="0"/>
            <a:chExt cx="1786489" cy="750063"/>
          </a:xfrm>
        </p:grpSpPr>
        <p:sp>
          <p:nvSpPr>
            <p:cNvPr id="28" name="Freeform 28"/>
            <p:cNvSpPr/>
            <p:nvPr/>
          </p:nvSpPr>
          <p:spPr>
            <a:xfrm>
              <a:off x="0" y="0"/>
              <a:ext cx="1786489" cy="750064"/>
            </a:xfrm>
            <a:custGeom>
              <a:avLst/>
              <a:gdLst/>
              <a:ahLst/>
              <a:cxnLst/>
              <a:rect l="l" t="t" r="r" b="b"/>
              <a:pathLst>
                <a:path w="1786489" h="750064">
                  <a:moveTo>
                    <a:pt x="1662029" y="750063"/>
                  </a:moveTo>
                  <a:lnTo>
                    <a:pt x="124460" y="750063"/>
                  </a:lnTo>
                  <a:cubicBezTo>
                    <a:pt x="55880" y="750063"/>
                    <a:pt x="0" y="694183"/>
                    <a:pt x="0" y="625603"/>
                  </a:cubicBezTo>
                  <a:lnTo>
                    <a:pt x="0" y="124460"/>
                  </a:lnTo>
                  <a:cubicBezTo>
                    <a:pt x="0" y="55880"/>
                    <a:pt x="55880" y="0"/>
                    <a:pt x="124460" y="0"/>
                  </a:cubicBezTo>
                  <a:lnTo>
                    <a:pt x="1662029" y="0"/>
                  </a:lnTo>
                  <a:cubicBezTo>
                    <a:pt x="1730609" y="0"/>
                    <a:pt x="1786489" y="55880"/>
                    <a:pt x="1786489" y="124460"/>
                  </a:cubicBezTo>
                  <a:lnTo>
                    <a:pt x="1786489" y="625604"/>
                  </a:lnTo>
                  <a:cubicBezTo>
                    <a:pt x="1786489" y="694184"/>
                    <a:pt x="1730609" y="750064"/>
                    <a:pt x="1662029" y="750064"/>
                  </a:cubicBezTo>
                  <a:close/>
                </a:path>
              </a:pathLst>
            </a:custGeom>
            <a:solidFill>
              <a:srgbClr val="84BD00">
                <a:alpha val="49804"/>
              </a:srgbClr>
            </a:solidFill>
          </p:spPr>
        </p:sp>
      </p:grpSp>
      <p:sp>
        <p:nvSpPr>
          <p:cNvPr id="29" name="TextBox 29"/>
          <p:cNvSpPr txBox="1"/>
          <p:nvPr/>
        </p:nvSpPr>
        <p:spPr>
          <a:xfrm>
            <a:off x="1150321" y="7331099"/>
            <a:ext cx="2991214" cy="680558"/>
          </a:xfrm>
          <a:prstGeom prst="rect">
            <a:avLst/>
          </a:prstGeom>
        </p:spPr>
        <p:txBody>
          <a:bodyPr lIns="0" tIns="0" rIns="0" bIns="0" rtlCol="0" anchor="t">
            <a:spAutoFit/>
          </a:bodyPr>
          <a:lstStyle/>
          <a:p>
            <a:pPr marL="0" lvl="0" indent="0" algn="ctr">
              <a:lnSpc>
                <a:spcPts val="5000"/>
              </a:lnSpc>
              <a:spcBef>
                <a:spcPct val="0"/>
              </a:spcBef>
            </a:pPr>
            <a:r>
              <a:rPr lang="en-US" sz="5000" u="none" dirty="0">
                <a:solidFill>
                  <a:srgbClr val="004F6B"/>
                </a:solidFill>
                <a:latin typeface="Trebuchet MS 1 Bold"/>
              </a:rPr>
              <a:t>15% </a:t>
            </a:r>
          </a:p>
        </p:txBody>
      </p:sp>
      <p:sp>
        <p:nvSpPr>
          <p:cNvPr id="30" name="TextBox 30"/>
          <p:cNvSpPr txBox="1"/>
          <p:nvPr/>
        </p:nvSpPr>
        <p:spPr>
          <a:xfrm>
            <a:off x="894290" y="8009036"/>
            <a:ext cx="3463843" cy="955474"/>
          </a:xfrm>
          <a:prstGeom prst="rect">
            <a:avLst/>
          </a:prstGeom>
        </p:spPr>
        <p:txBody>
          <a:bodyPr lIns="0" tIns="0" rIns="0" bIns="0" rtlCol="0" anchor="t">
            <a:spAutoFit/>
          </a:bodyPr>
          <a:lstStyle/>
          <a:p>
            <a:pPr algn="ctr">
              <a:lnSpc>
                <a:spcPts val="2498"/>
              </a:lnSpc>
            </a:pPr>
            <a:r>
              <a:rPr lang="en-US" sz="2498">
                <a:solidFill>
                  <a:srgbClr val="004F6B"/>
                </a:solidFill>
                <a:latin typeface="Trebuchet MS 2 Bold"/>
              </a:rPr>
              <a:t>preferred information that does not involve the written word.</a:t>
            </a:r>
          </a:p>
        </p:txBody>
      </p:sp>
      <p:sp>
        <p:nvSpPr>
          <p:cNvPr id="31" name="TextBox 31"/>
          <p:cNvSpPr txBox="1"/>
          <p:nvPr/>
        </p:nvSpPr>
        <p:spPr>
          <a:xfrm>
            <a:off x="5697213" y="2977079"/>
            <a:ext cx="9341322"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004F6B"/>
                </a:solidFill>
                <a:latin typeface="Trebuchet MS 2 Bold"/>
              </a:rPr>
              <a:t>Strategies that work well:</a:t>
            </a:r>
          </a:p>
        </p:txBody>
      </p:sp>
      <p:sp>
        <p:nvSpPr>
          <p:cNvPr id="32" name="TextBox 32"/>
          <p:cNvSpPr txBox="1"/>
          <p:nvPr/>
        </p:nvSpPr>
        <p:spPr>
          <a:xfrm>
            <a:off x="6046662" y="5219700"/>
            <a:ext cx="10292042" cy="1436454"/>
          </a:xfrm>
          <a:prstGeom prst="rect">
            <a:avLst/>
          </a:prstGeom>
        </p:spPr>
        <p:txBody>
          <a:bodyPr lIns="0" tIns="0" rIns="0" bIns="0" rtlCol="0" anchor="t">
            <a:spAutoFit/>
          </a:bodyPr>
          <a:lstStyle/>
          <a:p>
            <a:pPr marL="0" lvl="0" indent="0" algn="l">
              <a:lnSpc>
                <a:spcPts val="2791"/>
              </a:lnSpc>
              <a:spcBef>
                <a:spcPct val="0"/>
              </a:spcBef>
            </a:pPr>
            <a:r>
              <a:rPr lang="en-US" sz="2448" u="none" dirty="0" err="1">
                <a:solidFill>
                  <a:srgbClr val="004F6B"/>
                </a:solidFill>
                <a:latin typeface="Trebuchet MS 2 Bold"/>
              </a:rPr>
              <a:t>Easyread</a:t>
            </a:r>
            <a:r>
              <a:rPr lang="en-US" sz="2448" u="none" dirty="0">
                <a:solidFill>
                  <a:srgbClr val="004F6B"/>
                </a:solidFill>
                <a:latin typeface="Trebuchet MS 2 Bold"/>
              </a:rPr>
              <a:t> materials featuring graphic illustrations, large fonts and strong contrasts are useful not just for users with learning disabilities, but also for people with some sight impairments or neurological disorders, and for those who are not fluent in English, including Deaf BSL speakers.</a:t>
            </a:r>
          </a:p>
        </p:txBody>
      </p:sp>
      <p:sp>
        <p:nvSpPr>
          <p:cNvPr id="33" name="TextBox 33"/>
          <p:cNvSpPr txBox="1"/>
          <p:nvPr/>
        </p:nvSpPr>
        <p:spPr>
          <a:xfrm>
            <a:off x="5961350" y="7821846"/>
            <a:ext cx="10735672" cy="1436454"/>
          </a:xfrm>
          <a:prstGeom prst="rect">
            <a:avLst/>
          </a:prstGeom>
        </p:spPr>
        <p:txBody>
          <a:bodyPr lIns="0" tIns="0" rIns="0" bIns="0" rtlCol="0" anchor="t">
            <a:spAutoFit/>
          </a:bodyPr>
          <a:lstStyle/>
          <a:p>
            <a:pPr marL="0" lvl="0" indent="0" algn="l">
              <a:lnSpc>
                <a:spcPts val="2791"/>
              </a:lnSpc>
              <a:spcBef>
                <a:spcPct val="0"/>
              </a:spcBef>
            </a:pPr>
            <a:r>
              <a:rPr lang="en-US" sz="2448" u="none">
                <a:solidFill>
                  <a:srgbClr val="004F6B"/>
                </a:solidFill>
                <a:latin typeface="Trebuchet MS 2 Bold"/>
              </a:rPr>
              <a:t>Information which is not in writing  could  entail online videos, podcasts, radio broadcasts as well as outreach by telephone or in person. It would be more accessible to those who are sight impaired, have learning disabilities or who prefer oral communication for cultural reasons.</a:t>
            </a:r>
          </a:p>
        </p:txBody>
      </p:sp>
      <p:grpSp>
        <p:nvGrpSpPr>
          <p:cNvPr id="34" name="Group 34"/>
          <p:cNvGrpSpPr/>
          <p:nvPr/>
        </p:nvGrpSpPr>
        <p:grpSpPr>
          <a:xfrm>
            <a:off x="4327150" y="302602"/>
            <a:ext cx="13957306" cy="1127338"/>
            <a:chOff x="0" y="0"/>
            <a:chExt cx="7612421" cy="614858"/>
          </a:xfrm>
        </p:grpSpPr>
        <p:sp>
          <p:nvSpPr>
            <p:cNvPr id="35" name="Freeform 35"/>
            <p:cNvSpPr/>
            <p:nvPr/>
          </p:nvSpPr>
          <p:spPr>
            <a:xfrm>
              <a:off x="0" y="0"/>
              <a:ext cx="7612421" cy="614858"/>
            </a:xfrm>
            <a:custGeom>
              <a:avLst/>
              <a:gdLst/>
              <a:ahLst/>
              <a:cxnLst/>
              <a:rect l="l" t="t" r="r" b="b"/>
              <a:pathLst>
                <a:path w="7612421" h="614858">
                  <a:moveTo>
                    <a:pt x="0" y="0"/>
                  </a:moveTo>
                  <a:lnTo>
                    <a:pt x="7612421" y="0"/>
                  </a:lnTo>
                  <a:lnTo>
                    <a:pt x="7612421" y="614858"/>
                  </a:lnTo>
                  <a:lnTo>
                    <a:pt x="0" y="614858"/>
                  </a:lnTo>
                  <a:close/>
                </a:path>
              </a:pathLst>
            </a:custGeom>
            <a:solidFill>
              <a:srgbClr val="004F6B"/>
            </a:solidFill>
          </p:spPr>
        </p:sp>
      </p:grpSp>
      <p:sp>
        <p:nvSpPr>
          <p:cNvPr id="36" name="TextBox 36"/>
          <p:cNvSpPr txBox="1"/>
          <p:nvPr/>
        </p:nvSpPr>
        <p:spPr>
          <a:xfrm>
            <a:off x="5005952" y="538729"/>
            <a:ext cx="9446185"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Communication &amp; information</a:t>
            </a:r>
          </a:p>
        </p:txBody>
      </p:sp>
      <p:grpSp>
        <p:nvGrpSpPr>
          <p:cNvPr id="37" name="Group 37"/>
          <p:cNvGrpSpPr/>
          <p:nvPr/>
        </p:nvGrpSpPr>
        <p:grpSpPr>
          <a:xfrm>
            <a:off x="5024367" y="4356078"/>
            <a:ext cx="802673" cy="631196"/>
            <a:chOff x="0" y="0"/>
            <a:chExt cx="2356316" cy="1852930"/>
          </a:xfrm>
        </p:grpSpPr>
        <p:sp>
          <p:nvSpPr>
            <p:cNvPr id="38" name="Freeform 38"/>
            <p:cNvSpPr/>
            <p:nvPr/>
          </p:nvSpPr>
          <p:spPr>
            <a:xfrm>
              <a:off x="0" y="0"/>
              <a:ext cx="2356316" cy="1854200"/>
            </a:xfrm>
            <a:custGeom>
              <a:avLst/>
              <a:gdLst/>
              <a:ahLst/>
              <a:cxnLst/>
              <a:rect l="l" t="t" r="r" b="b"/>
              <a:pathLst>
                <a:path w="2356316" h="1854200">
                  <a:moveTo>
                    <a:pt x="2255986" y="739140"/>
                  </a:moveTo>
                  <a:lnTo>
                    <a:pt x="1335236" y="49530"/>
                  </a:lnTo>
                  <a:cubicBezTo>
                    <a:pt x="1290786" y="16510"/>
                    <a:pt x="1242526" y="0"/>
                    <a:pt x="1192996" y="0"/>
                  </a:cubicBezTo>
                  <a:cubicBezTo>
                    <a:pt x="1087586" y="0"/>
                    <a:pt x="1010116" y="81280"/>
                    <a:pt x="1010116" y="194310"/>
                  </a:cubicBezTo>
                  <a:lnTo>
                    <a:pt x="1010116" y="605790"/>
                  </a:lnTo>
                  <a:lnTo>
                    <a:pt x="313690" y="605790"/>
                  </a:lnTo>
                  <a:cubicBezTo>
                    <a:pt x="139700" y="609600"/>
                    <a:pt x="0" y="751840"/>
                    <a:pt x="0" y="927100"/>
                  </a:cubicBezTo>
                  <a:cubicBezTo>
                    <a:pt x="0" y="1102360"/>
                    <a:pt x="139700" y="1244600"/>
                    <a:pt x="313690" y="1248410"/>
                  </a:cubicBezTo>
                  <a:lnTo>
                    <a:pt x="1010116" y="1248410"/>
                  </a:lnTo>
                  <a:lnTo>
                    <a:pt x="1010116" y="1659890"/>
                  </a:lnTo>
                  <a:cubicBezTo>
                    <a:pt x="1010116" y="1772920"/>
                    <a:pt x="1087586" y="1854200"/>
                    <a:pt x="1192996" y="1854200"/>
                  </a:cubicBezTo>
                  <a:cubicBezTo>
                    <a:pt x="1242526" y="1854200"/>
                    <a:pt x="1290786" y="1836420"/>
                    <a:pt x="1335236" y="1803400"/>
                  </a:cubicBezTo>
                  <a:lnTo>
                    <a:pt x="2255986" y="1115060"/>
                  </a:lnTo>
                  <a:cubicBezTo>
                    <a:pt x="2319486" y="1066800"/>
                    <a:pt x="2356316" y="998220"/>
                    <a:pt x="2356316" y="927100"/>
                  </a:cubicBezTo>
                  <a:cubicBezTo>
                    <a:pt x="2356316" y="854710"/>
                    <a:pt x="2319486" y="787400"/>
                    <a:pt x="2255986" y="739140"/>
                  </a:cubicBezTo>
                  <a:close/>
                </a:path>
              </a:pathLst>
            </a:custGeom>
            <a:solidFill>
              <a:srgbClr val="004F6B"/>
            </a:solidFill>
          </p:spPr>
        </p:sp>
      </p:grpSp>
      <p:grpSp>
        <p:nvGrpSpPr>
          <p:cNvPr id="39" name="Group 39"/>
          <p:cNvGrpSpPr/>
          <p:nvPr/>
        </p:nvGrpSpPr>
        <p:grpSpPr>
          <a:xfrm>
            <a:off x="5121038" y="7990876"/>
            <a:ext cx="802673" cy="631196"/>
            <a:chOff x="0" y="0"/>
            <a:chExt cx="2356316" cy="1852930"/>
          </a:xfrm>
        </p:grpSpPr>
        <p:sp>
          <p:nvSpPr>
            <p:cNvPr id="40" name="Freeform 40"/>
            <p:cNvSpPr/>
            <p:nvPr/>
          </p:nvSpPr>
          <p:spPr>
            <a:xfrm>
              <a:off x="0" y="0"/>
              <a:ext cx="2356316" cy="1854200"/>
            </a:xfrm>
            <a:custGeom>
              <a:avLst/>
              <a:gdLst/>
              <a:ahLst/>
              <a:cxnLst/>
              <a:rect l="l" t="t" r="r" b="b"/>
              <a:pathLst>
                <a:path w="2356316" h="1854200">
                  <a:moveTo>
                    <a:pt x="2255986" y="739140"/>
                  </a:moveTo>
                  <a:lnTo>
                    <a:pt x="1335236" y="49530"/>
                  </a:lnTo>
                  <a:cubicBezTo>
                    <a:pt x="1290786" y="16510"/>
                    <a:pt x="1242526" y="0"/>
                    <a:pt x="1192996" y="0"/>
                  </a:cubicBezTo>
                  <a:cubicBezTo>
                    <a:pt x="1087586" y="0"/>
                    <a:pt x="1010116" y="81280"/>
                    <a:pt x="1010116" y="194310"/>
                  </a:cubicBezTo>
                  <a:lnTo>
                    <a:pt x="1010116" y="605790"/>
                  </a:lnTo>
                  <a:lnTo>
                    <a:pt x="313690" y="605790"/>
                  </a:lnTo>
                  <a:cubicBezTo>
                    <a:pt x="139700" y="609600"/>
                    <a:pt x="0" y="751840"/>
                    <a:pt x="0" y="927100"/>
                  </a:cubicBezTo>
                  <a:cubicBezTo>
                    <a:pt x="0" y="1102360"/>
                    <a:pt x="139700" y="1244600"/>
                    <a:pt x="313690" y="1248410"/>
                  </a:cubicBezTo>
                  <a:lnTo>
                    <a:pt x="1010116" y="1248410"/>
                  </a:lnTo>
                  <a:lnTo>
                    <a:pt x="1010116" y="1659890"/>
                  </a:lnTo>
                  <a:cubicBezTo>
                    <a:pt x="1010116" y="1772920"/>
                    <a:pt x="1087586" y="1854200"/>
                    <a:pt x="1192996" y="1854200"/>
                  </a:cubicBezTo>
                  <a:cubicBezTo>
                    <a:pt x="1242526" y="1854200"/>
                    <a:pt x="1290786" y="1836420"/>
                    <a:pt x="1335236" y="1803400"/>
                  </a:cubicBezTo>
                  <a:lnTo>
                    <a:pt x="2255986" y="1115060"/>
                  </a:lnTo>
                  <a:cubicBezTo>
                    <a:pt x="2319486" y="1066800"/>
                    <a:pt x="2356316" y="998220"/>
                    <a:pt x="2356316" y="927100"/>
                  </a:cubicBezTo>
                  <a:cubicBezTo>
                    <a:pt x="2356316" y="854710"/>
                    <a:pt x="2319486" y="787400"/>
                    <a:pt x="2255986" y="739140"/>
                  </a:cubicBezTo>
                  <a:close/>
                </a:path>
              </a:pathLst>
            </a:custGeom>
            <a:solidFill>
              <a:srgbClr val="004F6B"/>
            </a:solid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0729" y="2980382"/>
            <a:ext cx="7000684" cy="4585815"/>
            <a:chOff x="0" y="0"/>
            <a:chExt cx="3093156" cy="2026179"/>
          </a:xfrm>
        </p:grpSpPr>
        <p:sp>
          <p:nvSpPr>
            <p:cNvPr id="3" name="Freeform 3"/>
            <p:cNvSpPr/>
            <p:nvPr/>
          </p:nvSpPr>
          <p:spPr>
            <a:xfrm>
              <a:off x="0" y="0"/>
              <a:ext cx="3093156" cy="2026179"/>
            </a:xfrm>
            <a:custGeom>
              <a:avLst/>
              <a:gdLst/>
              <a:ahLst/>
              <a:cxnLst/>
              <a:rect l="l" t="t" r="r" b="b"/>
              <a:pathLst>
                <a:path w="3093156" h="2026179">
                  <a:moveTo>
                    <a:pt x="2968696" y="2026179"/>
                  </a:moveTo>
                  <a:lnTo>
                    <a:pt x="124460" y="2026179"/>
                  </a:lnTo>
                  <a:cubicBezTo>
                    <a:pt x="55880" y="2026179"/>
                    <a:pt x="0" y="1970299"/>
                    <a:pt x="0" y="1901719"/>
                  </a:cubicBezTo>
                  <a:lnTo>
                    <a:pt x="0" y="124460"/>
                  </a:lnTo>
                  <a:cubicBezTo>
                    <a:pt x="0" y="55880"/>
                    <a:pt x="55880" y="0"/>
                    <a:pt x="124460" y="0"/>
                  </a:cubicBezTo>
                  <a:lnTo>
                    <a:pt x="2968696" y="0"/>
                  </a:lnTo>
                  <a:cubicBezTo>
                    <a:pt x="3037276" y="0"/>
                    <a:pt x="3093156" y="55880"/>
                    <a:pt x="3093156" y="124460"/>
                  </a:cubicBezTo>
                  <a:lnTo>
                    <a:pt x="3093156" y="1901719"/>
                  </a:lnTo>
                  <a:cubicBezTo>
                    <a:pt x="3093156" y="1970299"/>
                    <a:pt x="3037276" y="2026179"/>
                    <a:pt x="2968696" y="2026179"/>
                  </a:cubicBezTo>
                  <a:close/>
                </a:path>
              </a:pathLst>
            </a:custGeom>
            <a:solidFill>
              <a:srgbClr val="84BD00">
                <a:alpha val="49804"/>
              </a:srgbClr>
            </a:solidFill>
          </p:spPr>
        </p:sp>
      </p:grpSp>
      <p:grpSp>
        <p:nvGrpSpPr>
          <p:cNvPr id="4" name="Group 4"/>
          <p:cNvGrpSpPr/>
          <p:nvPr/>
        </p:nvGrpSpPr>
        <p:grpSpPr>
          <a:xfrm>
            <a:off x="952464" y="4283800"/>
            <a:ext cx="730327" cy="574306"/>
            <a:chOff x="0" y="0"/>
            <a:chExt cx="2356316" cy="1852930"/>
          </a:xfrm>
        </p:grpSpPr>
        <p:sp>
          <p:nvSpPr>
            <p:cNvPr id="5" name="Freeform 5"/>
            <p:cNvSpPr/>
            <p:nvPr/>
          </p:nvSpPr>
          <p:spPr>
            <a:xfrm>
              <a:off x="0" y="0"/>
              <a:ext cx="2356316" cy="1854200"/>
            </a:xfrm>
            <a:custGeom>
              <a:avLst/>
              <a:gdLst/>
              <a:ahLst/>
              <a:cxnLst/>
              <a:rect l="l" t="t" r="r" b="b"/>
              <a:pathLst>
                <a:path w="2356316" h="1854200">
                  <a:moveTo>
                    <a:pt x="2255986" y="739140"/>
                  </a:moveTo>
                  <a:lnTo>
                    <a:pt x="1335236" y="49530"/>
                  </a:lnTo>
                  <a:cubicBezTo>
                    <a:pt x="1290786" y="16510"/>
                    <a:pt x="1242526" y="0"/>
                    <a:pt x="1192996" y="0"/>
                  </a:cubicBezTo>
                  <a:cubicBezTo>
                    <a:pt x="1087586" y="0"/>
                    <a:pt x="1010116" y="81280"/>
                    <a:pt x="1010116" y="194310"/>
                  </a:cubicBezTo>
                  <a:lnTo>
                    <a:pt x="1010116" y="605790"/>
                  </a:lnTo>
                  <a:lnTo>
                    <a:pt x="313690" y="605790"/>
                  </a:lnTo>
                  <a:cubicBezTo>
                    <a:pt x="139700" y="609600"/>
                    <a:pt x="0" y="751840"/>
                    <a:pt x="0" y="927100"/>
                  </a:cubicBezTo>
                  <a:cubicBezTo>
                    <a:pt x="0" y="1102360"/>
                    <a:pt x="139700" y="1244600"/>
                    <a:pt x="313690" y="1248410"/>
                  </a:cubicBezTo>
                  <a:lnTo>
                    <a:pt x="1010116" y="1248410"/>
                  </a:lnTo>
                  <a:lnTo>
                    <a:pt x="1010116" y="1659890"/>
                  </a:lnTo>
                  <a:cubicBezTo>
                    <a:pt x="1010116" y="1772920"/>
                    <a:pt x="1087586" y="1854200"/>
                    <a:pt x="1192996" y="1854200"/>
                  </a:cubicBezTo>
                  <a:cubicBezTo>
                    <a:pt x="1242526" y="1854200"/>
                    <a:pt x="1290786" y="1836420"/>
                    <a:pt x="1335236" y="1803400"/>
                  </a:cubicBezTo>
                  <a:lnTo>
                    <a:pt x="2255986" y="1115060"/>
                  </a:lnTo>
                  <a:cubicBezTo>
                    <a:pt x="2319486" y="1066800"/>
                    <a:pt x="2356316" y="998220"/>
                    <a:pt x="2356316" y="927100"/>
                  </a:cubicBezTo>
                  <a:cubicBezTo>
                    <a:pt x="2356316" y="854710"/>
                    <a:pt x="2319486" y="787400"/>
                    <a:pt x="2255986" y="739140"/>
                  </a:cubicBezTo>
                  <a:close/>
                </a:path>
              </a:pathLst>
            </a:custGeom>
            <a:solidFill>
              <a:srgbClr val="84BD00"/>
            </a:solidFill>
          </p:spPr>
        </p:sp>
      </p:grpSp>
      <p:grpSp>
        <p:nvGrpSpPr>
          <p:cNvPr id="6" name="Group 6"/>
          <p:cNvGrpSpPr/>
          <p:nvPr/>
        </p:nvGrpSpPr>
        <p:grpSpPr>
          <a:xfrm>
            <a:off x="952464" y="5760015"/>
            <a:ext cx="730327" cy="574306"/>
            <a:chOff x="0" y="0"/>
            <a:chExt cx="2356316" cy="1852930"/>
          </a:xfrm>
        </p:grpSpPr>
        <p:sp>
          <p:nvSpPr>
            <p:cNvPr id="7" name="Freeform 7"/>
            <p:cNvSpPr/>
            <p:nvPr/>
          </p:nvSpPr>
          <p:spPr>
            <a:xfrm>
              <a:off x="0" y="0"/>
              <a:ext cx="2356316" cy="1854200"/>
            </a:xfrm>
            <a:custGeom>
              <a:avLst/>
              <a:gdLst/>
              <a:ahLst/>
              <a:cxnLst/>
              <a:rect l="l" t="t" r="r" b="b"/>
              <a:pathLst>
                <a:path w="2356316" h="1854200">
                  <a:moveTo>
                    <a:pt x="2255986" y="739140"/>
                  </a:moveTo>
                  <a:lnTo>
                    <a:pt x="1335236" y="49530"/>
                  </a:lnTo>
                  <a:cubicBezTo>
                    <a:pt x="1290786" y="16510"/>
                    <a:pt x="1242526" y="0"/>
                    <a:pt x="1192996" y="0"/>
                  </a:cubicBezTo>
                  <a:cubicBezTo>
                    <a:pt x="1087586" y="0"/>
                    <a:pt x="1010116" y="81280"/>
                    <a:pt x="1010116" y="194310"/>
                  </a:cubicBezTo>
                  <a:lnTo>
                    <a:pt x="1010116" y="605790"/>
                  </a:lnTo>
                  <a:lnTo>
                    <a:pt x="313690" y="605790"/>
                  </a:lnTo>
                  <a:cubicBezTo>
                    <a:pt x="139700" y="609600"/>
                    <a:pt x="0" y="751840"/>
                    <a:pt x="0" y="927100"/>
                  </a:cubicBezTo>
                  <a:cubicBezTo>
                    <a:pt x="0" y="1102360"/>
                    <a:pt x="139700" y="1244600"/>
                    <a:pt x="313690" y="1248410"/>
                  </a:cubicBezTo>
                  <a:lnTo>
                    <a:pt x="1010116" y="1248410"/>
                  </a:lnTo>
                  <a:lnTo>
                    <a:pt x="1010116" y="1659890"/>
                  </a:lnTo>
                  <a:cubicBezTo>
                    <a:pt x="1010116" y="1772920"/>
                    <a:pt x="1087586" y="1854200"/>
                    <a:pt x="1192996" y="1854200"/>
                  </a:cubicBezTo>
                  <a:cubicBezTo>
                    <a:pt x="1242526" y="1854200"/>
                    <a:pt x="1290786" y="1836420"/>
                    <a:pt x="1335236" y="1803400"/>
                  </a:cubicBezTo>
                  <a:lnTo>
                    <a:pt x="2255986" y="1115060"/>
                  </a:lnTo>
                  <a:cubicBezTo>
                    <a:pt x="2319486" y="1066800"/>
                    <a:pt x="2356316" y="998220"/>
                    <a:pt x="2356316" y="927100"/>
                  </a:cubicBezTo>
                  <a:cubicBezTo>
                    <a:pt x="2356316" y="854710"/>
                    <a:pt x="2319486" y="787400"/>
                    <a:pt x="2255986" y="739140"/>
                  </a:cubicBezTo>
                  <a:close/>
                </a:path>
              </a:pathLst>
            </a:custGeom>
            <a:solidFill>
              <a:srgbClr val="D34D9C"/>
            </a:solidFill>
          </p:spPr>
        </p:sp>
      </p:grpSp>
      <p:grpSp>
        <p:nvGrpSpPr>
          <p:cNvPr id="8" name="Group 8"/>
          <p:cNvGrpSpPr/>
          <p:nvPr/>
        </p:nvGrpSpPr>
        <p:grpSpPr>
          <a:xfrm>
            <a:off x="10771555" y="2980382"/>
            <a:ext cx="6746258" cy="4419153"/>
            <a:chOff x="0" y="0"/>
            <a:chExt cx="3093156" cy="2026179"/>
          </a:xfrm>
        </p:grpSpPr>
        <p:sp>
          <p:nvSpPr>
            <p:cNvPr id="9" name="Freeform 9"/>
            <p:cNvSpPr/>
            <p:nvPr/>
          </p:nvSpPr>
          <p:spPr>
            <a:xfrm>
              <a:off x="0" y="0"/>
              <a:ext cx="3093156" cy="2026179"/>
            </a:xfrm>
            <a:custGeom>
              <a:avLst/>
              <a:gdLst/>
              <a:ahLst/>
              <a:cxnLst/>
              <a:rect l="l" t="t" r="r" b="b"/>
              <a:pathLst>
                <a:path w="3093156" h="2026179">
                  <a:moveTo>
                    <a:pt x="2968696" y="2026179"/>
                  </a:moveTo>
                  <a:lnTo>
                    <a:pt x="124460" y="2026179"/>
                  </a:lnTo>
                  <a:cubicBezTo>
                    <a:pt x="55880" y="2026179"/>
                    <a:pt x="0" y="1970299"/>
                    <a:pt x="0" y="1901719"/>
                  </a:cubicBezTo>
                  <a:lnTo>
                    <a:pt x="0" y="124460"/>
                  </a:lnTo>
                  <a:cubicBezTo>
                    <a:pt x="0" y="55880"/>
                    <a:pt x="55880" y="0"/>
                    <a:pt x="124460" y="0"/>
                  </a:cubicBezTo>
                  <a:lnTo>
                    <a:pt x="2968696" y="0"/>
                  </a:lnTo>
                  <a:cubicBezTo>
                    <a:pt x="3037276" y="0"/>
                    <a:pt x="3093156" y="55880"/>
                    <a:pt x="3093156" y="124460"/>
                  </a:cubicBezTo>
                  <a:lnTo>
                    <a:pt x="3093156" y="1901719"/>
                  </a:lnTo>
                  <a:cubicBezTo>
                    <a:pt x="3093156" y="1970299"/>
                    <a:pt x="3037276" y="2026179"/>
                    <a:pt x="2968696" y="2026179"/>
                  </a:cubicBezTo>
                  <a:close/>
                </a:path>
              </a:pathLst>
            </a:custGeom>
            <a:solidFill>
              <a:srgbClr val="E73E97">
                <a:alpha val="49804"/>
              </a:srgbClr>
            </a:solidFill>
          </p:spPr>
        </p:sp>
      </p:grpSp>
      <p:grpSp>
        <p:nvGrpSpPr>
          <p:cNvPr id="10" name="Group 10"/>
          <p:cNvGrpSpPr/>
          <p:nvPr/>
        </p:nvGrpSpPr>
        <p:grpSpPr>
          <a:xfrm>
            <a:off x="2350768" y="7859134"/>
            <a:ext cx="13277992" cy="1721532"/>
            <a:chOff x="0" y="0"/>
            <a:chExt cx="5237358" cy="679039"/>
          </a:xfrm>
        </p:grpSpPr>
        <p:sp>
          <p:nvSpPr>
            <p:cNvPr id="11" name="Freeform 11"/>
            <p:cNvSpPr/>
            <p:nvPr/>
          </p:nvSpPr>
          <p:spPr>
            <a:xfrm>
              <a:off x="0" y="0"/>
              <a:ext cx="5237358" cy="679039"/>
            </a:xfrm>
            <a:custGeom>
              <a:avLst/>
              <a:gdLst/>
              <a:ahLst/>
              <a:cxnLst/>
              <a:rect l="l" t="t" r="r" b="b"/>
              <a:pathLst>
                <a:path w="5237358" h="679039">
                  <a:moveTo>
                    <a:pt x="5112898" y="679039"/>
                  </a:moveTo>
                  <a:lnTo>
                    <a:pt x="124460" y="679039"/>
                  </a:lnTo>
                  <a:cubicBezTo>
                    <a:pt x="55880" y="679039"/>
                    <a:pt x="0" y="623159"/>
                    <a:pt x="0" y="554579"/>
                  </a:cubicBezTo>
                  <a:lnTo>
                    <a:pt x="0" y="124460"/>
                  </a:lnTo>
                  <a:cubicBezTo>
                    <a:pt x="0" y="55880"/>
                    <a:pt x="55880" y="0"/>
                    <a:pt x="124460" y="0"/>
                  </a:cubicBezTo>
                  <a:lnTo>
                    <a:pt x="5112898" y="0"/>
                  </a:lnTo>
                  <a:cubicBezTo>
                    <a:pt x="5181478" y="0"/>
                    <a:pt x="5237358" y="55880"/>
                    <a:pt x="5237358" y="124460"/>
                  </a:cubicBezTo>
                  <a:lnTo>
                    <a:pt x="5237358" y="554579"/>
                  </a:lnTo>
                  <a:cubicBezTo>
                    <a:pt x="5237358" y="623159"/>
                    <a:pt x="5181478" y="679039"/>
                    <a:pt x="5112898" y="679039"/>
                  </a:cubicBezTo>
                  <a:close/>
                </a:path>
              </a:pathLst>
            </a:custGeom>
            <a:solidFill>
              <a:srgbClr val="004F6B">
                <a:alpha val="42745"/>
              </a:srgbClr>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09958">
            <a:off x="7289373" y="4886533"/>
            <a:ext cx="1309797" cy="2512800"/>
          </a:xfrm>
          <a:prstGeom prst="rect">
            <a:avLst/>
          </a:prstGeom>
        </p:spPr>
      </p:pic>
      <p:sp>
        <p:nvSpPr>
          <p:cNvPr id="13" name="TextBox 13"/>
          <p:cNvSpPr txBox="1"/>
          <p:nvPr/>
        </p:nvSpPr>
        <p:spPr>
          <a:xfrm>
            <a:off x="11270319" y="4110648"/>
            <a:ext cx="5627004" cy="2893880"/>
          </a:xfrm>
          <a:prstGeom prst="rect">
            <a:avLst/>
          </a:prstGeom>
        </p:spPr>
        <p:txBody>
          <a:bodyPr lIns="0" tIns="0" rIns="0" bIns="0" rtlCol="0" anchor="t">
            <a:spAutoFit/>
          </a:bodyPr>
          <a:lstStyle/>
          <a:p>
            <a:pPr marL="0" lvl="0" indent="0" algn="just">
              <a:lnSpc>
                <a:spcPts val="2890"/>
              </a:lnSpc>
            </a:pPr>
            <a:r>
              <a:rPr lang="en-US" sz="2408" u="none">
                <a:solidFill>
                  <a:srgbClr val="004F6B"/>
                </a:solidFill>
                <a:latin typeface="Trebuchet MS 2 Bold"/>
              </a:rPr>
              <a:t>Collecting and recording data on each person's specific communication needs and offering different options (such as contact by phone, text or online video sent by email) would empower health and social care professionals to contact them in the way they prefer to be contacted, and to ensure accessibility.</a:t>
            </a:r>
          </a:p>
        </p:txBody>
      </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888328" flipH="1">
            <a:off x="9850022" y="4931699"/>
            <a:ext cx="1370966" cy="2630152"/>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6974" y="7725548"/>
            <a:ext cx="1409165" cy="1960577"/>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326424">
            <a:off x="15916720" y="7511218"/>
            <a:ext cx="1881149" cy="2417364"/>
          </a:xfrm>
          <a:prstGeom prst="rect">
            <a:avLst/>
          </a:prstGeom>
        </p:spPr>
      </p:pic>
      <p:sp>
        <p:nvSpPr>
          <p:cNvPr id="17" name="TextBox 17"/>
          <p:cNvSpPr txBox="1"/>
          <p:nvPr/>
        </p:nvSpPr>
        <p:spPr>
          <a:xfrm>
            <a:off x="6762732" y="557779"/>
            <a:ext cx="9446185" cy="655320"/>
          </a:xfrm>
          <a:prstGeom prst="rect">
            <a:avLst/>
          </a:prstGeom>
        </p:spPr>
        <p:txBody>
          <a:bodyPr lIns="0" tIns="0" rIns="0" bIns="0" rtlCol="0" anchor="t">
            <a:spAutoFit/>
          </a:bodyPr>
          <a:lstStyle/>
          <a:p>
            <a:pPr algn="ctr">
              <a:lnSpc>
                <a:spcPts val="4800"/>
              </a:lnSpc>
            </a:pPr>
            <a:r>
              <a:rPr lang="en-US" sz="4800">
                <a:solidFill>
                  <a:srgbClr val="FFFFFF"/>
                </a:solidFill>
                <a:latin typeface="Trebuchet MS 1 Bold"/>
              </a:rPr>
              <a:t>Communication strategy</a:t>
            </a:r>
          </a:p>
        </p:txBody>
      </p:sp>
      <p:sp>
        <p:nvSpPr>
          <p:cNvPr id="18" name="TextBox 18"/>
          <p:cNvSpPr txBox="1"/>
          <p:nvPr/>
        </p:nvSpPr>
        <p:spPr>
          <a:xfrm>
            <a:off x="1056628" y="3146471"/>
            <a:ext cx="6426994" cy="803014"/>
          </a:xfrm>
          <a:prstGeom prst="rect">
            <a:avLst/>
          </a:prstGeom>
        </p:spPr>
        <p:txBody>
          <a:bodyPr lIns="0" tIns="0" rIns="0" bIns="0" rtlCol="0" anchor="t">
            <a:spAutoFit/>
          </a:bodyPr>
          <a:lstStyle/>
          <a:p>
            <a:pPr>
              <a:lnSpc>
                <a:spcPts val="3065"/>
              </a:lnSpc>
            </a:pPr>
            <a:r>
              <a:rPr lang="en-US" sz="3065">
                <a:solidFill>
                  <a:srgbClr val="004F6B"/>
                </a:solidFill>
                <a:latin typeface="Trebuchet MS 1 Bold"/>
              </a:rPr>
              <a:t>GPs could play a crucial role in disseminating information.</a:t>
            </a:r>
          </a:p>
        </p:txBody>
      </p:sp>
      <p:sp>
        <p:nvSpPr>
          <p:cNvPr id="19" name="TextBox 19"/>
          <p:cNvSpPr txBox="1"/>
          <p:nvPr/>
        </p:nvSpPr>
        <p:spPr>
          <a:xfrm>
            <a:off x="2035027" y="4083441"/>
            <a:ext cx="5245438" cy="1530279"/>
          </a:xfrm>
          <a:prstGeom prst="rect">
            <a:avLst/>
          </a:prstGeom>
        </p:spPr>
        <p:txBody>
          <a:bodyPr lIns="0" tIns="0" rIns="0" bIns="0" rtlCol="0" anchor="t">
            <a:spAutoFit/>
          </a:bodyPr>
          <a:lstStyle/>
          <a:p>
            <a:pPr marL="0" lvl="0" indent="0" algn="just">
              <a:lnSpc>
                <a:spcPts val="3028"/>
              </a:lnSpc>
              <a:spcBef>
                <a:spcPct val="0"/>
              </a:spcBef>
            </a:pPr>
            <a:r>
              <a:rPr lang="en-US" sz="2524" u="none">
                <a:solidFill>
                  <a:srgbClr val="004F6B"/>
                </a:solidFill>
                <a:latin typeface="Trebuchet MS 2 Bold"/>
              </a:rPr>
              <a:t>They are already seen by most patients as a trusted authority when it comes to health and social care information.</a:t>
            </a:r>
          </a:p>
        </p:txBody>
      </p:sp>
      <p:sp>
        <p:nvSpPr>
          <p:cNvPr id="20" name="TextBox 20"/>
          <p:cNvSpPr txBox="1"/>
          <p:nvPr/>
        </p:nvSpPr>
        <p:spPr>
          <a:xfrm>
            <a:off x="2035027" y="5740965"/>
            <a:ext cx="5153291" cy="1550725"/>
          </a:xfrm>
          <a:prstGeom prst="rect">
            <a:avLst/>
          </a:prstGeom>
        </p:spPr>
        <p:txBody>
          <a:bodyPr lIns="0" tIns="0" rIns="0" bIns="0" rtlCol="0" anchor="t">
            <a:spAutoFit/>
          </a:bodyPr>
          <a:lstStyle/>
          <a:p>
            <a:pPr marL="0" lvl="0" indent="0" algn="just">
              <a:lnSpc>
                <a:spcPts val="3028"/>
              </a:lnSpc>
              <a:spcBef>
                <a:spcPct val="0"/>
              </a:spcBef>
            </a:pPr>
            <a:r>
              <a:rPr lang="en-US" sz="2524" u="none">
                <a:solidFill>
                  <a:srgbClr val="004F6B"/>
                </a:solidFill>
                <a:latin typeface="Trebuchet MS 2 Bold"/>
              </a:rPr>
              <a:t>Through patient records, they have (or could obtain) specific information on each person's communication needs </a:t>
            </a:r>
          </a:p>
        </p:txBody>
      </p:sp>
      <p:sp>
        <p:nvSpPr>
          <p:cNvPr id="21" name="TextBox 21"/>
          <p:cNvSpPr txBox="1"/>
          <p:nvPr/>
        </p:nvSpPr>
        <p:spPr>
          <a:xfrm>
            <a:off x="11049848" y="3302011"/>
            <a:ext cx="6467966" cy="800480"/>
          </a:xfrm>
          <a:prstGeom prst="rect">
            <a:avLst/>
          </a:prstGeom>
        </p:spPr>
        <p:txBody>
          <a:bodyPr lIns="0" tIns="0" rIns="0" bIns="0" rtlCol="0" anchor="t">
            <a:spAutoFit/>
          </a:bodyPr>
          <a:lstStyle/>
          <a:p>
            <a:pPr marL="0" lvl="0" indent="0" algn="l">
              <a:lnSpc>
                <a:spcPts val="3065"/>
              </a:lnSpc>
              <a:spcBef>
                <a:spcPct val="0"/>
              </a:spcBef>
            </a:pPr>
            <a:r>
              <a:rPr lang="en-US" sz="3065" u="none">
                <a:solidFill>
                  <a:srgbClr val="004F6B"/>
                </a:solidFill>
                <a:latin typeface="Trebuchet MS 1 Bold"/>
              </a:rPr>
              <a:t>Personalised outreach can make information more accessible</a:t>
            </a:r>
          </a:p>
        </p:txBody>
      </p:sp>
      <p:sp>
        <p:nvSpPr>
          <p:cNvPr id="22" name="TextBox 22"/>
          <p:cNvSpPr txBox="1"/>
          <p:nvPr/>
        </p:nvSpPr>
        <p:spPr>
          <a:xfrm>
            <a:off x="2475040" y="8201972"/>
            <a:ext cx="12848336" cy="1080770"/>
          </a:xfrm>
          <a:prstGeom prst="rect">
            <a:avLst/>
          </a:prstGeom>
        </p:spPr>
        <p:txBody>
          <a:bodyPr lIns="0" tIns="0" rIns="0" bIns="0" rtlCol="0" anchor="t">
            <a:spAutoFit/>
          </a:bodyPr>
          <a:lstStyle/>
          <a:p>
            <a:pPr marL="0" lvl="0" indent="0" algn="just">
              <a:lnSpc>
                <a:spcPts val="2800"/>
              </a:lnSpc>
              <a:spcBef>
                <a:spcPct val="0"/>
              </a:spcBef>
            </a:pPr>
            <a:r>
              <a:rPr lang="en-US" sz="2800" u="none">
                <a:solidFill>
                  <a:srgbClr val="004F6B"/>
                </a:solidFill>
                <a:latin typeface="Trebuchet MS 2 Bold"/>
              </a:rPr>
              <a:t>Disabled people could communicate their contact preferences ONCE, through GP surgeries; and through integrated care systems these would be used across the NHS</a:t>
            </a:r>
          </a:p>
        </p:txBody>
      </p:sp>
      <p:grpSp>
        <p:nvGrpSpPr>
          <p:cNvPr id="23" name="Group 23"/>
          <p:cNvGrpSpPr/>
          <p:nvPr/>
        </p:nvGrpSpPr>
        <p:grpSpPr>
          <a:xfrm>
            <a:off x="4428194" y="293163"/>
            <a:ext cx="13859806" cy="1127338"/>
            <a:chOff x="0" y="0"/>
            <a:chExt cx="7612421" cy="614858"/>
          </a:xfrm>
        </p:grpSpPr>
        <p:sp>
          <p:nvSpPr>
            <p:cNvPr id="24" name="Freeform 24"/>
            <p:cNvSpPr/>
            <p:nvPr/>
          </p:nvSpPr>
          <p:spPr>
            <a:xfrm>
              <a:off x="0" y="0"/>
              <a:ext cx="7612421" cy="614858"/>
            </a:xfrm>
            <a:custGeom>
              <a:avLst/>
              <a:gdLst/>
              <a:ahLst/>
              <a:cxnLst/>
              <a:rect l="l" t="t" r="r" b="b"/>
              <a:pathLst>
                <a:path w="7612421" h="614858">
                  <a:moveTo>
                    <a:pt x="0" y="0"/>
                  </a:moveTo>
                  <a:lnTo>
                    <a:pt x="7612421" y="0"/>
                  </a:lnTo>
                  <a:lnTo>
                    <a:pt x="7612421" y="614858"/>
                  </a:lnTo>
                  <a:lnTo>
                    <a:pt x="0" y="614858"/>
                  </a:lnTo>
                  <a:close/>
                </a:path>
              </a:pathLst>
            </a:custGeom>
            <a:solidFill>
              <a:srgbClr val="004F6B"/>
            </a:solidFill>
          </p:spPr>
        </p:sp>
      </p:grpSp>
      <p:sp>
        <p:nvSpPr>
          <p:cNvPr id="25" name="TextBox 25"/>
          <p:cNvSpPr txBox="1"/>
          <p:nvPr/>
        </p:nvSpPr>
        <p:spPr>
          <a:xfrm>
            <a:off x="5005952" y="538729"/>
            <a:ext cx="9446185" cy="491490"/>
          </a:xfrm>
          <a:prstGeom prst="rect">
            <a:avLst/>
          </a:prstGeom>
        </p:spPr>
        <p:txBody>
          <a:bodyPr lIns="0" tIns="0" rIns="0" bIns="0" rtlCol="0" anchor="t">
            <a:spAutoFit/>
          </a:bodyPr>
          <a:lstStyle/>
          <a:p>
            <a:pPr marL="0" lvl="0" indent="0" algn="l">
              <a:lnSpc>
                <a:spcPts val="3599"/>
              </a:lnSpc>
              <a:spcBef>
                <a:spcPct val="0"/>
              </a:spcBef>
            </a:pPr>
            <a:r>
              <a:rPr lang="en-US" sz="3599" u="none">
                <a:solidFill>
                  <a:srgbClr val="FFFFFF"/>
                </a:solidFill>
                <a:latin typeface="Trebuchet MS 2 Bold"/>
              </a:rPr>
              <a:t>Communication &amp; information</a:t>
            </a:r>
          </a:p>
        </p:txBody>
      </p:sp>
      <p:grpSp>
        <p:nvGrpSpPr>
          <p:cNvPr id="26" name="Group 26"/>
          <p:cNvGrpSpPr/>
          <p:nvPr/>
        </p:nvGrpSpPr>
        <p:grpSpPr>
          <a:xfrm>
            <a:off x="0" y="1748174"/>
            <a:ext cx="18288000" cy="813277"/>
            <a:chOff x="0" y="0"/>
            <a:chExt cx="11153260" cy="443568"/>
          </a:xfrm>
        </p:grpSpPr>
        <p:sp>
          <p:nvSpPr>
            <p:cNvPr id="27" name="Freeform 27"/>
            <p:cNvSpPr/>
            <p:nvPr/>
          </p:nvSpPr>
          <p:spPr>
            <a:xfrm>
              <a:off x="0" y="0"/>
              <a:ext cx="11153260" cy="443567"/>
            </a:xfrm>
            <a:custGeom>
              <a:avLst/>
              <a:gdLst/>
              <a:ahLst/>
              <a:cxnLst/>
              <a:rect l="l" t="t" r="r" b="b"/>
              <a:pathLst>
                <a:path w="11153260" h="443567">
                  <a:moveTo>
                    <a:pt x="0" y="0"/>
                  </a:moveTo>
                  <a:lnTo>
                    <a:pt x="11153260" y="0"/>
                  </a:lnTo>
                  <a:lnTo>
                    <a:pt x="11153260" y="443567"/>
                  </a:lnTo>
                  <a:lnTo>
                    <a:pt x="0" y="443567"/>
                  </a:lnTo>
                  <a:close/>
                </a:path>
              </a:pathLst>
            </a:custGeom>
            <a:solidFill>
              <a:srgbClr val="84BD00">
                <a:alpha val="49804"/>
              </a:srgbClr>
            </a:solidFill>
          </p:spPr>
        </p:sp>
      </p:grpSp>
      <p:sp>
        <p:nvSpPr>
          <p:cNvPr id="28" name="TextBox 28"/>
          <p:cNvSpPr txBox="1"/>
          <p:nvPr/>
        </p:nvSpPr>
        <p:spPr>
          <a:xfrm>
            <a:off x="3516926" y="1828903"/>
            <a:ext cx="10679794" cy="491490"/>
          </a:xfrm>
          <a:prstGeom prst="rect">
            <a:avLst/>
          </a:prstGeom>
        </p:spPr>
        <p:txBody>
          <a:bodyPr lIns="0" tIns="0" rIns="0" bIns="0" rtlCol="0" anchor="t">
            <a:spAutoFit/>
          </a:bodyPr>
          <a:lstStyle/>
          <a:p>
            <a:pPr marL="0" lvl="0" indent="0" algn="ctr">
              <a:lnSpc>
                <a:spcPts val="3599"/>
              </a:lnSpc>
              <a:spcBef>
                <a:spcPct val="0"/>
              </a:spcBef>
            </a:pPr>
            <a:r>
              <a:rPr lang="en-US" sz="3599" u="none">
                <a:solidFill>
                  <a:srgbClr val="004F6B"/>
                </a:solidFill>
                <a:latin typeface="Trebuchet MS 2 Bold"/>
              </a:rPr>
              <a:t>No "one size fits all" solution</a:t>
            </a:r>
          </a:p>
        </p:txBody>
      </p:sp>
      <p:grpSp>
        <p:nvGrpSpPr>
          <p:cNvPr id="29" name="Group 29"/>
          <p:cNvGrpSpPr/>
          <p:nvPr/>
        </p:nvGrpSpPr>
        <p:grpSpPr>
          <a:xfrm>
            <a:off x="-7404" y="316766"/>
            <a:ext cx="4122204" cy="1094242"/>
            <a:chOff x="0" y="0"/>
            <a:chExt cx="2294798" cy="609156"/>
          </a:xfrm>
        </p:grpSpPr>
        <p:sp>
          <p:nvSpPr>
            <p:cNvPr id="30" name="Freeform 30"/>
            <p:cNvSpPr/>
            <p:nvPr/>
          </p:nvSpPr>
          <p:spPr>
            <a:xfrm>
              <a:off x="0" y="0"/>
              <a:ext cx="2294798" cy="609156"/>
            </a:xfrm>
            <a:custGeom>
              <a:avLst/>
              <a:gdLst/>
              <a:ahLst/>
              <a:cxnLst/>
              <a:rect l="l" t="t" r="r" b="b"/>
              <a:pathLst>
                <a:path w="2294798" h="609156">
                  <a:moveTo>
                    <a:pt x="0" y="0"/>
                  </a:moveTo>
                  <a:lnTo>
                    <a:pt x="2294798" y="0"/>
                  </a:lnTo>
                  <a:lnTo>
                    <a:pt x="2294798" y="609156"/>
                  </a:lnTo>
                  <a:lnTo>
                    <a:pt x="0" y="609156"/>
                  </a:lnTo>
                  <a:close/>
                </a:path>
              </a:pathLst>
            </a:custGeom>
            <a:solidFill>
              <a:srgbClr val="E73E97"/>
            </a:solidFill>
          </p:spPr>
        </p:sp>
      </p:grpSp>
      <p:sp>
        <p:nvSpPr>
          <p:cNvPr id="31" name="TextBox 31"/>
          <p:cNvSpPr txBox="1"/>
          <p:nvPr/>
        </p:nvSpPr>
        <p:spPr>
          <a:xfrm>
            <a:off x="97337" y="630169"/>
            <a:ext cx="3902830" cy="491490"/>
          </a:xfrm>
          <a:prstGeom prst="rect">
            <a:avLst/>
          </a:prstGeom>
        </p:spPr>
        <p:txBody>
          <a:bodyPr lIns="0" tIns="0" rIns="0" bIns="0" rtlCol="0" anchor="t">
            <a:spAutoFit/>
          </a:bodyPr>
          <a:lstStyle/>
          <a:p>
            <a:pPr>
              <a:lnSpc>
                <a:spcPts val="3599"/>
              </a:lnSpc>
            </a:pPr>
            <a:r>
              <a:rPr lang="en-US" sz="3599">
                <a:solidFill>
                  <a:srgbClr val="FFFFFF"/>
                </a:solidFill>
                <a:latin typeface="Trebuchet MS 2 Bold"/>
              </a:rPr>
              <a:t>What we learned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877" r="17877"/>
          <a:stretch/>
        </p:blipFill>
        <p:spPr>
          <a:xfrm>
            <a:off x="14724000" y="6958059"/>
            <a:ext cx="3571717" cy="2572025"/>
          </a:xfrm>
          <a:prstGeom prst="rect">
            <a:avLst/>
          </a:prstGeom>
        </p:spPr>
      </p:pic>
      <p:pic>
        <p:nvPicPr>
          <p:cNvPr id="3" name="Picture 3"/>
          <p:cNvPicPr>
            <a:picLocks noChangeAspect="1"/>
          </p:cNvPicPr>
          <p:nvPr/>
        </p:nvPicPr>
        <p:blipFill>
          <a:blip r:embed="rId4"/>
          <a:srcRect l="78174" t="32690" r="5770" b="29366"/>
          <a:stretch>
            <a:fillRect/>
          </a:stretch>
        </p:blipFill>
        <p:spPr>
          <a:xfrm>
            <a:off x="14123267" y="6814518"/>
            <a:ext cx="1202616" cy="2842127"/>
          </a:xfrm>
          <a:prstGeom prst="rect">
            <a:avLst/>
          </a:prstGeom>
        </p:spPr>
      </p:pic>
      <p:grpSp>
        <p:nvGrpSpPr>
          <p:cNvPr id="4" name="Group 4"/>
          <p:cNvGrpSpPr/>
          <p:nvPr/>
        </p:nvGrpSpPr>
        <p:grpSpPr>
          <a:xfrm>
            <a:off x="373202" y="2196838"/>
            <a:ext cx="3028460" cy="3028460"/>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73E97"/>
            </a:solidFill>
          </p:spPr>
        </p:sp>
      </p:grpSp>
      <p:grpSp>
        <p:nvGrpSpPr>
          <p:cNvPr id="6" name="Group 6"/>
          <p:cNvGrpSpPr/>
          <p:nvPr/>
        </p:nvGrpSpPr>
        <p:grpSpPr>
          <a:xfrm>
            <a:off x="121020" y="6442283"/>
            <a:ext cx="7390452" cy="3087801"/>
            <a:chOff x="0" y="0"/>
            <a:chExt cx="8054851" cy="3365394"/>
          </a:xfrm>
        </p:grpSpPr>
        <p:sp>
          <p:nvSpPr>
            <p:cNvPr id="7" name="Freeform 7"/>
            <p:cNvSpPr/>
            <p:nvPr/>
          </p:nvSpPr>
          <p:spPr>
            <a:xfrm>
              <a:off x="0" y="0"/>
              <a:ext cx="8054851" cy="3365394"/>
            </a:xfrm>
            <a:custGeom>
              <a:avLst/>
              <a:gdLst/>
              <a:ahLst/>
              <a:cxnLst/>
              <a:rect l="l" t="t" r="r" b="b"/>
              <a:pathLst>
                <a:path w="8054851" h="3365394">
                  <a:moveTo>
                    <a:pt x="7930390" y="3365393"/>
                  </a:moveTo>
                  <a:lnTo>
                    <a:pt x="124460" y="3365393"/>
                  </a:lnTo>
                  <a:cubicBezTo>
                    <a:pt x="55880" y="3365393"/>
                    <a:pt x="0" y="3309513"/>
                    <a:pt x="0" y="3240934"/>
                  </a:cubicBezTo>
                  <a:lnTo>
                    <a:pt x="0" y="124460"/>
                  </a:lnTo>
                  <a:cubicBezTo>
                    <a:pt x="0" y="55880"/>
                    <a:pt x="55880" y="0"/>
                    <a:pt x="124460" y="0"/>
                  </a:cubicBezTo>
                  <a:lnTo>
                    <a:pt x="7930391" y="0"/>
                  </a:lnTo>
                  <a:cubicBezTo>
                    <a:pt x="7998971" y="0"/>
                    <a:pt x="8054851" y="55880"/>
                    <a:pt x="8054851" y="124460"/>
                  </a:cubicBezTo>
                  <a:lnTo>
                    <a:pt x="8054851" y="3240934"/>
                  </a:lnTo>
                  <a:cubicBezTo>
                    <a:pt x="8054851" y="3309513"/>
                    <a:pt x="7998971" y="3365394"/>
                    <a:pt x="7930391" y="3365394"/>
                  </a:cubicBezTo>
                  <a:close/>
                </a:path>
              </a:pathLst>
            </a:custGeom>
            <a:solidFill>
              <a:srgbClr val="004F6B">
                <a:alpha val="14902"/>
              </a:srgbClr>
            </a:solidFill>
          </p:spPr>
        </p:sp>
      </p:grpSp>
      <p:grpSp>
        <p:nvGrpSpPr>
          <p:cNvPr id="8" name="Group 8"/>
          <p:cNvGrpSpPr/>
          <p:nvPr/>
        </p:nvGrpSpPr>
        <p:grpSpPr>
          <a:xfrm>
            <a:off x="120431" y="5854797"/>
            <a:ext cx="7391041" cy="866193"/>
            <a:chOff x="0" y="0"/>
            <a:chExt cx="8055493" cy="944064"/>
          </a:xfrm>
        </p:grpSpPr>
        <p:sp>
          <p:nvSpPr>
            <p:cNvPr id="9" name="Freeform 9"/>
            <p:cNvSpPr/>
            <p:nvPr/>
          </p:nvSpPr>
          <p:spPr>
            <a:xfrm>
              <a:off x="0" y="0"/>
              <a:ext cx="8055493" cy="944064"/>
            </a:xfrm>
            <a:custGeom>
              <a:avLst/>
              <a:gdLst/>
              <a:ahLst/>
              <a:cxnLst/>
              <a:rect l="l" t="t" r="r" b="b"/>
              <a:pathLst>
                <a:path w="8055493" h="944064">
                  <a:moveTo>
                    <a:pt x="7931032" y="944064"/>
                  </a:moveTo>
                  <a:lnTo>
                    <a:pt x="124460" y="944064"/>
                  </a:lnTo>
                  <a:cubicBezTo>
                    <a:pt x="55880" y="944064"/>
                    <a:pt x="0" y="888184"/>
                    <a:pt x="0" y="819604"/>
                  </a:cubicBezTo>
                  <a:lnTo>
                    <a:pt x="0" y="124460"/>
                  </a:lnTo>
                  <a:cubicBezTo>
                    <a:pt x="0" y="55880"/>
                    <a:pt x="55880" y="0"/>
                    <a:pt x="124460" y="0"/>
                  </a:cubicBezTo>
                  <a:lnTo>
                    <a:pt x="7931033" y="0"/>
                  </a:lnTo>
                  <a:cubicBezTo>
                    <a:pt x="7999612" y="0"/>
                    <a:pt x="8055493" y="55880"/>
                    <a:pt x="8055493" y="124460"/>
                  </a:cubicBezTo>
                  <a:lnTo>
                    <a:pt x="8055493" y="819604"/>
                  </a:lnTo>
                  <a:cubicBezTo>
                    <a:pt x="8055493" y="888184"/>
                    <a:pt x="7999612" y="944064"/>
                    <a:pt x="7931033" y="944064"/>
                  </a:cubicBezTo>
                  <a:close/>
                </a:path>
              </a:pathLst>
            </a:custGeom>
            <a:solidFill>
              <a:srgbClr val="004F6B"/>
            </a:solidFill>
          </p:spPr>
        </p:sp>
      </p:grpSp>
      <p:sp>
        <p:nvSpPr>
          <p:cNvPr id="10" name="TextBox 10"/>
          <p:cNvSpPr txBox="1"/>
          <p:nvPr/>
        </p:nvSpPr>
        <p:spPr>
          <a:xfrm>
            <a:off x="294" y="8413681"/>
            <a:ext cx="7639813" cy="596469"/>
          </a:xfrm>
          <a:prstGeom prst="rect">
            <a:avLst/>
          </a:prstGeom>
        </p:spPr>
        <p:txBody>
          <a:bodyPr lIns="0" tIns="0" rIns="0" bIns="0" rtlCol="0" anchor="t">
            <a:spAutoFit/>
          </a:bodyPr>
          <a:lstStyle/>
          <a:p>
            <a:pPr marL="482114" lvl="1" indent="-241057" algn="l">
              <a:lnSpc>
                <a:spcPts val="2233"/>
              </a:lnSpc>
              <a:spcBef>
                <a:spcPct val="0"/>
              </a:spcBef>
              <a:buFont typeface="Arial"/>
              <a:buChar char="•"/>
            </a:pPr>
            <a:r>
              <a:rPr lang="en-US" sz="2233" u="none">
                <a:solidFill>
                  <a:srgbClr val="004F6B"/>
                </a:solidFill>
                <a:latin typeface="Trebuchet MS 1 Bold"/>
              </a:rPr>
              <a:t>People aged under 65, particularly children under 18. </a:t>
            </a:r>
          </a:p>
        </p:txBody>
      </p:sp>
      <p:sp>
        <p:nvSpPr>
          <p:cNvPr id="11" name="TextBox 11"/>
          <p:cNvSpPr txBox="1"/>
          <p:nvPr/>
        </p:nvSpPr>
        <p:spPr>
          <a:xfrm>
            <a:off x="294" y="9549134"/>
            <a:ext cx="3904552" cy="317069"/>
          </a:xfrm>
          <a:prstGeom prst="rect">
            <a:avLst/>
          </a:prstGeom>
        </p:spPr>
        <p:txBody>
          <a:bodyPr lIns="0" tIns="0" rIns="0" bIns="0" rtlCol="0" anchor="t">
            <a:spAutoFit/>
          </a:bodyPr>
          <a:lstStyle/>
          <a:p>
            <a:pPr marL="482114" lvl="1" indent="-241057" algn="l">
              <a:lnSpc>
                <a:spcPts val="2233"/>
              </a:lnSpc>
              <a:spcBef>
                <a:spcPct val="0"/>
              </a:spcBef>
              <a:buFont typeface="Arial"/>
              <a:buChar char="•"/>
            </a:pPr>
            <a:r>
              <a:rPr lang="en-US" sz="2233" u="none">
                <a:solidFill>
                  <a:srgbClr val="004F6B"/>
                </a:solidFill>
                <a:latin typeface="Trebuchet MS 1 Bold"/>
              </a:rPr>
              <a:t>Digitally excluded people  </a:t>
            </a:r>
          </a:p>
        </p:txBody>
      </p:sp>
      <p:sp>
        <p:nvSpPr>
          <p:cNvPr id="12" name="TextBox 12"/>
          <p:cNvSpPr txBox="1"/>
          <p:nvPr/>
        </p:nvSpPr>
        <p:spPr>
          <a:xfrm>
            <a:off x="0" y="7524537"/>
            <a:ext cx="5375374" cy="317069"/>
          </a:xfrm>
          <a:prstGeom prst="rect">
            <a:avLst/>
          </a:prstGeom>
        </p:spPr>
        <p:txBody>
          <a:bodyPr lIns="0" tIns="0" rIns="0" bIns="0" rtlCol="0" anchor="t">
            <a:spAutoFit/>
          </a:bodyPr>
          <a:lstStyle/>
          <a:p>
            <a:pPr marL="482114" lvl="1" indent="-241057" algn="l">
              <a:lnSpc>
                <a:spcPts val="2233"/>
              </a:lnSpc>
              <a:spcBef>
                <a:spcPct val="0"/>
              </a:spcBef>
              <a:buFont typeface="Arial"/>
              <a:buChar char="•"/>
            </a:pPr>
            <a:r>
              <a:rPr lang="en-US" sz="2233" u="none">
                <a:solidFill>
                  <a:srgbClr val="004F6B"/>
                </a:solidFill>
                <a:latin typeface="Trebuchet MS 1 Bold"/>
              </a:rPr>
              <a:t>People with learning disabilities.</a:t>
            </a:r>
          </a:p>
        </p:txBody>
      </p:sp>
      <p:grpSp>
        <p:nvGrpSpPr>
          <p:cNvPr id="13" name="Group 13"/>
          <p:cNvGrpSpPr/>
          <p:nvPr/>
        </p:nvGrpSpPr>
        <p:grpSpPr>
          <a:xfrm>
            <a:off x="121020" y="7430037"/>
            <a:ext cx="7390452" cy="535616"/>
            <a:chOff x="0" y="0"/>
            <a:chExt cx="10606289" cy="768680"/>
          </a:xfrm>
        </p:grpSpPr>
        <p:sp>
          <p:nvSpPr>
            <p:cNvPr id="14" name="Freeform 14"/>
            <p:cNvSpPr/>
            <p:nvPr/>
          </p:nvSpPr>
          <p:spPr>
            <a:xfrm>
              <a:off x="0" y="0"/>
              <a:ext cx="10606289" cy="768680"/>
            </a:xfrm>
            <a:custGeom>
              <a:avLst/>
              <a:gdLst/>
              <a:ahLst/>
              <a:cxnLst/>
              <a:rect l="l" t="t" r="r" b="b"/>
              <a:pathLst>
                <a:path w="10606289" h="768680">
                  <a:moveTo>
                    <a:pt x="10481829" y="768680"/>
                  </a:moveTo>
                  <a:lnTo>
                    <a:pt x="124460" y="768680"/>
                  </a:lnTo>
                  <a:cubicBezTo>
                    <a:pt x="55880" y="768680"/>
                    <a:pt x="0" y="712800"/>
                    <a:pt x="0" y="644220"/>
                  </a:cubicBezTo>
                  <a:lnTo>
                    <a:pt x="0" y="124460"/>
                  </a:lnTo>
                  <a:cubicBezTo>
                    <a:pt x="0" y="55880"/>
                    <a:pt x="55880" y="0"/>
                    <a:pt x="124460" y="0"/>
                  </a:cubicBezTo>
                  <a:lnTo>
                    <a:pt x="10481829" y="0"/>
                  </a:lnTo>
                  <a:cubicBezTo>
                    <a:pt x="10550410" y="0"/>
                    <a:pt x="10606289" y="55880"/>
                    <a:pt x="10606289" y="124460"/>
                  </a:cubicBezTo>
                  <a:lnTo>
                    <a:pt x="10606289" y="644220"/>
                  </a:lnTo>
                  <a:cubicBezTo>
                    <a:pt x="10606289" y="712800"/>
                    <a:pt x="10550410" y="768680"/>
                    <a:pt x="10481829" y="768680"/>
                  </a:cubicBezTo>
                  <a:close/>
                </a:path>
              </a:pathLst>
            </a:custGeom>
            <a:solidFill>
              <a:srgbClr val="004F6B">
                <a:alpha val="14902"/>
              </a:srgbClr>
            </a:solidFill>
          </p:spPr>
        </p:sp>
      </p:grpSp>
      <p:grpSp>
        <p:nvGrpSpPr>
          <p:cNvPr id="15" name="Group 15"/>
          <p:cNvGrpSpPr/>
          <p:nvPr/>
        </p:nvGrpSpPr>
        <p:grpSpPr>
          <a:xfrm>
            <a:off x="120431" y="8385383"/>
            <a:ext cx="7391041" cy="624767"/>
            <a:chOff x="0" y="0"/>
            <a:chExt cx="10607134" cy="896625"/>
          </a:xfrm>
        </p:grpSpPr>
        <p:sp>
          <p:nvSpPr>
            <p:cNvPr id="16" name="Freeform 16"/>
            <p:cNvSpPr/>
            <p:nvPr/>
          </p:nvSpPr>
          <p:spPr>
            <a:xfrm>
              <a:off x="0" y="0"/>
              <a:ext cx="10607135" cy="896625"/>
            </a:xfrm>
            <a:custGeom>
              <a:avLst/>
              <a:gdLst/>
              <a:ahLst/>
              <a:cxnLst/>
              <a:rect l="l" t="t" r="r" b="b"/>
              <a:pathLst>
                <a:path w="10607135" h="896625">
                  <a:moveTo>
                    <a:pt x="10482674" y="896625"/>
                  </a:moveTo>
                  <a:lnTo>
                    <a:pt x="124460" y="896625"/>
                  </a:lnTo>
                  <a:cubicBezTo>
                    <a:pt x="55880" y="896625"/>
                    <a:pt x="0" y="840745"/>
                    <a:pt x="0" y="772165"/>
                  </a:cubicBezTo>
                  <a:lnTo>
                    <a:pt x="0" y="124460"/>
                  </a:lnTo>
                  <a:cubicBezTo>
                    <a:pt x="0" y="55880"/>
                    <a:pt x="55880" y="0"/>
                    <a:pt x="124460" y="0"/>
                  </a:cubicBezTo>
                  <a:lnTo>
                    <a:pt x="10482674" y="0"/>
                  </a:lnTo>
                  <a:cubicBezTo>
                    <a:pt x="10551254" y="0"/>
                    <a:pt x="10607135" y="55880"/>
                    <a:pt x="10607135" y="124460"/>
                  </a:cubicBezTo>
                  <a:lnTo>
                    <a:pt x="10607135" y="772165"/>
                  </a:lnTo>
                  <a:cubicBezTo>
                    <a:pt x="10607135" y="840745"/>
                    <a:pt x="10551254" y="896625"/>
                    <a:pt x="10482674" y="896625"/>
                  </a:cubicBezTo>
                  <a:close/>
                </a:path>
              </a:pathLst>
            </a:custGeom>
            <a:solidFill>
              <a:srgbClr val="004F6B">
                <a:alpha val="14902"/>
              </a:srgbClr>
            </a:solidFill>
          </p:spPr>
        </p:sp>
      </p:grpSp>
      <p:grpSp>
        <p:nvGrpSpPr>
          <p:cNvPr id="17" name="Group 17"/>
          <p:cNvGrpSpPr/>
          <p:nvPr/>
        </p:nvGrpSpPr>
        <p:grpSpPr>
          <a:xfrm>
            <a:off x="3568112" y="2198543"/>
            <a:ext cx="3759596" cy="850610"/>
            <a:chOff x="0" y="0"/>
            <a:chExt cx="3758732" cy="850415"/>
          </a:xfrm>
        </p:grpSpPr>
        <p:sp>
          <p:nvSpPr>
            <p:cNvPr id="18" name="Freeform 18"/>
            <p:cNvSpPr/>
            <p:nvPr/>
          </p:nvSpPr>
          <p:spPr>
            <a:xfrm>
              <a:off x="0" y="0"/>
              <a:ext cx="3758732" cy="850415"/>
            </a:xfrm>
            <a:custGeom>
              <a:avLst/>
              <a:gdLst/>
              <a:ahLst/>
              <a:cxnLst/>
              <a:rect l="l" t="t" r="r" b="b"/>
              <a:pathLst>
                <a:path w="3758732" h="850415">
                  <a:moveTo>
                    <a:pt x="3634272" y="850415"/>
                  </a:moveTo>
                  <a:lnTo>
                    <a:pt x="124460" y="850415"/>
                  </a:lnTo>
                  <a:cubicBezTo>
                    <a:pt x="55880" y="850415"/>
                    <a:pt x="0" y="794535"/>
                    <a:pt x="0" y="725955"/>
                  </a:cubicBezTo>
                  <a:lnTo>
                    <a:pt x="0" y="124460"/>
                  </a:lnTo>
                  <a:cubicBezTo>
                    <a:pt x="0" y="55880"/>
                    <a:pt x="55880" y="0"/>
                    <a:pt x="124460" y="0"/>
                  </a:cubicBezTo>
                  <a:lnTo>
                    <a:pt x="3634272" y="0"/>
                  </a:lnTo>
                  <a:cubicBezTo>
                    <a:pt x="3702852" y="0"/>
                    <a:pt x="3758732" y="55880"/>
                    <a:pt x="3758732" y="124460"/>
                  </a:cubicBezTo>
                  <a:lnTo>
                    <a:pt x="3758732" y="725955"/>
                  </a:lnTo>
                  <a:cubicBezTo>
                    <a:pt x="3758732" y="794535"/>
                    <a:pt x="3702852" y="850415"/>
                    <a:pt x="3634272" y="850415"/>
                  </a:cubicBezTo>
                  <a:close/>
                </a:path>
              </a:pathLst>
            </a:custGeom>
            <a:solidFill>
              <a:srgbClr val="004F6B"/>
            </a:solidFill>
          </p:spPr>
        </p:sp>
      </p:grpSp>
      <p:sp>
        <p:nvSpPr>
          <p:cNvPr id="19" name="TextBox 19"/>
          <p:cNvSpPr txBox="1"/>
          <p:nvPr/>
        </p:nvSpPr>
        <p:spPr>
          <a:xfrm>
            <a:off x="3766763" y="2317797"/>
            <a:ext cx="3420876" cy="650203"/>
          </a:xfrm>
          <a:prstGeom prst="rect">
            <a:avLst/>
          </a:prstGeom>
        </p:spPr>
        <p:txBody>
          <a:bodyPr lIns="0" tIns="0" rIns="0" bIns="0" rtlCol="0" anchor="t">
            <a:spAutoFit/>
          </a:bodyPr>
          <a:lstStyle/>
          <a:p>
            <a:pPr marL="0" lvl="0" indent="0" algn="ctr">
              <a:lnSpc>
                <a:spcPts val="2467"/>
              </a:lnSpc>
              <a:spcBef>
                <a:spcPct val="0"/>
              </a:spcBef>
            </a:pPr>
            <a:r>
              <a:rPr lang="en-US" sz="2467">
                <a:solidFill>
                  <a:srgbClr val="FFFFFF"/>
                </a:solidFill>
                <a:latin typeface="Trebuchet MS 1 Bold"/>
              </a:rPr>
              <a:t>Services experiencing the most cancellations:</a:t>
            </a:r>
          </a:p>
        </p:txBody>
      </p:sp>
      <p:grpSp>
        <p:nvGrpSpPr>
          <p:cNvPr id="20" name="Group 20"/>
          <p:cNvGrpSpPr/>
          <p:nvPr/>
        </p:nvGrpSpPr>
        <p:grpSpPr>
          <a:xfrm>
            <a:off x="3568112" y="2763251"/>
            <a:ext cx="3759596" cy="2462047"/>
            <a:chOff x="0" y="0"/>
            <a:chExt cx="3758732" cy="2461481"/>
          </a:xfrm>
        </p:grpSpPr>
        <p:sp>
          <p:nvSpPr>
            <p:cNvPr id="21" name="Freeform 21"/>
            <p:cNvSpPr/>
            <p:nvPr/>
          </p:nvSpPr>
          <p:spPr>
            <a:xfrm>
              <a:off x="0" y="0"/>
              <a:ext cx="3758732" cy="2461482"/>
            </a:xfrm>
            <a:custGeom>
              <a:avLst/>
              <a:gdLst/>
              <a:ahLst/>
              <a:cxnLst/>
              <a:rect l="l" t="t" r="r" b="b"/>
              <a:pathLst>
                <a:path w="3758732" h="2461482">
                  <a:moveTo>
                    <a:pt x="3634272" y="2461481"/>
                  </a:moveTo>
                  <a:lnTo>
                    <a:pt x="124460" y="2461481"/>
                  </a:lnTo>
                  <a:cubicBezTo>
                    <a:pt x="55880" y="2461481"/>
                    <a:pt x="0" y="2405601"/>
                    <a:pt x="0" y="2337021"/>
                  </a:cubicBezTo>
                  <a:lnTo>
                    <a:pt x="0" y="124460"/>
                  </a:lnTo>
                  <a:cubicBezTo>
                    <a:pt x="0" y="55880"/>
                    <a:pt x="55880" y="0"/>
                    <a:pt x="124460" y="0"/>
                  </a:cubicBezTo>
                  <a:lnTo>
                    <a:pt x="3634272" y="0"/>
                  </a:lnTo>
                  <a:cubicBezTo>
                    <a:pt x="3702852" y="0"/>
                    <a:pt x="3758732" y="55880"/>
                    <a:pt x="3758732" y="124460"/>
                  </a:cubicBezTo>
                  <a:lnTo>
                    <a:pt x="3758732" y="2337021"/>
                  </a:lnTo>
                  <a:cubicBezTo>
                    <a:pt x="3758732" y="2405601"/>
                    <a:pt x="3702852" y="2461482"/>
                    <a:pt x="3634272" y="2461482"/>
                  </a:cubicBezTo>
                  <a:close/>
                </a:path>
              </a:pathLst>
            </a:custGeom>
            <a:solidFill>
              <a:srgbClr val="004F6B">
                <a:alpha val="14902"/>
              </a:srgbClr>
            </a:solidFill>
          </p:spPr>
        </p:sp>
      </p:grpSp>
      <p:grpSp>
        <p:nvGrpSpPr>
          <p:cNvPr id="22" name="Group 22"/>
          <p:cNvGrpSpPr/>
          <p:nvPr/>
        </p:nvGrpSpPr>
        <p:grpSpPr>
          <a:xfrm>
            <a:off x="7854420" y="3388205"/>
            <a:ext cx="9786704" cy="1202432"/>
            <a:chOff x="0" y="0"/>
            <a:chExt cx="5448180" cy="669384"/>
          </a:xfrm>
        </p:grpSpPr>
        <p:sp>
          <p:nvSpPr>
            <p:cNvPr id="23" name="Freeform 23"/>
            <p:cNvSpPr/>
            <p:nvPr/>
          </p:nvSpPr>
          <p:spPr>
            <a:xfrm>
              <a:off x="0" y="0"/>
              <a:ext cx="5448180" cy="669384"/>
            </a:xfrm>
            <a:custGeom>
              <a:avLst/>
              <a:gdLst/>
              <a:ahLst/>
              <a:cxnLst/>
              <a:rect l="l" t="t" r="r" b="b"/>
              <a:pathLst>
                <a:path w="5448180" h="669384">
                  <a:moveTo>
                    <a:pt x="0" y="0"/>
                  </a:moveTo>
                  <a:lnTo>
                    <a:pt x="5448180" y="0"/>
                  </a:lnTo>
                  <a:lnTo>
                    <a:pt x="5448180" y="669384"/>
                  </a:lnTo>
                  <a:lnTo>
                    <a:pt x="0" y="669384"/>
                  </a:lnTo>
                  <a:close/>
                </a:path>
              </a:pathLst>
            </a:custGeom>
            <a:solidFill>
              <a:srgbClr val="E73E97">
                <a:alpha val="49804"/>
              </a:srgbClr>
            </a:solidFill>
          </p:spPr>
        </p:sp>
      </p:grpSp>
      <p:grpSp>
        <p:nvGrpSpPr>
          <p:cNvPr id="24" name="Group 24"/>
          <p:cNvGrpSpPr/>
          <p:nvPr/>
        </p:nvGrpSpPr>
        <p:grpSpPr>
          <a:xfrm>
            <a:off x="7854420" y="4889599"/>
            <a:ext cx="736378" cy="595560"/>
            <a:chOff x="0" y="0"/>
            <a:chExt cx="2291051" cy="1852930"/>
          </a:xfrm>
        </p:grpSpPr>
        <p:sp>
          <p:nvSpPr>
            <p:cNvPr id="25" name="Freeform 25"/>
            <p:cNvSpPr/>
            <p:nvPr/>
          </p:nvSpPr>
          <p:spPr>
            <a:xfrm>
              <a:off x="0" y="0"/>
              <a:ext cx="2291051" cy="1854200"/>
            </a:xfrm>
            <a:custGeom>
              <a:avLst/>
              <a:gdLst/>
              <a:ahLst/>
              <a:cxnLst/>
              <a:rect l="l" t="t" r="r" b="b"/>
              <a:pathLst>
                <a:path w="2291051" h="1854200">
                  <a:moveTo>
                    <a:pt x="2190721" y="739140"/>
                  </a:moveTo>
                  <a:lnTo>
                    <a:pt x="1269971" y="49530"/>
                  </a:lnTo>
                  <a:cubicBezTo>
                    <a:pt x="1225521" y="16510"/>
                    <a:pt x="1177261" y="0"/>
                    <a:pt x="1127731" y="0"/>
                  </a:cubicBezTo>
                  <a:cubicBezTo>
                    <a:pt x="1022321" y="0"/>
                    <a:pt x="944851" y="81280"/>
                    <a:pt x="944851" y="194310"/>
                  </a:cubicBezTo>
                  <a:lnTo>
                    <a:pt x="944851" y="605790"/>
                  </a:lnTo>
                  <a:lnTo>
                    <a:pt x="313690" y="605790"/>
                  </a:lnTo>
                  <a:cubicBezTo>
                    <a:pt x="139700" y="609600"/>
                    <a:pt x="0" y="751840"/>
                    <a:pt x="0" y="927100"/>
                  </a:cubicBezTo>
                  <a:cubicBezTo>
                    <a:pt x="0" y="1102360"/>
                    <a:pt x="139700" y="1244600"/>
                    <a:pt x="313690" y="1248410"/>
                  </a:cubicBezTo>
                  <a:lnTo>
                    <a:pt x="944851" y="1248410"/>
                  </a:lnTo>
                  <a:lnTo>
                    <a:pt x="944851" y="1659890"/>
                  </a:lnTo>
                  <a:cubicBezTo>
                    <a:pt x="944851" y="1772920"/>
                    <a:pt x="1022321" y="1854200"/>
                    <a:pt x="1127731" y="1854200"/>
                  </a:cubicBezTo>
                  <a:cubicBezTo>
                    <a:pt x="1177261" y="1854200"/>
                    <a:pt x="1225521" y="1836420"/>
                    <a:pt x="1269971" y="1803400"/>
                  </a:cubicBezTo>
                  <a:lnTo>
                    <a:pt x="2190721" y="1115060"/>
                  </a:lnTo>
                  <a:cubicBezTo>
                    <a:pt x="2254221" y="1066800"/>
                    <a:pt x="2291051" y="998220"/>
                    <a:pt x="2291051" y="927100"/>
                  </a:cubicBezTo>
                  <a:cubicBezTo>
                    <a:pt x="2291051" y="854710"/>
                    <a:pt x="2254221" y="787400"/>
                    <a:pt x="2190721" y="739140"/>
                  </a:cubicBezTo>
                  <a:close/>
                </a:path>
              </a:pathLst>
            </a:custGeom>
            <a:solidFill>
              <a:srgbClr val="55A4A5"/>
            </a:solidFill>
          </p:spPr>
        </p:sp>
      </p:grpSp>
      <p:sp>
        <p:nvSpPr>
          <p:cNvPr id="26" name="TextBox 26"/>
          <p:cNvSpPr txBox="1"/>
          <p:nvPr/>
        </p:nvSpPr>
        <p:spPr>
          <a:xfrm>
            <a:off x="659127" y="2625854"/>
            <a:ext cx="2456609" cy="833755"/>
          </a:xfrm>
          <a:prstGeom prst="rect">
            <a:avLst/>
          </a:prstGeom>
        </p:spPr>
        <p:txBody>
          <a:bodyPr lIns="0" tIns="0" rIns="0" bIns="0" rtlCol="0" anchor="t">
            <a:spAutoFit/>
          </a:bodyPr>
          <a:lstStyle/>
          <a:p>
            <a:pPr marL="0" lvl="0" indent="0" algn="ctr">
              <a:lnSpc>
                <a:spcPts val="6200"/>
              </a:lnSpc>
              <a:spcBef>
                <a:spcPct val="0"/>
              </a:spcBef>
            </a:pPr>
            <a:r>
              <a:rPr lang="en-US" sz="6200">
                <a:solidFill>
                  <a:srgbClr val="FFFFFF"/>
                </a:solidFill>
                <a:latin typeface="Trebuchet MS 1 Bold"/>
              </a:rPr>
              <a:t>53%</a:t>
            </a:r>
          </a:p>
        </p:txBody>
      </p:sp>
      <p:sp>
        <p:nvSpPr>
          <p:cNvPr id="27" name="TextBox 27"/>
          <p:cNvSpPr txBox="1"/>
          <p:nvPr/>
        </p:nvSpPr>
        <p:spPr>
          <a:xfrm>
            <a:off x="421352" y="3291030"/>
            <a:ext cx="2932160" cy="1164255"/>
          </a:xfrm>
          <a:prstGeom prst="rect">
            <a:avLst/>
          </a:prstGeom>
        </p:spPr>
        <p:txBody>
          <a:bodyPr lIns="0" tIns="0" rIns="0" bIns="0" rtlCol="0" anchor="t">
            <a:spAutoFit/>
          </a:bodyPr>
          <a:lstStyle/>
          <a:p>
            <a:pPr marL="0" lvl="0" indent="0" algn="ctr">
              <a:lnSpc>
                <a:spcPts val="2299"/>
              </a:lnSpc>
              <a:spcBef>
                <a:spcPct val="0"/>
              </a:spcBef>
            </a:pPr>
            <a:r>
              <a:rPr lang="en-US" sz="2299">
                <a:solidFill>
                  <a:srgbClr val="FFFFFF"/>
                </a:solidFill>
                <a:latin typeface="Trebuchet MS 1 Bold"/>
              </a:rPr>
              <a:t>experienced disruption in their healthcare or social care.</a:t>
            </a:r>
          </a:p>
        </p:txBody>
      </p:sp>
      <p:sp>
        <p:nvSpPr>
          <p:cNvPr id="28" name="TextBox 28"/>
          <p:cNvSpPr txBox="1"/>
          <p:nvPr/>
        </p:nvSpPr>
        <p:spPr>
          <a:xfrm>
            <a:off x="230175" y="5919627"/>
            <a:ext cx="7097533" cy="593284"/>
          </a:xfrm>
          <a:prstGeom prst="rect">
            <a:avLst/>
          </a:prstGeom>
        </p:spPr>
        <p:txBody>
          <a:bodyPr lIns="0" tIns="0" rIns="0" bIns="0" rtlCol="0" anchor="t">
            <a:spAutoFit/>
          </a:bodyPr>
          <a:lstStyle/>
          <a:p>
            <a:pPr marL="0" lvl="0" indent="0" algn="ctr">
              <a:lnSpc>
                <a:spcPts val="2263"/>
              </a:lnSpc>
              <a:spcBef>
                <a:spcPct val="0"/>
              </a:spcBef>
            </a:pPr>
            <a:r>
              <a:rPr lang="en-US" sz="2263">
                <a:solidFill>
                  <a:srgbClr val="FFFFFF"/>
                </a:solidFill>
                <a:latin typeface="Trebuchet MS 1 Bold"/>
              </a:rPr>
              <a:t>People most affected by disruptions in healthcare/ social care are also the most vulnerable:</a:t>
            </a:r>
          </a:p>
        </p:txBody>
      </p:sp>
      <p:sp>
        <p:nvSpPr>
          <p:cNvPr id="29" name="TextBox 29"/>
          <p:cNvSpPr txBox="1"/>
          <p:nvPr/>
        </p:nvSpPr>
        <p:spPr>
          <a:xfrm>
            <a:off x="-30711" y="6833568"/>
            <a:ext cx="7327414" cy="596469"/>
          </a:xfrm>
          <a:prstGeom prst="rect">
            <a:avLst/>
          </a:prstGeom>
        </p:spPr>
        <p:txBody>
          <a:bodyPr lIns="0" tIns="0" rIns="0" bIns="0" rtlCol="0" anchor="t">
            <a:spAutoFit/>
          </a:bodyPr>
          <a:lstStyle/>
          <a:p>
            <a:pPr marL="482114" lvl="1" indent="-241057">
              <a:lnSpc>
                <a:spcPts val="2233"/>
              </a:lnSpc>
              <a:buFont typeface="Arial"/>
              <a:buChar char="•"/>
            </a:pPr>
            <a:r>
              <a:rPr lang="en-US" sz="2233">
                <a:solidFill>
                  <a:srgbClr val="004F6B"/>
                </a:solidFill>
                <a:latin typeface="Trebuchet MS 1 Bold"/>
              </a:rPr>
              <a:t>People with more severe disabilities (unable to work or leave home, in need of personal care).</a:t>
            </a:r>
          </a:p>
        </p:txBody>
      </p:sp>
      <p:sp>
        <p:nvSpPr>
          <p:cNvPr id="30" name="TextBox 30"/>
          <p:cNvSpPr txBox="1"/>
          <p:nvPr/>
        </p:nvSpPr>
        <p:spPr>
          <a:xfrm>
            <a:off x="294" y="9109290"/>
            <a:ext cx="4700059" cy="317069"/>
          </a:xfrm>
          <a:prstGeom prst="rect">
            <a:avLst/>
          </a:prstGeom>
        </p:spPr>
        <p:txBody>
          <a:bodyPr lIns="0" tIns="0" rIns="0" bIns="0" rtlCol="0" anchor="t">
            <a:spAutoFit/>
          </a:bodyPr>
          <a:lstStyle/>
          <a:p>
            <a:pPr marL="482114" lvl="1" indent="-241057" algn="l">
              <a:lnSpc>
                <a:spcPts val="2233"/>
              </a:lnSpc>
              <a:spcBef>
                <a:spcPct val="0"/>
              </a:spcBef>
              <a:buFont typeface="Arial"/>
              <a:buChar char="•"/>
            </a:pPr>
            <a:r>
              <a:rPr lang="en-US" sz="2233" u="none">
                <a:solidFill>
                  <a:srgbClr val="004F6B"/>
                </a:solidFill>
                <a:latin typeface="Trebuchet MS 1 Bold"/>
              </a:rPr>
              <a:t>People from BAME backgrounds  </a:t>
            </a:r>
          </a:p>
        </p:txBody>
      </p:sp>
      <p:sp>
        <p:nvSpPr>
          <p:cNvPr id="31" name="TextBox 31"/>
          <p:cNvSpPr txBox="1"/>
          <p:nvPr/>
        </p:nvSpPr>
        <p:spPr>
          <a:xfrm>
            <a:off x="294" y="8005233"/>
            <a:ext cx="5375374" cy="317069"/>
          </a:xfrm>
          <a:prstGeom prst="rect">
            <a:avLst/>
          </a:prstGeom>
        </p:spPr>
        <p:txBody>
          <a:bodyPr lIns="0" tIns="0" rIns="0" bIns="0" rtlCol="0" anchor="t">
            <a:spAutoFit/>
          </a:bodyPr>
          <a:lstStyle/>
          <a:p>
            <a:pPr marL="482114" lvl="1" indent="-241057" algn="l">
              <a:lnSpc>
                <a:spcPts val="2233"/>
              </a:lnSpc>
              <a:spcBef>
                <a:spcPct val="0"/>
              </a:spcBef>
              <a:buFont typeface="Arial"/>
              <a:buChar char="•"/>
            </a:pPr>
            <a:r>
              <a:rPr lang="en-US" sz="2233" u="none">
                <a:solidFill>
                  <a:srgbClr val="004F6B"/>
                </a:solidFill>
                <a:latin typeface="Trebuchet MS 1 Bold"/>
              </a:rPr>
              <a:t>People living with chronic pain.</a:t>
            </a:r>
          </a:p>
        </p:txBody>
      </p:sp>
      <p:sp>
        <p:nvSpPr>
          <p:cNvPr id="32" name="TextBox 32"/>
          <p:cNvSpPr txBox="1"/>
          <p:nvPr/>
        </p:nvSpPr>
        <p:spPr>
          <a:xfrm>
            <a:off x="3478523" y="3138244"/>
            <a:ext cx="3818179" cy="436554"/>
          </a:xfrm>
          <a:prstGeom prst="rect">
            <a:avLst/>
          </a:prstGeom>
        </p:spPr>
        <p:txBody>
          <a:bodyPr lIns="0" tIns="0" rIns="0" bIns="0" rtlCol="0" anchor="t">
            <a:spAutoFit/>
          </a:bodyPr>
          <a:lstStyle/>
          <a:p>
            <a:pPr marL="526327" lvl="1" indent="-263164">
              <a:lnSpc>
                <a:spcPts val="3412"/>
              </a:lnSpc>
              <a:buFont typeface="Arial"/>
              <a:buChar char="•"/>
            </a:pPr>
            <a:r>
              <a:rPr lang="en-US" sz="2437">
                <a:solidFill>
                  <a:srgbClr val="004F6B"/>
                </a:solidFill>
                <a:latin typeface="Trebuchet MS 1 Bold"/>
              </a:rPr>
              <a:t>Hospital outpatients  </a:t>
            </a:r>
          </a:p>
        </p:txBody>
      </p:sp>
      <p:sp>
        <p:nvSpPr>
          <p:cNvPr id="33" name="TextBox 33"/>
          <p:cNvSpPr txBox="1"/>
          <p:nvPr/>
        </p:nvSpPr>
        <p:spPr>
          <a:xfrm>
            <a:off x="3478523" y="3648591"/>
            <a:ext cx="3818179" cy="942046"/>
          </a:xfrm>
          <a:prstGeom prst="rect">
            <a:avLst/>
          </a:prstGeom>
        </p:spPr>
        <p:txBody>
          <a:bodyPr lIns="0" tIns="0" rIns="0" bIns="0" rtlCol="0" anchor="t">
            <a:spAutoFit/>
          </a:bodyPr>
          <a:lstStyle/>
          <a:p>
            <a:pPr marL="526327" lvl="1" indent="-263164">
              <a:lnSpc>
                <a:spcPts val="2437"/>
              </a:lnSpc>
              <a:buFont typeface="Arial"/>
              <a:buChar char="•"/>
            </a:pPr>
            <a:r>
              <a:rPr lang="en-US" sz="2437">
                <a:solidFill>
                  <a:srgbClr val="05455F"/>
                </a:solidFill>
                <a:latin typeface="Trebuchet MS 1 Bold"/>
              </a:rPr>
              <a:t>Community services (such as chiropody or physiotherapy) </a:t>
            </a:r>
          </a:p>
        </p:txBody>
      </p:sp>
      <p:sp>
        <p:nvSpPr>
          <p:cNvPr id="34" name="TextBox 34"/>
          <p:cNvSpPr txBox="1"/>
          <p:nvPr/>
        </p:nvSpPr>
        <p:spPr>
          <a:xfrm>
            <a:off x="3548637" y="4614609"/>
            <a:ext cx="3639003" cy="407710"/>
          </a:xfrm>
          <a:prstGeom prst="rect">
            <a:avLst/>
          </a:prstGeom>
        </p:spPr>
        <p:txBody>
          <a:bodyPr lIns="0" tIns="0" rIns="0" bIns="0" rtlCol="0" anchor="t">
            <a:spAutoFit/>
          </a:bodyPr>
          <a:lstStyle/>
          <a:p>
            <a:pPr marL="501628" lvl="1" indent="-250814">
              <a:lnSpc>
                <a:spcPts val="3252"/>
              </a:lnSpc>
              <a:buFont typeface="Arial"/>
              <a:buChar char="•"/>
            </a:pPr>
            <a:r>
              <a:rPr lang="en-US" sz="2323">
                <a:solidFill>
                  <a:srgbClr val="05455F"/>
                </a:solidFill>
                <a:latin typeface="Trebuchet MS 1 Bold"/>
              </a:rPr>
              <a:t>Day centres </a:t>
            </a:r>
          </a:p>
        </p:txBody>
      </p:sp>
      <p:sp>
        <p:nvSpPr>
          <p:cNvPr id="35" name="TextBox 35"/>
          <p:cNvSpPr txBox="1"/>
          <p:nvPr/>
        </p:nvSpPr>
        <p:spPr>
          <a:xfrm>
            <a:off x="7854420" y="1943165"/>
            <a:ext cx="9786704" cy="1193928"/>
          </a:xfrm>
          <a:prstGeom prst="rect">
            <a:avLst/>
          </a:prstGeom>
        </p:spPr>
        <p:txBody>
          <a:bodyPr lIns="0" tIns="0" rIns="0" bIns="0" rtlCol="0" anchor="t">
            <a:spAutoFit/>
          </a:bodyPr>
          <a:lstStyle/>
          <a:p>
            <a:pPr algn="just">
              <a:lnSpc>
                <a:spcPts val="3094"/>
              </a:lnSpc>
            </a:pPr>
            <a:r>
              <a:rPr lang="en-US" sz="2975">
                <a:solidFill>
                  <a:srgbClr val="004F6B"/>
                </a:solidFill>
                <a:latin typeface="Trebuchet MS 2 Bold"/>
              </a:rPr>
              <a:t>Covid-19 related disruptions have created a backlog of untreated cases in non-urgent healthcare; especially affecting secondary and specialist care.</a:t>
            </a:r>
          </a:p>
        </p:txBody>
      </p:sp>
      <p:sp>
        <p:nvSpPr>
          <p:cNvPr id="36" name="TextBox 36"/>
          <p:cNvSpPr txBox="1"/>
          <p:nvPr/>
        </p:nvSpPr>
        <p:spPr>
          <a:xfrm>
            <a:off x="7854420" y="3590415"/>
            <a:ext cx="9786704" cy="864870"/>
          </a:xfrm>
          <a:prstGeom prst="rect">
            <a:avLst/>
          </a:prstGeom>
        </p:spPr>
        <p:txBody>
          <a:bodyPr lIns="0" tIns="0" rIns="0" bIns="0" rtlCol="0" anchor="t">
            <a:spAutoFit/>
          </a:bodyPr>
          <a:lstStyle/>
          <a:p>
            <a:pPr algn="ctr">
              <a:lnSpc>
                <a:spcPts val="3299"/>
              </a:lnSpc>
            </a:pPr>
            <a:r>
              <a:rPr lang="en-US" sz="3299">
                <a:solidFill>
                  <a:srgbClr val="004F6B"/>
                </a:solidFill>
                <a:latin typeface="Trebuchet MS 1 Bold"/>
              </a:rPr>
              <a:t>To manage this backlog we need a fair and transparent prioritisation system.</a:t>
            </a:r>
          </a:p>
        </p:txBody>
      </p:sp>
      <p:sp>
        <p:nvSpPr>
          <p:cNvPr id="37" name="TextBox 37"/>
          <p:cNvSpPr txBox="1"/>
          <p:nvPr/>
        </p:nvSpPr>
        <p:spPr>
          <a:xfrm>
            <a:off x="8858544" y="4918174"/>
            <a:ext cx="8782579" cy="642824"/>
          </a:xfrm>
          <a:prstGeom prst="rect">
            <a:avLst/>
          </a:prstGeom>
        </p:spPr>
        <p:txBody>
          <a:bodyPr lIns="0" tIns="0" rIns="0" bIns="0" rtlCol="0" anchor="t">
            <a:spAutoFit/>
          </a:bodyPr>
          <a:lstStyle/>
          <a:p>
            <a:pPr>
              <a:lnSpc>
                <a:spcPts val="2433"/>
              </a:lnSpc>
            </a:pPr>
            <a:r>
              <a:rPr lang="en-US" sz="2433">
                <a:solidFill>
                  <a:srgbClr val="004F6B"/>
                </a:solidFill>
                <a:latin typeface="Trebuchet MS 2 Bold"/>
              </a:rPr>
              <a:t>Prioritise issues that would be likely to worsen and become more resource-intensive to treat if not addressed promptly.</a:t>
            </a:r>
          </a:p>
        </p:txBody>
      </p:sp>
      <p:grpSp>
        <p:nvGrpSpPr>
          <p:cNvPr id="38" name="Group 38"/>
          <p:cNvGrpSpPr/>
          <p:nvPr/>
        </p:nvGrpSpPr>
        <p:grpSpPr>
          <a:xfrm>
            <a:off x="7854420" y="5684587"/>
            <a:ext cx="736378" cy="595560"/>
            <a:chOff x="0" y="0"/>
            <a:chExt cx="2291051" cy="1852930"/>
          </a:xfrm>
        </p:grpSpPr>
        <p:sp>
          <p:nvSpPr>
            <p:cNvPr id="39" name="Freeform 39"/>
            <p:cNvSpPr/>
            <p:nvPr/>
          </p:nvSpPr>
          <p:spPr>
            <a:xfrm>
              <a:off x="0" y="0"/>
              <a:ext cx="2291051" cy="1854200"/>
            </a:xfrm>
            <a:custGeom>
              <a:avLst/>
              <a:gdLst/>
              <a:ahLst/>
              <a:cxnLst/>
              <a:rect l="l" t="t" r="r" b="b"/>
              <a:pathLst>
                <a:path w="2291051" h="1854200">
                  <a:moveTo>
                    <a:pt x="2190721" y="739140"/>
                  </a:moveTo>
                  <a:lnTo>
                    <a:pt x="1269971" y="49530"/>
                  </a:lnTo>
                  <a:cubicBezTo>
                    <a:pt x="1225521" y="16510"/>
                    <a:pt x="1177261" y="0"/>
                    <a:pt x="1127731" y="0"/>
                  </a:cubicBezTo>
                  <a:cubicBezTo>
                    <a:pt x="1022321" y="0"/>
                    <a:pt x="944851" y="81280"/>
                    <a:pt x="944851" y="194310"/>
                  </a:cubicBezTo>
                  <a:lnTo>
                    <a:pt x="944851" y="605790"/>
                  </a:lnTo>
                  <a:lnTo>
                    <a:pt x="313690" y="605790"/>
                  </a:lnTo>
                  <a:cubicBezTo>
                    <a:pt x="139700" y="609600"/>
                    <a:pt x="0" y="751840"/>
                    <a:pt x="0" y="927100"/>
                  </a:cubicBezTo>
                  <a:cubicBezTo>
                    <a:pt x="0" y="1102360"/>
                    <a:pt x="139700" y="1244600"/>
                    <a:pt x="313690" y="1248410"/>
                  </a:cubicBezTo>
                  <a:lnTo>
                    <a:pt x="944851" y="1248410"/>
                  </a:lnTo>
                  <a:lnTo>
                    <a:pt x="944851" y="1659890"/>
                  </a:lnTo>
                  <a:cubicBezTo>
                    <a:pt x="944851" y="1772920"/>
                    <a:pt x="1022321" y="1854200"/>
                    <a:pt x="1127731" y="1854200"/>
                  </a:cubicBezTo>
                  <a:cubicBezTo>
                    <a:pt x="1177261" y="1854200"/>
                    <a:pt x="1225521" y="1836420"/>
                    <a:pt x="1269971" y="1803400"/>
                  </a:cubicBezTo>
                  <a:lnTo>
                    <a:pt x="2190721" y="1115060"/>
                  </a:lnTo>
                  <a:cubicBezTo>
                    <a:pt x="2254221" y="1066800"/>
                    <a:pt x="2291051" y="998220"/>
                    <a:pt x="2291051" y="927100"/>
                  </a:cubicBezTo>
                  <a:cubicBezTo>
                    <a:pt x="2291051" y="854710"/>
                    <a:pt x="2254221" y="787400"/>
                    <a:pt x="2190721" y="739140"/>
                  </a:cubicBezTo>
                  <a:close/>
                </a:path>
              </a:pathLst>
            </a:custGeom>
            <a:solidFill>
              <a:srgbClr val="55A4A5"/>
            </a:solidFill>
          </p:spPr>
        </p:sp>
      </p:grpSp>
      <p:sp>
        <p:nvSpPr>
          <p:cNvPr id="40" name="TextBox 40"/>
          <p:cNvSpPr txBox="1"/>
          <p:nvPr/>
        </p:nvSpPr>
        <p:spPr>
          <a:xfrm>
            <a:off x="8858544" y="5713162"/>
            <a:ext cx="8329318" cy="1252424"/>
          </a:xfrm>
          <a:prstGeom prst="rect">
            <a:avLst/>
          </a:prstGeom>
        </p:spPr>
        <p:txBody>
          <a:bodyPr lIns="0" tIns="0" rIns="0" bIns="0" rtlCol="0" anchor="t">
            <a:spAutoFit/>
          </a:bodyPr>
          <a:lstStyle/>
          <a:p>
            <a:pPr>
              <a:lnSpc>
                <a:spcPts val="2433"/>
              </a:lnSpc>
            </a:pPr>
            <a:r>
              <a:rPr lang="en-US" sz="2433">
                <a:solidFill>
                  <a:srgbClr val="004F6B"/>
                </a:solidFill>
                <a:latin typeface="Trebuchet MS 2 Bold"/>
              </a:rPr>
              <a:t>Work with primary care providers, social care providers and community services to offer temporary alternatives, including pain management, occupational therapy, reablement care and social prescribing.</a:t>
            </a:r>
          </a:p>
        </p:txBody>
      </p:sp>
      <p:grpSp>
        <p:nvGrpSpPr>
          <p:cNvPr id="41" name="Group 41"/>
          <p:cNvGrpSpPr/>
          <p:nvPr/>
        </p:nvGrpSpPr>
        <p:grpSpPr>
          <a:xfrm>
            <a:off x="7854420" y="6992855"/>
            <a:ext cx="736378" cy="595560"/>
            <a:chOff x="0" y="0"/>
            <a:chExt cx="2291051" cy="1852930"/>
          </a:xfrm>
        </p:grpSpPr>
        <p:sp>
          <p:nvSpPr>
            <p:cNvPr id="42" name="Freeform 42"/>
            <p:cNvSpPr/>
            <p:nvPr/>
          </p:nvSpPr>
          <p:spPr>
            <a:xfrm>
              <a:off x="0" y="0"/>
              <a:ext cx="2291051" cy="1854200"/>
            </a:xfrm>
            <a:custGeom>
              <a:avLst/>
              <a:gdLst/>
              <a:ahLst/>
              <a:cxnLst/>
              <a:rect l="l" t="t" r="r" b="b"/>
              <a:pathLst>
                <a:path w="2291051" h="1854200">
                  <a:moveTo>
                    <a:pt x="2190721" y="739140"/>
                  </a:moveTo>
                  <a:lnTo>
                    <a:pt x="1269971" y="49530"/>
                  </a:lnTo>
                  <a:cubicBezTo>
                    <a:pt x="1225521" y="16510"/>
                    <a:pt x="1177261" y="0"/>
                    <a:pt x="1127731" y="0"/>
                  </a:cubicBezTo>
                  <a:cubicBezTo>
                    <a:pt x="1022321" y="0"/>
                    <a:pt x="944851" y="81280"/>
                    <a:pt x="944851" y="194310"/>
                  </a:cubicBezTo>
                  <a:lnTo>
                    <a:pt x="944851" y="605790"/>
                  </a:lnTo>
                  <a:lnTo>
                    <a:pt x="313690" y="605790"/>
                  </a:lnTo>
                  <a:cubicBezTo>
                    <a:pt x="139700" y="609600"/>
                    <a:pt x="0" y="751840"/>
                    <a:pt x="0" y="927100"/>
                  </a:cubicBezTo>
                  <a:cubicBezTo>
                    <a:pt x="0" y="1102360"/>
                    <a:pt x="139700" y="1244600"/>
                    <a:pt x="313690" y="1248410"/>
                  </a:cubicBezTo>
                  <a:lnTo>
                    <a:pt x="944851" y="1248410"/>
                  </a:lnTo>
                  <a:lnTo>
                    <a:pt x="944851" y="1659890"/>
                  </a:lnTo>
                  <a:cubicBezTo>
                    <a:pt x="944851" y="1772920"/>
                    <a:pt x="1022321" y="1854200"/>
                    <a:pt x="1127731" y="1854200"/>
                  </a:cubicBezTo>
                  <a:cubicBezTo>
                    <a:pt x="1177261" y="1854200"/>
                    <a:pt x="1225521" y="1836420"/>
                    <a:pt x="1269971" y="1803400"/>
                  </a:cubicBezTo>
                  <a:lnTo>
                    <a:pt x="2190721" y="1115060"/>
                  </a:lnTo>
                  <a:cubicBezTo>
                    <a:pt x="2254221" y="1066800"/>
                    <a:pt x="2291051" y="998220"/>
                    <a:pt x="2291051" y="927100"/>
                  </a:cubicBezTo>
                  <a:cubicBezTo>
                    <a:pt x="2291051" y="854710"/>
                    <a:pt x="2254221" y="787400"/>
                    <a:pt x="2190721" y="739140"/>
                  </a:cubicBezTo>
                  <a:close/>
                </a:path>
              </a:pathLst>
            </a:custGeom>
            <a:solidFill>
              <a:srgbClr val="55A4A5"/>
            </a:solidFill>
          </p:spPr>
        </p:sp>
      </p:grpSp>
      <p:sp>
        <p:nvSpPr>
          <p:cNvPr id="43" name="TextBox 43"/>
          <p:cNvSpPr txBox="1"/>
          <p:nvPr/>
        </p:nvSpPr>
        <p:spPr>
          <a:xfrm>
            <a:off x="8822699" y="7048928"/>
            <a:ext cx="5264723" cy="1862024"/>
          </a:xfrm>
          <a:prstGeom prst="rect">
            <a:avLst/>
          </a:prstGeom>
        </p:spPr>
        <p:txBody>
          <a:bodyPr lIns="0" tIns="0" rIns="0" bIns="0" rtlCol="0" anchor="t">
            <a:spAutoFit/>
          </a:bodyPr>
          <a:lstStyle/>
          <a:p>
            <a:pPr>
              <a:lnSpc>
                <a:spcPts val="2433"/>
              </a:lnSpc>
            </a:pPr>
            <a:r>
              <a:rPr lang="en-US" sz="2433">
                <a:solidFill>
                  <a:srgbClr val="004F6B"/>
                </a:solidFill>
                <a:latin typeface="Trebuchet MS 2 Bold"/>
              </a:rPr>
              <a:t>Communicate transparently about waiting lists; update patients regularly on the time they have to wait and how they can manage in the meantime; offer reassurance that it is safe to wait.</a:t>
            </a:r>
          </a:p>
        </p:txBody>
      </p:sp>
      <p:grpSp>
        <p:nvGrpSpPr>
          <p:cNvPr id="44" name="Group 44"/>
          <p:cNvGrpSpPr/>
          <p:nvPr/>
        </p:nvGrpSpPr>
        <p:grpSpPr>
          <a:xfrm>
            <a:off x="7854420" y="9159299"/>
            <a:ext cx="736378" cy="595560"/>
            <a:chOff x="0" y="0"/>
            <a:chExt cx="2291051" cy="1852930"/>
          </a:xfrm>
        </p:grpSpPr>
        <p:sp>
          <p:nvSpPr>
            <p:cNvPr id="45" name="Freeform 45"/>
            <p:cNvSpPr/>
            <p:nvPr/>
          </p:nvSpPr>
          <p:spPr>
            <a:xfrm>
              <a:off x="0" y="0"/>
              <a:ext cx="2291051" cy="1854200"/>
            </a:xfrm>
            <a:custGeom>
              <a:avLst/>
              <a:gdLst/>
              <a:ahLst/>
              <a:cxnLst/>
              <a:rect l="l" t="t" r="r" b="b"/>
              <a:pathLst>
                <a:path w="2291051" h="1854200">
                  <a:moveTo>
                    <a:pt x="2190721" y="739140"/>
                  </a:moveTo>
                  <a:lnTo>
                    <a:pt x="1269971" y="49530"/>
                  </a:lnTo>
                  <a:cubicBezTo>
                    <a:pt x="1225521" y="16510"/>
                    <a:pt x="1177261" y="0"/>
                    <a:pt x="1127731" y="0"/>
                  </a:cubicBezTo>
                  <a:cubicBezTo>
                    <a:pt x="1022321" y="0"/>
                    <a:pt x="944851" y="81280"/>
                    <a:pt x="944851" y="194310"/>
                  </a:cubicBezTo>
                  <a:lnTo>
                    <a:pt x="944851" y="605790"/>
                  </a:lnTo>
                  <a:lnTo>
                    <a:pt x="313690" y="605790"/>
                  </a:lnTo>
                  <a:cubicBezTo>
                    <a:pt x="139700" y="609600"/>
                    <a:pt x="0" y="751840"/>
                    <a:pt x="0" y="927100"/>
                  </a:cubicBezTo>
                  <a:cubicBezTo>
                    <a:pt x="0" y="1102360"/>
                    <a:pt x="139700" y="1244600"/>
                    <a:pt x="313690" y="1248410"/>
                  </a:cubicBezTo>
                  <a:lnTo>
                    <a:pt x="944851" y="1248410"/>
                  </a:lnTo>
                  <a:lnTo>
                    <a:pt x="944851" y="1659890"/>
                  </a:lnTo>
                  <a:cubicBezTo>
                    <a:pt x="944851" y="1772920"/>
                    <a:pt x="1022321" y="1854200"/>
                    <a:pt x="1127731" y="1854200"/>
                  </a:cubicBezTo>
                  <a:cubicBezTo>
                    <a:pt x="1177261" y="1854200"/>
                    <a:pt x="1225521" y="1836420"/>
                    <a:pt x="1269971" y="1803400"/>
                  </a:cubicBezTo>
                  <a:lnTo>
                    <a:pt x="2190721" y="1115060"/>
                  </a:lnTo>
                  <a:cubicBezTo>
                    <a:pt x="2254221" y="1066800"/>
                    <a:pt x="2291051" y="998220"/>
                    <a:pt x="2291051" y="927100"/>
                  </a:cubicBezTo>
                  <a:cubicBezTo>
                    <a:pt x="2291051" y="854710"/>
                    <a:pt x="2254221" y="787400"/>
                    <a:pt x="2190721" y="739140"/>
                  </a:cubicBezTo>
                  <a:close/>
                </a:path>
              </a:pathLst>
            </a:custGeom>
            <a:solidFill>
              <a:srgbClr val="55A4A5"/>
            </a:solidFill>
          </p:spPr>
        </p:sp>
      </p:grpSp>
      <p:sp>
        <p:nvSpPr>
          <p:cNvPr id="46" name="TextBox 46"/>
          <p:cNvSpPr txBox="1"/>
          <p:nvPr/>
        </p:nvSpPr>
        <p:spPr>
          <a:xfrm>
            <a:off x="8894263" y="9038725"/>
            <a:ext cx="5229004" cy="947624"/>
          </a:xfrm>
          <a:prstGeom prst="rect">
            <a:avLst/>
          </a:prstGeom>
        </p:spPr>
        <p:txBody>
          <a:bodyPr lIns="0" tIns="0" rIns="0" bIns="0" rtlCol="0" anchor="t">
            <a:spAutoFit/>
          </a:bodyPr>
          <a:lstStyle/>
          <a:p>
            <a:pPr>
              <a:lnSpc>
                <a:spcPts val="2433"/>
              </a:lnSpc>
            </a:pPr>
            <a:r>
              <a:rPr lang="en-US" sz="2433">
                <a:solidFill>
                  <a:srgbClr val="004F6B"/>
                </a:solidFill>
                <a:latin typeface="Trebuchet MS 2 Bold"/>
              </a:rPr>
              <a:t>Consider de-centralising some hospital-based services to community healthcare hubs.</a:t>
            </a:r>
          </a:p>
        </p:txBody>
      </p:sp>
      <p:sp>
        <p:nvSpPr>
          <p:cNvPr id="47" name="TextBox 47"/>
          <p:cNvSpPr txBox="1"/>
          <p:nvPr/>
        </p:nvSpPr>
        <p:spPr>
          <a:xfrm>
            <a:off x="6762732" y="557779"/>
            <a:ext cx="9446185" cy="655320"/>
          </a:xfrm>
          <a:prstGeom prst="rect">
            <a:avLst/>
          </a:prstGeom>
        </p:spPr>
        <p:txBody>
          <a:bodyPr lIns="0" tIns="0" rIns="0" bIns="0" rtlCol="0" anchor="t">
            <a:spAutoFit/>
          </a:bodyPr>
          <a:lstStyle/>
          <a:p>
            <a:pPr algn="ctr">
              <a:lnSpc>
                <a:spcPts val="4800"/>
              </a:lnSpc>
            </a:pPr>
            <a:r>
              <a:rPr lang="en-US" sz="4800">
                <a:solidFill>
                  <a:srgbClr val="FFFFFF"/>
                </a:solidFill>
                <a:latin typeface="Trebuchet MS 1 Bold"/>
              </a:rPr>
              <a:t>Communication strategy</a:t>
            </a:r>
          </a:p>
        </p:txBody>
      </p:sp>
      <p:grpSp>
        <p:nvGrpSpPr>
          <p:cNvPr id="48" name="Group 48"/>
          <p:cNvGrpSpPr/>
          <p:nvPr/>
        </p:nvGrpSpPr>
        <p:grpSpPr>
          <a:xfrm>
            <a:off x="4668890" y="283670"/>
            <a:ext cx="13626827" cy="1127338"/>
            <a:chOff x="0" y="0"/>
            <a:chExt cx="7612421" cy="614858"/>
          </a:xfrm>
        </p:grpSpPr>
        <p:sp>
          <p:nvSpPr>
            <p:cNvPr id="49" name="Freeform 49"/>
            <p:cNvSpPr/>
            <p:nvPr/>
          </p:nvSpPr>
          <p:spPr>
            <a:xfrm>
              <a:off x="0" y="0"/>
              <a:ext cx="7612421" cy="614858"/>
            </a:xfrm>
            <a:custGeom>
              <a:avLst/>
              <a:gdLst/>
              <a:ahLst/>
              <a:cxnLst/>
              <a:rect l="l" t="t" r="r" b="b"/>
              <a:pathLst>
                <a:path w="7612421" h="614858">
                  <a:moveTo>
                    <a:pt x="0" y="0"/>
                  </a:moveTo>
                  <a:lnTo>
                    <a:pt x="7612421" y="0"/>
                  </a:lnTo>
                  <a:lnTo>
                    <a:pt x="7612421" y="614858"/>
                  </a:lnTo>
                  <a:lnTo>
                    <a:pt x="0" y="614858"/>
                  </a:lnTo>
                  <a:close/>
                </a:path>
              </a:pathLst>
            </a:custGeom>
            <a:solidFill>
              <a:srgbClr val="004F6B"/>
            </a:solidFill>
          </p:spPr>
        </p:sp>
      </p:grpSp>
      <p:sp>
        <p:nvSpPr>
          <p:cNvPr id="50" name="TextBox 50"/>
          <p:cNvSpPr txBox="1"/>
          <p:nvPr/>
        </p:nvSpPr>
        <p:spPr>
          <a:xfrm>
            <a:off x="5005952" y="538729"/>
            <a:ext cx="9446185" cy="4914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Access to health &amp; care services</a:t>
            </a:r>
          </a:p>
        </p:txBody>
      </p:sp>
      <p:grpSp>
        <p:nvGrpSpPr>
          <p:cNvPr id="51" name="Group 51"/>
          <p:cNvGrpSpPr/>
          <p:nvPr/>
        </p:nvGrpSpPr>
        <p:grpSpPr>
          <a:xfrm>
            <a:off x="-7404" y="316766"/>
            <a:ext cx="4122204" cy="1094242"/>
            <a:chOff x="0" y="0"/>
            <a:chExt cx="2294798" cy="609156"/>
          </a:xfrm>
        </p:grpSpPr>
        <p:sp>
          <p:nvSpPr>
            <p:cNvPr id="52" name="Freeform 52"/>
            <p:cNvSpPr/>
            <p:nvPr/>
          </p:nvSpPr>
          <p:spPr>
            <a:xfrm>
              <a:off x="0" y="0"/>
              <a:ext cx="2294798" cy="609156"/>
            </a:xfrm>
            <a:custGeom>
              <a:avLst/>
              <a:gdLst/>
              <a:ahLst/>
              <a:cxnLst/>
              <a:rect l="l" t="t" r="r" b="b"/>
              <a:pathLst>
                <a:path w="2294798" h="609156">
                  <a:moveTo>
                    <a:pt x="0" y="0"/>
                  </a:moveTo>
                  <a:lnTo>
                    <a:pt x="2294798" y="0"/>
                  </a:lnTo>
                  <a:lnTo>
                    <a:pt x="2294798" y="609156"/>
                  </a:lnTo>
                  <a:lnTo>
                    <a:pt x="0" y="609156"/>
                  </a:lnTo>
                  <a:close/>
                </a:path>
              </a:pathLst>
            </a:custGeom>
            <a:solidFill>
              <a:srgbClr val="E73E97"/>
            </a:solidFill>
          </p:spPr>
        </p:sp>
      </p:grpSp>
      <p:sp>
        <p:nvSpPr>
          <p:cNvPr id="53" name="TextBox 53"/>
          <p:cNvSpPr txBox="1"/>
          <p:nvPr/>
        </p:nvSpPr>
        <p:spPr>
          <a:xfrm>
            <a:off x="283025" y="630169"/>
            <a:ext cx="3902830" cy="491490"/>
          </a:xfrm>
          <a:prstGeom prst="rect">
            <a:avLst/>
          </a:prstGeom>
        </p:spPr>
        <p:txBody>
          <a:bodyPr lIns="0" tIns="0" rIns="0" bIns="0" rtlCol="0" anchor="t">
            <a:spAutoFit/>
          </a:bodyPr>
          <a:lstStyle/>
          <a:p>
            <a:pPr>
              <a:lnSpc>
                <a:spcPts val="3599"/>
              </a:lnSpc>
            </a:pPr>
            <a:r>
              <a:rPr lang="en-US" sz="3599">
                <a:solidFill>
                  <a:srgbClr val="FFFFFF"/>
                </a:solidFill>
                <a:latin typeface="Trebuchet MS 2 Bold"/>
              </a:rPr>
              <a:t>What we learned</a:t>
            </a:r>
          </a:p>
        </p:txBody>
      </p:sp>
      <p:grpSp>
        <p:nvGrpSpPr>
          <p:cNvPr id="54" name="Group 54"/>
          <p:cNvGrpSpPr/>
          <p:nvPr/>
        </p:nvGrpSpPr>
        <p:grpSpPr>
          <a:xfrm>
            <a:off x="120431" y="9530084"/>
            <a:ext cx="7391041" cy="488100"/>
            <a:chOff x="0" y="0"/>
            <a:chExt cx="10607134" cy="700488"/>
          </a:xfrm>
        </p:grpSpPr>
        <p:sp>
          <p:nvSpPr>
            <p:cNvPr id="55" name="Freeform 55"/>
            <p:cNvSpPr/>
            <p:nvPr/>
          </p:nvSpPr>
          <p:spPr>
            <a:xfrm>
              <a:off x="0" y="0"/>
              <a:ext cx="10607135" cy="700488"/>
            </a:xfrm>
            <a:custGeom>
              <a:avLst/>
              <a:gdLst/>
              <a:ahLst/>
              <a:cxnLst/>
              <a:rect l="l" t="t" r="r" b="b"/>
              <a:pathLst>
                <a:path w="10607135" h="700488">
                  <a:moveTo>
                    <a:pt x="10482674" y="700488"/>
                  </a:moveTo>
                  <a:lnTo>
                    <a:pt x="124460" y="700488"/>
                  </a:lnTo>
                  <a:cubicBezTo>
                    <a:pt x="55880" y="700488"/>
                    <a:pt x="0" y="644608"/>
                    <a:pt x="0" y="576028"/>
                  </a:cubicBezTo>
                  <a:lnTo>
                    <a:pt x="0" y="124460"/>
                  </a:lnTo>
                  <a:cubicBezTo>
                    <a:pt x="0" y="55880"/>
                    <a:pt x="55880" y="0"/>
                    <a:pt x="124460" y="0"/>
                  </a:cubicBezTo>
                  <a:lnTo>
                    <a:pt x="10482674" y="0"/>
                  </a:lnTo>
                  <a:cubicBezTo>
                    <a:pt x="10551254" y="0"/>
                    <a:pt x="10607135" y="55880"/>
                    <a:pt x="10607135" y="124460"/>
                  </a:cubicBezTo>
                  <a:lnTo>
                    <a:pt x="10607135" y="576029"/>
                  </a:lnTo>
                  <a:cubicBezTo>
                    <a:pt x="10607135" y="644608"/>
                    <a:pt x="10551254" y="700488"/>
                    <a:pt x="10482674" y="700488"/>
                  </a:cubicBezTo>
                  <a:close/>
                </a:path>
              </a:pathLst>
            </a:custGeom>
            <a:solidFill>
              <a:srgbClr val="004F6B">
                <a:alpha val="24706"/>
              </a:srgbClr>
            </a:solid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970" y="1942288"/>
            <a:ext cx="5484367" cy="7926784"/>
            <a:chOff x="0" y="0"/>
            <a:chExt cx="1294599" cy="1871138"/>
          </a:xfrm>
        </p:grpSpPr>
        <p:sp>
          <p:nvSpPr>
            <p:cNvPr id="3" name="Freeform 3"/>
            <p:cNvSpPr/>
            <p:nvPr/>
          </p:nvSpPr>
          <p:spPr>
            <a:xfrm>
              <a:off x="0" y="0"/>
              <a:ext cx="1294599" cy="1871138"/>
            </a:xfrm>
            <a:custGeom>
              <a:avLst/>
              <a:gdLst/>
              <a:ahLst/>
              <a:cxnLst/>
              <a:rect l="l" t="t" r="r" b="b"/>
              <a:pathLst>
                <a:path w="1294599" h="1871138">
                  <a:moveTo>
                    <a:pt x="1170139" y="1871138"/>
                  </a:moveTo>
                  <a:lnTo>
                    <a:pt x="124460" y="1871138"/>
                  </a:lnTo>
                  <a:cubicBezTo>
                    <a:pt x="55880" y="1871138"/>
                    <a:pt x="0" y="1815258"/>
                    <a:pt x="0" y="1746678"/>
                  </a:cubicBezTo>
                  <a:lnTo>
                    <a:pt x="0" y="124460"/>
                  </a:lnTo>
                  <a:cubicBezTo>
                    <a:pt x="0" y="55880"/>
                    <a:pt x="55880" y="0"/>
                    <a:pt x="124460" y="0"/>
                  </a:cubicBezTo>
                  <a:lnTo>
                    <a:pt x="1170139" y="0"/>
                  </a:lnTo>
                  <a:cubicBezTo>
                    <a:pt x="1238719" y="0"/>
                    <a:pt x="1294599" y="55880"/>
                    <a:pt x="1294599" y="124460"/>
                  </a:cubicBezTo>
                  <a:lnTo>
                    <a:pt x="1294599" y="1746678"/>
                  </a:lnTo>
                  <a:cubicBezTo>
                    <a:pt x="1294599" y="1815258"/>
                    <a:pt x="1238719" y="1871138"/>
                    <a:pt x="1170139" y="1871138"/>
                  </a:cubicBezTo>
                  <a:close/>
                </a:path>
              </a:pathLst>
            </a:custGeom>
            <a:solidFill>
              <a:srgbClr val="004F6B">
                <a:alpha val="26667"/>
              </a:srgbClr>
            </a:solidFill>
          </p:spPr>
        </p:sp>
      </p:grpSp>
      <p:grpSp>
        <p:nvGrpSpPr>
          <p:cNvPr id="4" name="Group 4"/>
          <p:cNvGrpSpPr/>
          <p:nvPr/>
        </p:nvGrpSpPr>
        <p:grpSpPr>
          <a:xfrm>
            <a:off x="6594815" y="5840467"/>
            <a:ext cx="11451520" cy="1363771"/>
            <a:chOff x="0" y="0"/>
            <a:chExt cx="6374970" cy="759200"/>
          </a:xfrm>
        </p:grpSpPr>
        <p:sp>
          <p:nvSpPr>
            <p:cNvPr id="5" name="Freeform 5"/>
            <p:cNvSpPr/>
            <p:nvPr/>
          </p:nvSpPr>
          <p:spPr>
            <a:xfrm>
              <a:off x="0" y="0"/>
              <a:ext cx="6374970" cy="759200"/>
            </a:xfrm>
            <a:custGeom>
              <a:avLst/>
              <a:gdLst/>
              <a:ahLst/>
              <a:cxnLst/>
              <a:rect l="l" t="t" r="r" b="b"/>
              <a:pathLst>
                <a:path w="6374970" h="759200">
                  <a:moveTo>
                    <a:pt x="0" y="0"/>
                  </a:moveTo>
                  <a:lnTo>
                    <a:pt x="6374970" y="0"/>
                  </a:lnTo>
                  <a:lnTo>
                    <a:pt x="6374970" y="759200"/>
                  </a:lnTo>
                  <a:lnTo>
                    <a:pt x="0" y="759200"/>
                  </a:lnTo>
                  <a:close/>
                </a:path>
              </a:pathLst>
            </a:custGeom>
            <a:solidFill>
              <a:srgbClr val="004F6B"/>
            </a:solidFill>
          </p:spPr>
        </p:sp>
      </p:grpSp>
      <p:grpSp>
        <p:nvGrpSpPr>
          <p:cNvPr id="6" name="Group 6"/>
          <p:cNvGrpSpPr/>
          <p:nvPr/>
        </p:nvGrpSpPr>
        <p:grpSpPr>
          <a:xfrm>
            <a:off x="6504377" y="1942288"/>
            <a:ext cx="11541958" cy="1189805"/>
            <a:chOff x="0" y="0"/>
            <a:chExt cx="6425316" cy="662355"/>
          </a:xfrm>
        </p:grpSpPr>
        <p:sp>
          <p:nvSpPr>
            <p:cNvPr id="7" name="Freeform 7"/>
            <p:cNvSpPr/>
            <p:nvPr/>
          </p:nvSpPr>
          <p:spPr>
            <a:xfrm>
              <a:off x="0" y="0"/>
              <a:ext cx="6425316" cy="662355"/>
            </a:xfrm>
            <a:custGeom>
              <a:avLst/>
              <a:gdLst/>
              <a:ahLst/>
              <a:cxnLst/>
              <a:rect l="l" t="t" r="r" b="b"/>
              <a:pathLst>
                <a:path w="6425316" h="662355">
                  <a:moveTo>
                    <a:pt x="0" y="0"/>
                  </a:moveTo>
                  <a:lnTo>
                    <a:pt x="6425316" y="0"/>
                  </a:lnTo>
                  <a:lnTo>
                    <a:pt x="6425316" y="662355"/>
                  </a:lnTo>
                  <a:lnTo>
                    <a:pt x="0" y="662355"/>
                  </a:lnTo>
                  <a:close/>
                </a:path>
              </a:pathLst>
            </a:custGeom>
            <a:solidFill>
              <a:srgbClr val="004F6B"/>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6913418"/>
            <a:ext cx="1786336" cy="272203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53107" y="6978020"/>
            <a:ext cx="2508565" cy="259283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59682">
            <a:off x="15995867" y="7677743"/>
            <a:ext cx="1971089" cy="1983486"/>
          </a:xfrm>
          <a:prstGeom prst="rect">
            <a:avLst/>
          </a:prstGeom>
        </p:spPr>
      </p:pic>
      <p:sp>
        <p:nvSpPr>
          <p:cNvPr id="11" name="TextBox 11"/>
          <p:cNvSpPr txBox="1"/>
          <p:nvPr/>
        </p:nvSpPr>
        <p:spPr>
          <a:xfrm>
            <a:off x="706981" y="2397052"/>
            <a:ext cx="4692253" cy="2023980"/>
          </a:xfrm>
          <a:prstGeom prst="rect">
            <a:avLst/>
          </a:prstGeom>
        </p:spPr>
        <p:txBody>
          <a:bodyPr lIns="0" tIns="0" rIns="0" bIns="0" rtlCol="0" anchor="t">
            <a:spAutoFit/>
          </a:bodyPr>
          <a:lstStyle/>
          <a:p>
            <a:pPr algn="ctr">
              <a:lnSpc>
                <a:spcPts val="3184"/>
              </a:lnSpc>
            </a:pPr>
            <a:r>
              <a:rPr lang="en-US" sz="3184">
                <a:solidFill>
                  <a:srgbClr val="004F6B"/>
                </a:solidFill>
                <a:latin typeface="Trebuchet MS 1 Bold"/>
              </a:rPr>
              <a:t>Some Covid-19 safety measures can make clinical spaces less accessible to disabled people.</a:t>
            </a:r>
          </a:p>
        </p:txBody>
      </p:sp>
      <p:sp>
        <p:nvSpPr>
          <p:cNvPr id="12" name="TextBox 12"/>
          <p:cNvSpPr txBox="1"/>
          <p:nvPr/>
        </p:nvSpPr>
        <p:spPr>
          <a:xfrm>
            <a:off x="746429" y="4630258"/>
            <a:ext cx="4771010" cy="1971624"/>
          </a:xfrm>
          <a:prstGeom prst="rect">
            <a:avLst/>
          </a:prstGeom>
        </p:spPr>
        <p:txBody>
          <a:bodyPr lIns="0" tIns="0" rIns="0" bIns="0" rtlCol="0" anchor="t">
            <a:spAutoFit/>
          </a:bodyPr>
          <a:lstStyle/>
          <a:p>
            <a:pPr>
              <a:lnSpc>
                <a:spcPts val="2607"/>
              </a:lnSpc>
            </a:pPr>
            <a:r>
              <a:rPr lang="en-US" sz="2607">
                <a:solidFill>
                  <a:srgbClr val="004F6B"/>
                </a:solidFill>
                <a:latin typeface="Trebuchet MS 1 Bold"/>
              </a:rPr>
              <a:t>For example, the requirement to wear a mask and ring the door before entering can be challenging for people with hearing impairments  who need to lip-read.</a:t>
            </a:r>
          </a:p>
        </p:txBody>
      </p:sp>
      <p:sp>
        <p:nvSpPr>
          <p:cNvPr id="13" name="TextBox 13"/>
          <p:cNvSpPr txBox="1"/>
          <p:nvPr/>
        </p:nvSpPr>
        <p:spPr>
          <a:xfrm>
            <a:off x="6594815" y="3290251"/>
            <a:ext cx="11451520" cy="2009825"/>
          </a:xfrm>
          <a:prstGeom prst="rect">
            <a:avLst/>
          </a:prstGeom>
        </p:spPr>
        <p:txBody>
          <a:bodyPr lIns="0" tIns="0" rIns="0" bIns="0" rtlCol="0" anchor="t">
            <a:spAutoFit/>
          </a:bodyPr>
          <a:lstStyle/>
          <a:p>
            <a:pPr>
              <a:lnSpc>
                <a:spcPts val="3155"/>
              </a:lnSpc>
            </a:pPr>
            <a:r>
              <a:rPr lang="en-US" sz="2817">
                <a:solidFill>
                  <a:srgbClr val="004F6B"/>
                </a:solidFill>
                <a:latin typeface="Trebuchet MS 2 Bold"/>
              </a:rPr>
              <a:t>More online and telephone consultations can be beneficial for some, such as those who cannot easily travel because of constraints in their physical or mental health; but are not accessible to all. </a:t>
            </a:r>
            <a:r>
              <a:rPr lang="en-US" sz="2817">
                <a:solidFill>
                  <a:srgbClr val="E73E97"/>
                </a:solidFill>
                <a:latin typeface="Trebuchet MS 2 Bold"/>
              </a:rPr>
              <a:t>Those with sensory impairments, learning disabilities or a language barrier are the most likely to struggle.</a:t>
            </a:r>
          </a:p>
        </p:txBody>
      </p:sp>
      <p:sp>
        <p:nvSpPr>
          <p:cNvPr id="14" name="TextBox 14"/>
          <p:cNvSpPr txBox="1"/>
          <p:nvPr/>
        </p:nvSpPr>
        <p:spPr>
          <a:xfrm>
            <a:off x="6594815" y="5951225"/>
            <a:ext cx="11451520" cy="1026795"/>
          </a:xfrm>
          <a:prstGeom prst="rect">
            <a:avLst/>
          </a:prstGeom>
        </p:spPr>
        <p:txBody>
          <a:bodyPr lIns="0" tIns="0" rIns="0" bIns="0" rtlCol="0" anchor="t">
            <a:spAutoFit/>
          </a:bodyPr>
          <a:lstStyle/>
          <a:p>
            <a:pPr marL="0" lvl="0" indent="0" algn="ctr">
              <a:lnSpc>
                <a:spcPts val="3990"/>
              </a:lnSpc>
            </a:pPr>
            <a:r>
              <a:rPr lang="en-US" sz="3500" u="none">
                <a:solidFill>
                  <a:srgbClr val="FFFFFF"/>
                </a:solidFill>
                <a:latin typeface="Trebuchet MS 2 Bold"/>
              </a:rPr>
              <a:t>Investment in both telephone infrastructure and online access pays off in the long run:</a:t>
            </a:r>
          </a:p>
        </p:txBody>
      </p:sp>
      <p:sp>
        <p:nvSpPr>
          <p:cNvPr id="15" name="TextBox 15"/>
          <p:cNvSpPr txBox="1"/>
          <p:nvPr/>
        </p:nvSpPr>
        <p:spPr>
          <a:xfrm>
            <a:off x="6594815" y="7308808"/>
            <a:ext cx="9533363" cy="1959831"/>
          </a:xfrm>
          <a:prstGeom prst="rect">
            <a:avLst/>
          </a:prstGeom>
        </p:spPr>
        <p:txBody>
          <a:bodyPr lIns="0" tIns="0" rIns="0" bIns="0" rtlCol="0" anchor="t">
            <a:spAutoFit/>
          </a:bodyPr>
          <a:lstStyle/>
          <a:p>
            <a:pPr>
              <a:lnSpc>
                <a:spcPts val="3099"/>
              </a:lnSpc>
            </a:pPr>
            <a:r>
              <a:rPr lang="en-US" sz="2817">
                <a:solidFill>
                  <a:srgbClr val="004F6B"/>
                </a:solidFill>
                <a:latin typeface="Trebuchet MS 2 Bold"/>
              </a:rPr>
              <a:t>While telemedicine is not suitable for/ accessible to everyone, a responsive telephone and e-consult system, free of technical errors and adequately staffed, can offer a good service to those who do benefit from it, and free up capacity for those who do not.</a:t>
            </a:r>
          </a:p>
        </p:txBody>
      </p:sp>
      <p:sp>
        <p:nvSpPr>
          <p:cNvPr id="16" name="TextBox 16"/>
          <p:cNvSpPr txBox="1"/>
          <p:nvPr/>
        </p:nvSpPr>
        <p:spPr>
          <a:xfrm>
            <a:off x="6504377" y="2100099"/>
            <a:ext cx="11703356" cy="921808"/>
          </a:xfrm>
          <a:prstGeom prst="rect">
            <a:avLst/>
          </a:prstGeom>
        </p:spPr>
        <p:txBody>
          <a:bodyPr lIns="0" tIns="0" rIns="0" bIns="0" rtlCol="0" anchor="t">
            <a:spAutoFit/>
          </a:bodyPr>
          <a:lstStyle/>
          <a:p>
            <a:pPr marL="0" lvl="0" indent="0" algn="ctr">
              <a:lnSpc>
                <a:spcPts val="3500"/>
              </a:lnSpc>
              <a:spcBef>
                <a:spcPct val="0"/>
              </a:spcBef>
            </a:pPr>
            <a:r>
              <a:rPr lang="en-US" sz="3500" u="none">
                <a:solidFill>
                  <a:srgbClr val="FFFFFF"/>
                </a:solidFill>
                <a:latin typeface="Trebuchet MS 2 Bold"/>
              </a:rPr>
              <a:t>Most respondents experienced telephone or </a:t>
            </a:r>
          </a:p>
          <a:p>
            <a:pPr marL="0" lvl="0" indent="0" algn="ctr">
              <a:lnSpc>
                <a:spcPts val="3500"/>
              </a:lnSpc>
              <a:spcBef>
                <a:spcPct val="0"/>
              </a:spcBef>
            </a:pPr>
            <a:r>
              <a:rPr lang="en-US" sz="3500" u="none">
                <a:solidFill>
                  <a:srgbClr val="FFFFFF"/>
                </a:solidFill>
                <a:latin typeface="Trebuchet MS 2 Bold"/>
              </a:rPr>
              <a:t>online consultations:</a:t>
            </a:r>
          </a:p>
        </p:txBody>
      </p:sp>
      <p:sp>
        <p:nvSpPr>
          <p:cNvPr id="17" name="TextBox 17"/>
          <p:cNvSpPr txBox="1"/>
          <p:nvPr/>
        </p:nvSpPr>
        <p:spPr>
          <a:xfrm>
            <a:off x="6762732" y="557779"/>
            <a:ext cx="9446185" cy="655320"/>
          </a:xfrm>
          <a:prstGeom prst="rect">
            <a:avLst/>
          </a:prstGeom>
        </p:spPr>
        <p:txBody>
          <a:bodyPr lIns="0" tIns="0" rIns="0" bIns="0" rtlCol="0" anchor="t">
            <a:spAutoFit/>
          </a:bodyPr>
          <a:lstStyle/>
          <a:p>
            <a:pPr algn="ctr">
              <a:lnSpc>
                <a:spcPts val="4800"/>
              </a:lnSpc>
            </a:pPr>
            <a:r>
              <a:rPr lang="en-US" sz="4800">
                <a:solidFill>
                  <a:srgbClr val="FFFFFF"/>
                </a:solidFill>
                <a:latin typeface="Trebuchet MS 1 Bold"/>
              </a:rPr>
              <a:t>Communication strategy</a:t>
            </a:r>
          </a:p>
        </p:txBody>
      </p:sp>
      <p:grpSp>
        <p:nvGrpSpPr>
          <p:cNvPr id="18" name="Group 18"/>
          <p:cNvGrpSpPr/>
          <p:nvPr/>
        </p:nvGrpSpPr>
        <p:grpSpPr>
          <a:xfrm>
            <a:off x="4668890" y="283670"/>
            <a:ext cx="13619110" cy="1127338"/>
            <a:chOff x="0" y="0"/>
            <a:chExt cx="7612421" cy="614858"/>
          </a:xfrm>
        </p:grpSpPr>
        <p:sp>
          <p:nvSpPr>
            <p:cNvPr id="19" name="Freeform 19"/>
            <p:cNvSpPr/>
            <p:nvPr/>
          </p:nvSpPr>
          <p:spPr>
            <a:xfrm>
              <a:off x="0" y="0"/>
              <a:ext cx="7612421" cy="614858"/>
            </a:xfrm>
            <a:custGeom>
              <a:avLst/>
              <a:gdLst/>
              <a:ahLst/>
              <a:cxnLst/>
              <a:rect l="l" t="t" r="r" b="b"/>
              <a:pathLst>
                <a:path w="7612421" h="614858">
                  <a:moveTo>
                    <a:pt x="0" y="0"/>
                  </a:moveTo>
                  <a:lnTo>
                    <a:pt x="7612421" y="0"/>
                  </a:lnTo>
                  <a:lnTo>
                    <a:pt x="7612421" y="614858"/>
                  </a:lnTo>
                  <a:lnTo>
                    <a:pt x="0" y="614858"/>
                  </a:lnTo>
                  <a:close/>
                </a:path>
              </a:pathLst>
            </a:custGeom>
            <a:solidFill>
              <a:srgbClr val="004F6B"/>
            </a:solidFill>
          </p:spPr>
        </p:sp>
      </p:grpSp>
      <p:sp>
        <p:nvSpPr>
          <p:cNvPr id="20" name="TextBox 20"/>
          <p:cNvSpPr txBox="1"/>
          <p:nvPr/>
        </p:nvSpPr>
        <p:spPr>
          <a:xfrm>
            <a:off x="5005952" y="538729"/>
            <a:ext cx="9446185" cy="4914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Access to health &amp; care services</a:t>
            </a:r>
          </a:p>
        </p:txBody>
      </p:sp>
      <p:grpSp>
        <p:nvGrpSpPr>
          <p:cNvPr id="21" name="Group 21"/>
          <p:cNvGrpSpPr/>
          <p:nvPr/>
        </p:nvGrpSpPr>
        <p:grpSpPr>
          <a:xfrm>
            <a:off x="-7404" y="316766"/>
            <a:ext cx="4122204" cy="1094242"/>
            <a:chOff x="0" y="0"/>
            <a:chExt cx="2294798" cy="609156"/>
          </a:xfrm>
        </p:grpSpPr>
        <p:sp>
          <p:nvSpPr>
            <p:cNvPr id="22" name="Freeform 22"/>
            <p:cNvSpPr/>
            <p:nvPr/>
          </p:nvSpPr>
          <p:spPr>
            <a:xfrm>
              <a:off x="0" y="0"/>
              <a:ext cx="2294798" cy="609156"/>
            </a:xfrm>
            <a:custGeom>
              <a:avLst/>
              <a:gdLst/>
              <a:ahLst/>
              <a:cxnLst/>
              <a:rect l="l" t="t" r="r" b="b"/>
              <a:pathLst>
                <a:path w="2294798" h="609156">
                  <a:moveTo>
                    <a:pt x="0" y="0"/>
                  </a:moveTo>
                  <a:lnTo>
                    <a:pt x="2294798" y="0"/>
                  </a:lnTo>
                  <a:lnTo>
                    <a:pt x="2294798" y="609156"/>
                  </a:lnTo>
                  <a:lnTo>
                    <a:pt x="0" y="609156"/>
                  </a:lnTo>
                  <a:close/>
                </a:path>
              </a:pathLst>
            </a:custGeom>
            <a:solidFill>
              <a:srgbClr val="E73E97"/>
            </a:solidFill>
          </p:spPr>
        </p:sp>
      </p:grpSp>
      <p:sp>
        <p:nvSpPr>
          <p:cNvPr id="23" name="TextBox 23"/>
          <p:cNvSpPr txBox="1"/>
          <p:nvPr/>
        </p:nvSpPr>
        <p:spPr>
          <a:xfrm>
            <a:off x="283025" y="630169"/>
            <a:ext cx="3902830" cy="491490"/>
          </a:xfrm>
          <a:prstGeom prst="rect">
            <a:avLst/>
          </a:prstGeom>
        </p:spPr>
        <p:txBody>
          <a:bodyPr lIns="0" tIns="0" rIns="0" bIns="0" rtlCol="0" anchor="t">
            <a:spAutoFit/>
          </a:bodyPr>
          <a:lstStyle/>
          <a:p>
            <a:pPr>
              <a:lnSpc>
                <a:spcPts val="3599"/>
              </a:lnSpc>
            </a:pPr>
            <a:r>
              <a:rPr lang="en-US" sz="3599">
                <a:solidFill>
                  <a:srgbClr val="FFFFFF"/>
                </a:solidFill>
                <a:latin typeface="Trebuchet MS 2 Bold"/>
              </a:rPr>
              <a:t>What we learned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60335" y="276563"/>
            <a:ext cx="13727665" cy="1326474"/>
            <a:chOff x="0" y="0"/>
            <a:chExt cx="7612421" cy="723469"/>
          </a:xfrm>
        </p:grpSpPr>
        <p:sp>
          <p:nvSpPr>
            <p:cNvPr id="3" name="Freeform 3"/>
            <p:cNvSpPr/>
            <p:nvPr/>
          </p:nvSpPr>
          <p:spPr>
            <a:xfrm>
              <a:off x="0" y="0"/>
              <a:ext cx="7612421" cy="723469"/>
            </a:xfrm>
            <a:custGeom>
              <a:avLst/>
              <a:gdLst/>
              <a:ahLst/>
              <a:cxnLst/>
              <a:rect l="l" t="t" r="r" b="b"/>
              <a:pathLst>
                <a:path w="7612421" h="723469">
                  <a:moveTo>
                    <a:pt x="0" y="0"/>
                  </a:moveTo>
                  <a:lnTo>
                    <a:pt x="7612421" y="0"/>
                  </a:lnTo>
                  <a:lnTo>
                    <a:pt x="7612421" y="723469"/>
                  </a:lnTo>
                  <a:lnTo>
                    <a:pt x="0" y="723469"/>
                  </a:lnTo>
                  <a:close/>
                </a:path>
              </a:pathLst>
            </a:custGeom>
            <a:solidFill>
              <a:srgbClr val="004F6B"/>
            </a:solidFill>
          </p:spPr>
        </p:sp>
      </p:grpSp>
      <p:grpSp>
        <p:nvGrpSpPr>
          <p:cNvPr id="4" name="Group 4"/>
          <p:cNvGrpSpPr/>
          <p:nvPr/>
        </p:nvGrpSpPr>
        <p:grpSpPr>
          <a:xfrm>
            <a:off x="0" y="481097"/>
            <a:ext cx="4122204" cy="1005840"/>
            <a:chOff x="0" y="0"/>
            <a:chExt cx="2294798" cy="559943"/>
          </a:xfrm>
        </p:grpSpPr>
        <p:sp>
          <p:nvSpPr>
            <p:cNvPr id="5" name="Freeform 5"/>
            <p:cNvSpPr/>
            <p:nvPr/>
          </p:nvSpPr>
          <p:spPr>
            <a:xfrm>
              <a:off x="0" y="0"/>
              <a:ext cx="2294798" cy="559943"/>
            </a:xfrm>
            <a:custGeom>
              <a:avLst/>
              <a:gdLst/>
              <a:ahLst/>
              <a:cxnLst/>
              <a:rect l="l" t="t" r="r" b="b"/>
              <a:pathLst>
                <a:path w="2294798" h="559943">
                  <a:moveTo>
                    <a:pt x="0" y="0"/>
                  </a:moveTo>
                  <a:lnTo>
                    <a:pt x="2294798" y="0"/>
                  </a:lnTo>
                  <a:lnTo>
                    <a:pt x="2294798" y="559943"/>
                  </a:lnTo>
                  <a:lnTo>
                    <a:pt x="0" y="559943"/>
                  </a:lnTo>
                  <a:close/>
                </a:path>
              </a:pathLst>
            </a:custGeom>
            <a:solidFill>
              <a:srgbClr val="E73E97"/>
            </a:solidFill>
          </p:spPr>
        </p:sp>
      </p:grpSp>
      <p:sp>
        <p:nvSpPr>
          <p:cNvPr id="6" name="TextBox 6"/>
          <p:cNvSpPr txBox="1"/>
          <p:nvPr/>
        </p:nvSpPr>
        <p:spPr>
          <a:xfrm>
            <a:off x="5001380" y="709498"/>
            <a:ext cx="10450196" cy="4914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Questions for the health and care system</a:t>
            </a:r>
          </a:p>
        </p:txBody>
      </p:sp>
      <p:sp>
        <p:nvSpPr>
          <p:cNvPr id="7" name="TextBox 7"/>
          <p:cNvSpPr txBox="1"/>
          <p:nvPr/>
        </p:nvSpPr>
        <p:spPr>
          <a:xfrm>
            <a:off x="179353" y="709498"/>
            <a:ext cx="3763498" cy="491490"/>
          </a:xfrm>
          <a:prstGeom prst="rect">
            <a:avLst/>
          </a:prstGeom>
        </p:spPr>
        <p:txBody>
          <a:bodyPr lIns="0" tIns="0" rIns="0" bIns="0" rtlCol="0" anchor="t">
            <a:spAutoFit/>
          </a:bodyPr>
          <a:lstStyle/>
          <a:p>
            <a:pPr marL="0" lvl="0" indent="0" algn="l">
              <a:lnSpc>
                <a:spcPts val="3599"/>
              </a:lnSpc>
              <a:spcBef>
                <a:spcPct val="0"/>
              </a:spcBef>
            </a:pPr>
            <a:r>
              <a:rPr lang="en-US" sz="3599">
                <a:solidFill>
                  <a:srgbClr val="FFFFFF"/>
                </a:solidFill>
                <a:latin typeface="Trebuchet MS 2 Bold"/>
              </a:rPr>
              <a:t>What next </a:t>
            </a:r>
          </a:p>
        </p:txBody>
      </p:sp>
      <p:grpSp>
        <p:nvGrpSpPr>
          <p:cNvPr id="8" name="Group 8"/>
          <p:cNvGrpSpPr/>
          <p:nvPr/>
        </p:nvGrpSpPr>
        <p:grpSpPr>
          <a:xfrm>
            <a:off x="445538" y="1865401"/>
            <a:ext cx="17621250" cy="2712163"/>
            <a:chOff x="0" y="0"/>
            <a:chExt cx="4913085" cy="756194"/>
          </a:xfrm>
        </p:grpSpPr>
        <p:sp>
          <p:nvSpPr>
            <p:cNvPr id="9" name="Freeform 9"/>
            <p:cNvSpPr/>
            <p:nvPr/>
          </p:nvSpPr>
          <p:spPr>
            <a:xfrm>
              <a:off x="0" y="0"/>
              <a:ext cx="4913085" cy="756194"/>
            </a:xfrm>
            <a:custGeom>
              <a:avLst/>
              <a:gdLst/>
              <a:ahLst/>
              <a:cxnLst/>
              <a:rect l="l" t="t" r="r" b="b"/>
              <a:pathLst>
                <a:path w="4913085" h="756194">
                  <a:moveTo>
                    <a:pt x="0" y="0"/>
                  </a:moveTo>
                  <a:lnTo>
                    <a:pt x="4913085" y="0"/>
                  </a:lnTo>
                  <a:lnTo>
                    <a:pt x="4913085" y="756194"/>
                  </a:lnTo>
                  <a:lnTo>
                    <a:pt x="0" y="756194"/>
                  </a:lnTo>
                  <a:close/>
                </a:path>
              </a:pathLst>
            </a:custGeom>
            <a:solidFill>
              <a:srgbClr val="E73E97">
                <a:alpha val="49804"/>
              </a:srgbClr>
            </a:solidFill>
          </p:spPr>
        </p:sp>
      </p:grpSp>
      <p:sp>
        <p:nvSpPr>
          <p:cNvPr id="10" name="TextBox 10"/>
          <p:cNvSpPr txBox="1"/>
          <p:nvPr/>
        </p:nvSpPr>
        <p:spPr>
          <a:xfrm>
            <a:off x="593771" y="1960651"/>
            <a:ext cx="17179130" cy="2390140"/>
          </a:xfrm>
          <a:prstGeom prst="rect">
            <a:avLst/>
          </a:prstGeom>
        </p:spPr>
        <p:txBody>
          <a:bodyPr lIns="0" tIns="0" rIns="0" bIns="0" rtlCol="0" anchor="t">
            <a:spAutoFit/>
          </a:bodyPr>
          <a:lstStyle/>
          <a:p>
            <a:pPr>
              <a:lnSpc>
                <a:spcPts val="3640"/>
              </a:lnSpc>
              <a:spcBef>
                <a:spcPct val="0"/>
              </a:spcBef>
            </a:pPr>
            <a:r>
              <a:rPr lang="en-US" sz="2600">
                <a:solidFill>
                  <a:srgbClr val="FFFFFF"/>
                </a:solidFill>
                <a:latin typeface="Trebuchet MS 1 Bold"/>
              </a:rPr>
              <a:t>Meeting accessible standards</a:t>
            </a:r>
          </a:p>
          <a:p>
            <a:pPr marL="474980" lvl="1" indent="-237490">
              <a:lnSpc>
                <a:spcPts val="3079"/>
              </a:lnSpc>
              <a:buFont typeface="Arial"/>
              <a:buChar char="•"/>
            </a:pPr>
            <a:r>
              <a:rPr lang="en-US" sz="2200">
                <a:solidFill>
                  <a:srgbClr val="000000"/>
                </a:solidFill>
                <a:latin typeface="Trebuchet MS 1 Bold"/>
              </a:rPr>
              <a:t>Can we enable a system where a patient/user can choose their communication preferences (e.g BSL, Easyread, online/not online) once and then those preferences can be shared across the health and care system if people wish? </a:t>
            </a:r>
          </a:p>
          <a:p>
            <a:pPr marL="474980" lvl="1" indent="-237490">
              <a:lnSpc>
                <a:spcPts val="3079"/>
              </a:lnSpc>
              <a:spcBef>
                <a:spcPct val="0"/>
              </a:spcBef>
              <a:buFont typeface="Arial"/>
              <a:buChar char="•"/>
            </a:pPr>
            <a:r>
              <a:rPr lang="en-US" sz="2200">
                <a:solidFill>
                  <a:srgbClr val="000000"/>
                </a:solidFill>
                <a:latin typeface="Trebuchet MS 1 Bold"/>
              </a:rPr>
              <a:t>Should we be co-designing tools for key impairment groups?  People with learning disabilities seem to be the most effected, should we start with this group? If you can get things right for people with learning disabilities it will also help a wide range of other groups. How can we make it easier for people to contact us and communicate with us?</a:t>
            </a:r>
          </a:p>
        </p:txBody>
      </p:sp>
      <p:grpSp>
        <p:nvGrpSpPr>
          <p:cNvPr id="11" name="Group 11"/>
          <p:cNvGrpSpPr/>
          <p:nvPr/>
        </p:nvGrpSpPr>
        <p:grpSpPr>
          <a:xfrm>
            <a:off x="445538" y="4571493"/>
            <a:ext cx="17621250" cy="4201439"/>
            <a:chOff x="0" y="0"/>
            <a:chExt cx="4913085" cy="1171428"/>
          </a:xfrm>
        </p:grpSpPr>
        <p:sp>
          <p:nvSpPr>
            <p:cNvPr id="12" name="Freeform 12"/>
            <p:cNvSpPr/>
            <p:nvPr/>
          </p:nvSpPr>
          <p:spPr>
            <a:xfrm>
              <a:off x="0" y="0"/>
              <a:ext cx="4913085" cy="1171428"/>
            </a:xfrm>
            <a:custGeom>
              <a:avLst/>
              <a:gdLst/>
              <a:ahLst/>
              <a:cxnLst/>
              <a:rect l="l" t="t" r="r" b="b"/>
              <a:pathLst>
                <a:path w="4913085" h="1171428">
                  <a:moveTo>
                    <a:pt x="0" y="0"/>
                  </a:moveTo>
                  <a:lnTo>
                    <a:pt x="4913085" y="0"/>
                  </a:lnTo>
                  <a:lnTo>
                    <a:pt x="4913085" y="1171428"/>
                  </a:lnTo>
                  <a:lnTo>
                    <a:pt x="0" y="1171428"/>
                  </a:lnTo>
                  <a:close/>
                </a:path>
              </a:pathLst>
            </a:custGeom>
            <a:solidFill>
              <a:srgbClr val="004F6B">
                <a:alpha val="69804"/>
              </a:srgbClr>
            </a:solidFill>
          </p:spPr>
        </p:sp>
      </p:grpSp>
      <p:grpSp>
        <p:nvGrpSpPr>
          <p:cNvPr id="13" name="Group 13"/>
          <p:cNvGrpSpPr/>
          <p:nvPr/>
        </p:nvGrpSpPr>
        <p:grpSpPr>
          <a:xfrm>
            <a:off x="593771" y="4629913"/>
            <a:ext cx="17179130" cy="4103649"/>
            <a:chOff x="0" y="0"/>
            <a:chExt cx="22905507" cy="5471531"/>
          </a:xfrm>
        </p:grpSpPr>
        <p:sp>
          <p:nvSpPr>
            <p:cNvPr id="14" name="TextBox 14"/>
            <p:cNvSpPr txBox="1"/>
            <p:nvPr/>
          </p:nvSpPr>
          <p:spPr>
            <a:xfrm>
              <a:off x="0" y="3939488"/>
              <a:ext cx="22753107" cy="1532043"/>
            </a:xfrm>
            <a:prstGeom prst="rect">
              <a:avLst/>
            </a:prstGeom>
          </p:spPr>
          <p:txBody>
            <a:bodyPr lIns="0" tIns="0" rIns="0" bIns="0" rtlCol="0" anchor="t">
              <a:spAutoFit/>
            </a:bodyPr>
            <a:lstStyle/>
            <a:p>
              <a:pPr marL="474980" lvl="1" indent="-237490">
                <a:lnSpc>
                  <a:spcPts val="3079"/>
                </a:lnSpc>
                <a:buFont typeface="Arial"/>
                <a:buChar char="•"/>
              </a:pPr>
              <a:r>
                <a:rPr lang="en-US" sz="2200">
                  <a:solidFill>
                    <a:srgbClr val="FEFEFE"/>
                  </a:solidFill>
                  <a:latin typeface="Trebuchet MS 2 Bold"/>
                </a:rPr>
                <a:t>Can we build stronger links with community care particularly around mental health and long term care? </a:t>
              </a:r>
            </a:p>
            <a:p>
              <a:pPr marL="474980" lvl="1" indent="-237490">
                <a:lnSpc>
                  <a:spcPts val="3079"/>
                </a:lnSpc>
                <a:buFont typeface="Arial"/>
                <a:buChar char="•"/>
              </a:pPr>
              <a:r>
                <a:rPr lang="en-US" sz="2200">
                  <a:solidFill>
                    <a:srgbClr val="FEFEFE"/>
                  </a:solidFill>
                  <a:latin typeface="Trebuchet MS 2 Bold"/>
                </a:rPr>
                <a:t>What role can GPs, community services and the voluntary and community sector play re:pain management, mental health, occupational therapy, reablement care and social prescribing e.g supporting better mental health.</a:t>
              </a:r>
            </a:p>
          </p:txBody>
        </p:sp>
        <p:sp>
          <p:nvSpPr>
            <p:cNvPr id="15" name="TextBox 15"/>
            <p:cNvSpPr txBox="1"/>
            <p:nvPr/>
          </p:nvSpPr>
          <p:spPr>
            <a:xfrm>
              <a:off x="1151467" y="2046341"/>
              <a:ext cx="21754040" cy="1950297"/>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FEFEFE"/>
                  </a:solidFill>
                  <a:latin typeface="Trebuchet MS 2 Bold"/>
                </a:rPr>
                <a:t>as much advance  notice as possible. </a:t>
              </a:r>
            </a:p>
            <a:p>
              <a:pPr marL="453390" lvl="1" indent="-226695">
                <a:lnSpc>
                  <a:spcPts val="2940"/>
                </a:lnSpc>
                <a:buFont typeface="Arial"/>
                <a:buChar char="•"/>
              </a:pPr>
              <a:r>
                <a:rPr lang="en-US" sz="2100">
                  <a:solidFill>
                    <a:srgbClr val="FEFEFE"/>
                  </a:solidFill>
                  <a:latin typeface="Trebuchet MS 2 Bold"/>
                </a:rPr>
                <a:t>more regular updates on waiting times, where they are in the list and any changes.</a:t>
              </a:r>
            </a:p>
            <a:p>
              <a:pPr marL="453390" lvl="1" indent="-226695">
                <a:lnSpc>
                  <a:spcPts val="2940"/>
                </a:lnSpc>
                <a:buFont typeface="Arial"/>
                <a:buChar char="•"/>
              </a:pPr>
              <a:r>
                <a:rPr lang="en-US" sz="2100">
                  <a:solidFill>
                    <a:srgbClr val="FEFEFE"/>
                  </a:solidFill>
                  <a:latin typeface="Trebuchet MS 2 Bold"/>
                </a:rPr>
                <a:t>a clearer point of contact within the service.</a:t>
              </a:r>
            </a:p>
            <a:p>
              <a:pPr marL="453390" lvl="1" indent="-226695">
                <a:lnSpc>
                  <a:spcPts val="2940"/>
                </a:lnSpc>
                <a:spcBef>
                  <a:spcPct val="0"/>
                </a:spcBef>
                <a:buFont typeface="Arial"/>
                <a:buChar char="•"/>
              </a:pPr>
              <a:r>
                <a:rPr lang="en-US" sz="2100">
                  <a:solidFill>
                    <a:srgbClr val="FEFEFE"/>
                  </a:solidFill>
                  <a:latin typeface="Trebuchet MS 2 Bold"/>
                </a:rPr>
                <a:t>more information and support on how to manage their condition while they wait</a:t>
              </a:r>
            </a:p>
          </p:txBody>
        </p:sp>
        <p:sp>
          <p:nvSpPr>
            <p:cNvPr id="16" name="TextBox 16"/>
            <p:cNvSpPr txBox="1"/>
            <p:nvPr/>
          </p:nvSpPr>
          <p:spPr>
            <a:xfrm>
              <a:off x="0" y="-57150"/>
              <a:ext cx="22617640" cy="2134870"/>
            </a:xfrm>
            <a:prstGeom prst="rect">
              <a:avLst/>
            </a:prstGeom>
          </p:spPr>
          <p:txBody>
            <a:bodyPr lIns="0" tIns="0" rIns="0" bIns="0" rtlCol="0" anchor="t">
              <a:spAutoFit/>
            </a:bodyPr>
            <a:lstStyle/>
            <a:p>
              <a:pPr>
                <a:lnSpc>
                  <a:spcPts val="3640"/>
                </a:lnSpc>
                <a:spcBef>
                  <a:spcPct val="0"/>
                </a:spcBef>
              </a:pPr>
              <a:r>
                <a:rPr lang="en-US" sz="2600">
                  <a:solidFill>
                    <a:srgbClr val="FEFEFE"/>
                  </a:solidFill>
                  <a:latin typeface="Trebuchet MS 1 Bold"/>
                </a:rPr>
                <a:t>Delays in care</a:t>
              </a:r>
            </a:p>
            <a:p>
              <a:pPr marL="474980" lvl="1" indent="-237490">
                <a:lnSpc>
                  <a:spcPts val="3079"/>
                </a:lnSpc>
                <a:buFont typeface="Arial"/>
                <a:buChar char="•"/>
              </a:pPr>
              <a:r>
                <a:rPr lang="en-US" sz="2200">
                  <a:solidFill>
                    <a:srgbClr val="FEFEFE"/>
                  </a:solidFill>
                  <a:latin typeface="Trebuchet MS 2 Bold"/>
                </a:rPr>
                <a:t>How can we support people while they wait for treatment that has been delayed due to Covid?</a:t>
              </a:r>
            </a:p>
            <a:p>
              <a:pPr marL="474980" lvl="1" indent="-237490">
                <a:lnSpc>
                  <a:spcPts val="3079"/>
                </a:lnSpc>
                <a:buFont typeface="Arial"/>
                <a:buChar char="•"/>
              </a:pPr>
              <a:r>
                <a:rPr lang="en-US" sz="2200">
                  <a:solidFill>
                    <a:srgbClr val="FEFEFE"/>
                  </a:solidFill>
                  <a:latin typeface="Trebuchet MS 2 Bold"/>
                </a:rPr>
                <a:t>How can we make communication about waiting lists as transparent as possible? </a:t>
              </a:r>
            </a:p>
            <a:p>
              <a:pPr marL="474980" lvl="1" indent="-237490">
                <a:lnSpc>
                  <a:spcPts val="3079"/>
                </a:lnSpc>
                <a:spcBef>
                  <a:spcPct val="0"/>
                </a:spcBef>
                <a:buFont typeface="Arial"/>
                <a:buChar char="•"/>
              </a:pPr>
              <a:r>
                <a:rPr lang="en-US" sz="2200">
                  <a:solidFill>
                    <a:srgbClr val="FEFEFE"/>
                  </a:solidFill>
                  <a:latin typeface="Trebuchet MS 2 Bold"/>
                </a:rPr>
                <a:t>Can we improve the appointments process giving people?  </a:t>
              </a:r>
            </a:p>
          </p:txBody>
        </p:sp>
      </p:grpSp>
      <p:grpSp>
        <p:nvGrpSpPr>
          <p:cNvPr id="17" name="Group 17"/>
          <p:cNvGrpSpPr/>
          <p:nvPr/>
        </p:nvGrpSpPr>
        <p:grpSpPr>
          <a:xfrm>
            <a:off x="445538" y="8779003"/>
            <a:ext cx="17621250" cy="1028700"/>
            <a:chOff x="0" y="0"/>
            <a:chExt cx="4913085" cy="286818"/>
          </a:xfrm>
        </p:grpSpPr>
        <p:sp>
          <p:nvSpPr>
            <p:cNvPr id="18" name="Freeform 18"/>
            <p:cNvSpPr/>
            <p:nvPr/>
          </p:nvSpPr>
          <p:spPr>
            <a:xfrm>
              <a:off x="0" y="0"/>
              <a:ext cx="4913085" cy="286818"/>
            </a:xfrm>
            <a:custGeom>
              <a:avLst/>
              <a:gdLst/>
              <a:ahLst/>
              <a:cxnLst/>
              <a:rect l="l" t="t" r="r" b="b"/>
              <a:pathLst>
                <a:path w="4913085" h="286818">
                  <a:moveTo>
                    <a:pt x="0" y="0"/>
                  </a:moveTo>
                  <a:lnTo>
                    <a:pt x="4913085" y="0"/>
                  </a:lnTo>
                  <a:lnTo>
                    <a:pt x="4913085" y="286818"/>
                  </a:lnTo>
                  <a:lnTo>
                    <a:pt x="0" y="286818"/>
                  </a:lnTo>
                  <a:close/>
                </a:path>
              </a:pathLst>
            </a:custGeom>
            <a:solidFill>
              <a:srgbClr val="84BD00">
                <a:alpha val="49804"/>
              </a:srgbClr>
            </a:solidFill>
          </p:spPr>
        </p:sp>
      </p:grpSp>
      <p:sp>
        <p:nvSpPr>
          <p:cNvPr id="19" name="TextBox 19"/>
          <p:cNvSpPr txBox="1"/>
          <p:nvPr/>
        </p:nvSpPr>
        <p:spPr>
          <a:xfrm>
            <a:off x="593771" y="8853298"/>
            <a:ext cx="17312480" cy="840740"/>
          </a:xfrm>
          <a:prstGeom prst="rect">
            <a:avLst/>
          </a:prstGeom>
        </p:spPr>
        <p:txBody>
          <a:bodyPr lIns="0" tIns="0" rIns="0" bIns="0" rtlCol="0" anchor="t">
            <a:spAutoFit/>
          </a:bodyPr>
          <a:lstStyle/>
          <a:p>
            <a:pPr>
              <a:lnSpc>
                <a:spcPts val="3640"/>
              </a:lnSpc>
              <a:spcBef>
                <a:spcPct val="0"/>
              </a:spcBef>
            </a:pPr>
            <a:r>
              <a:rPr lang="en-US" sz="2600">
                <a:solidFill>
                  <a:srgbClr val="004F6B"/>
                </a:solidFill>
                <a:latin typeface="Trebuchet MS 1 Bold"/>
              </a:rPr>
              <a:t>Telemedicine</a:t>
            </a:r>
          </a:p>
          <a:p>
            <a:pPr>
              <a:lnSpc>
                <a:spcPts val="3079"/>
              </a:lnSpc>
              <a:spcBef>
                <a:spcPct val="0"/>
              </a:spcBef>
            </a:pPr>
            <a:r>
              <a:rPr lang="en-US" sz="2200">
                <a:solidFill>
                  <a:srgbClr val="000000"/>
                </a:solidFill>
                <a:latin typeface="Trebuchet MS 1 Bold"/>
              </a:rPr>
              <a:t>What kind of investment would we need to improve telephone and online access? Is such investment available at the moment?  </a:t>
            </a:r>
          </a:p>
        </p:txBody>
      </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99220" y="4832750"/>
            <a:ext cx="4207031" cy="282396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DFFCD9739C2A45B2667C39EE6451C8" ma:contentTypeVersion="12" ma:contentTypeDescription="Create a new document." ma:contentTypeScope="" ma:versionID="1969870d41e2e582679d8f3a1426d5b8">
  <xsd:schema xmlns:xsd="http://www.w3.org/2001/XMLSchema" xmlns:xs="http://www.w3.org/2001/XMLSchema" xmlns:p="http://schemas.microsoft.com/office/2006/metadata/properties" xmlns:ns2="8f23e452-21b8-422d-b3ba-252cdd7fe119" xmlns:ns3="60dd31df-cef7-4bea-9713-d2c7a61bd9e6" targetNamespace="http://schemas.microsoft.com/office/2006/metadata/properties" ma:root="true" ma:fieldsID="e4bfa288d06246a97eb8d4cda50489a1" ns2:_="" ns3:_="">
    <xsd:import namespace="8f23e452-21b8-422d-b3ba-252cdd7fe119"/>
    <xsd:import namespace="60dd31df-cef7-4bea-9713-d2c7a61bd9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3e452-21b8-422d-b3ba-252cdd7fe11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dd31df-cef7-4bea-9713-d2c7a61bd9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894D4F-10A1-4B17-8813-EB088CDDD5CC}">
  <ds:schemaRefs>
    <ds:schemaRef ds:uri="http://purl.org/dc/dcmitype/"/>
    <ds:schemaRef ds:uri="http://schemas.openxmlformats.org/package/2006/metadata/core-properties"/>
    <ds:schemaRef ds:uri="60dd31df-cef7-4bea-9713-d2c7a61bd9e6"/>
    <ds:schemaRef ds:uri="http://www.w3.org/XML/1998/namespace"/>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8f23e452-21b8-422d-b3ba-252cdd7fe119"/>
  </ds:schemaRefs>
</ds:datastoreItem>
</file>

<file path=customXml/itemProps2.xml><?xml version="1.0" encoding="utf-8"?>
<ds:datastoreItem xmlns:ds="http://schemas.openxmlformats.org/officeDocument/2006/customXml" ds:itemID="{CF37BFCF-BC6D-4A3D-9500-F4A3E6FA1DAC}">
  <ds:schemaRefs>
    <ds:schemaRef ds:uri="http://schemas.microsoft.com/sharepoint/v3/contenttype/forms"/>
  </ds:schemaRefs>
</ds:datastoreItem>
</file>

<file path=customXml/itemProps3.xml><?xml version="1.0" encoding="utf-8"?>
<ds:datastoreItem xmlns:ds="http://schemas.openxmlformats.org/officeDocument/2006/customXml" ds:itemID="{548BB8D7-3660-4EC9-B23D-095A424395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3e452-21b8-422d-b3ba-252cdd7fe119"/>
    <ds:schemaRef ds:uri="60dd31df-cef7-4bea-9713-d2c7a61bd9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434</TotalTime>
  <Words>9229</Words>
  <Application>Microsoft Office PowerPoint</Application>
  <PresentationFormat>Custom</PresentationFormat>
  <Paragraphs>860</Paragraphs>
  <Slides>41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Arimo</vt:lpstr>
      <vt:lpstr>Trebuchet MS 3</vt:lpstr>
      <vt:lpstr>Holiday Bold</vt:lpstr>
      <vt:lpstr>Trebuchet MS 3 Bold</vt:lpstr>
      <vt:lpstr>Glacial Indifference Bold</vt:lpstr>
      <vt:lpstr>Trebuchet MS 1</vt:lpstr>
      <vt:lpstr>Trebuchet MS 1 Bold</vt:lpstr>
      <vt:lpstr>Trebuchet MS 1 Bold Italics</vt:lpstr>
      <vt:lpstr>Trebuchet MS 2</vt:lpstr>
      <vt:lpstr>Trebuchet MS 2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NEL Community insights on disabled people  NEL</dc:title>
  <dc:creator>Dianne Barham</dc:creator>
  <cp:lastModifiedBy>Rachel</cp:lastModifiedBy>
  <cp:revision>6</cp:revision>
  <dcterms:created xsi:type="dcterms:W3CDTF">2006-08-16T00:00:00Z</dcterms:created>
  <dcterms:modified xsi:type="dcterms:W3CDTF">2021-09-23T14:27:22Z</dcterms:modified>
  <dc:identifier>DAEkP40QvFE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0x0101007CDFFCD9739C2A45B2667C39EE6451C8</vt:lpwstr>
  </property>
</Properties>
</file>