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12"/>
  </p:notesMasterIdLst>
  <p:sldIdLst>
    <p:sldId id="256" r:id="rId3"/>
    <p:sldId id="258" r:id="rId4"/>
    <p:sldId id="260" r:id="rId5"/>
    <p:sldId id="259" r:id="rId6"/>
    <p:sldId id="261" r:id="rId7"/>
    <p:sldId id="263" r:id="rId8"/>
    <p:sldId id="262" r:id="rId9"/>
    <p:sldId id="264" r:id="rId10"/>
    <p:sldId id="265" r:id="rId11"/>
  </p:sldIdLst>
  <p:sldSz cx="9906000" cy="6858000" type="A4"/>
  <p:notesSz cx="6742113" cy="9872663"/>
  <p:embeddedFontLst>
    <p:embeddedFont>
      <p:font typeface="Gill Sans" panose="020B0604020202020204" charset="0"/>
      <p:regular r:id="rId13"/>
      <p:bold r:id="rId14"/>
    </p:embeddedFont>
    <p:embeddedFont>
      <p:font typeface="Calibri" panose="020F0502020204030204" pitchFamily="3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hrnxBPhlv53x9I4UjJf2VtwzqMn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9C97DB9-C66D-43FE-827B-B8D8AB3CA1D6}">
  <a:tblStyle styleId="{B9C97DB9-C66D-43FE-827B-B8D8AB3CA1D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73" d="100"/>
          <a:sy n="73" d="100"/>
        </p:scale>
        <p:origin x="468" y="60"/>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5"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21000" cy="4953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4200" b="0" i="0" u="none" strike="noStrike" cap="none">
                <a:solidFill>
                  <a:srgbClr val="000000"/>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4200" b="0" i="0" u="none" strike="noStrike" cap="none">
                <a:solidFill>
                  <a:srgbClr val="000000"/>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4200" b="0" i="0" u="none" strike="noStrike" cap="none">
                <a:solidFill>
                  <a:srgbClr val="000000"/>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4200" b="0" i="0" u="none" strike="noStrike" cap="none">
                <a:solidFill>
                  <a:srgbClr val="000000"/>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4200" b="0" i="0" u="none" strike="noStrike" cap="none">
                <a:solidFill>
                  <a:srgbClr val="000000"/>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4200" b="0" i="0" u="none" strike="noStrike" cap="none">
                <a:solidFill>
                  <a:srgbClr val="000000"/>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4200" b="0" i="0" u="none" strike="noStrike" cap="none">
                <a:solidFill>
                  <a:srgbClr val="000000"/>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4200" b="0" i="0" u="none" strike="noStrike" cap="none">
                <a:solidFill>
                  <a:srgbClr val="000000"/>
                </a:solidFill>
                <a:latin typeface="Gill Sans"/>
                <a:ea typeface="Gill Sans"/>
                <a:cs typeface="Gill Sans"/>
                <a:sym typeface="Gill Sans"/>
              </a:defRPr>
            </a:lvl9pPr>
          </a:lstStyle>
          <a:p>
            <a:endParaRPr/>
          </a:p>
        </p:txBody>
      </p:sp>
      <p:sp>
        <p:nvSpPr>
          <p:cNvPr id="4" name="Google Shape;4;n"/>
          <p:cNvSpPr txBox="1">
            <a:spLocks noGrp="1"/>
          </p:cNvSpPr>
          <p:nvPr>
            <p:ph type="dt" idx="10"/>
          </p:nvPr>
        </p:nvSpPr>
        <p:spPr>
          <a:xfrm>
            <a:off x="3819525" y="0"/>
            <a:ext cx="2921000" cy="4953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4200" b="0" i="0" u="none" strike="noStrike" cap="none">
                <a:solidFill>
                  <a:srgbClr val="000000"/>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4200" b="0" i="0" u="none" strike="noStrike" cap="none">
                <a:solidFill>
                  <a:srgbClr val="000000"/>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4200" b="0" i="0" u="none" strike="noStrike" cap="none">
                <a:solidFill>
                  <a:srgbClr val="000000"/>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4200" b="0" i="0" u="none" strike="noStrike" cap="none">
                <a:solidFill>
                  <a:srgbClr val="000000"/>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4200" b="0" i="0" u="none" strike="noStrike" cap="none">
                <a:solidFill>
                  <a:srgbClr val="000000"/>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4200" b="0" i="0" u="none" strike="noStrike" cap="none">
                <a:solidFill>
                  <a:srgbClr val="000000"/>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4200" b="0" i="0" u="none" strike="noStrike" cap="none">
                <a:solidFill>
                  <a:srgbClr val="000000"/>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4200" b="0" i="0" u="none" strike="noStrike" cap="none">
                <a:solidFill>
                  <a:srgbClr val="000000"/>
                </a:solidFill>
                <a:latin typeface="Gill Sans"/>
                <a:ea typeface="Gill Sans"/>
                <a:cs typeface="Gill Sans"/>
                <a:sym typeface="Gill Sans"/>
              </a:defRPr>
            </a:lvl9pPr>
          </a:lstStyle>
          <a:p>
            <a:endParaRPr/>
          </a:p>
        </p:txBody>
      </p:sp>
      <p:sp>
        <p:nvSpPr>
          <p:cNvPr id="5" name="Google Shape;5;n"/>
          <p:cNvSpPr>
            <a:spLocks noGrp="1" noRot="1" noChangeAspect="1"/>
          </p:cNvSpPr>
          <p:nvPr>
            <p:ph type="sldImg" idx="3"/>
          </p:nvPr>
        </p:nvSpPr>
        <p:spPr>
          <a:xfrm>
            <a:off x="965200" y="1233488"/>
            <a:ext cx="4811713"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4688" y="4751388"/>
            <a:ext cx="5392737" cy="38877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377363"/>
            <a:ext cx="2921000" cy="4953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4200" b="0" i="0" u="none" strike="noStrike" cap="none">
                <a:solidFill>
                  <a:srgbClr val="000000"/>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4200" b="0" i="0" u="none" strike="noStrike" cap="none">
                <a:solidFill>
                  <a:srgbClr val="000000"/>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4200" b="0" i="0" u="none" strike="noStrike" cap="none">
                <a:solidFill>
                  <a:srgbClr val="000000"/>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4200" b="0" i="0" u="none" strike="noStrike" cap="none">
                <a:solidFill>
                  <a:srgbClr val="000000"/>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4200" b="0" i="0" u="none" strike="noStrike" cap="none">
                <a:solidFill>
                  <a:srgbClr val="000000"/>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4200" b="0" i="0" u="none" strike="noStrike" cap="none">
                <a:solidFill>
                  <a:srgbClr val="000000"/>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4200" b="0" i="0" u="none" strike="noStrike" cap="none">
                <a:solidFill>
                  <a:srgbClr val="000000"/>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4200" b="0" i="0" u="none" strike="noStrike" cap="none">
                <a:solidFill>
                  <a:srgbClr val="000000"/>
                </a:solidFill>
                <a:latin typeface="Gill Sans"/>
                <a:ea typeface="Gill Sans"/>
                <a:cs typeface="Gill Sans"/>
                <a:sym typeface="Gill Sans"/>
              </a:defRPr>
            </a:lvl9pPr>
          </a:lstStyle>
          <a:p>
            <a:endParaRPr/>
          </a:p>
        </p:txBody>
      </p:sp>
      <p:sp>
        <p:nvSpPr>
          <p:cNvPr id="8" name="Google Shape;8;n"/>
          <p:cNvSpPr txBox="1">
            <a:spLocks noGrp="1"/>
          </p:cNvSpPr>
          <p:nvPr>
            <p:ph type="sldNum" idx="12"/>
          </p:nvPr>
        </p:nvSpPr>
        <p:spPr>
          <a:xfrm>
            <a:off x="3819525" y="9377363"/>
            <a:ext cx="2921000" cy="495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000000"/>
                </a:solidFill>
                <a:latin typeface="Gill Sans"/>
                <a:ea typeface="Gill Sans"/>
                <a:cs typeface="Gill Sans"/>
                <a:sym typeface="Gill Sans"/>
              </a:rPr>
              <a:t>‹#›</a:t>
            </a:fld>
            <a:endParaRPr sz="1200" b="0" i="0" u="none" strike="noStrike" cap="none">
              <a:solidFill>
                <a:srgbClr val="000000"/>
              </a:solidFill>
              <a:latin typeface="Gill Sans"/>
              <a:ea typeface="Gill Sans"/>
              <a:cs typeface="Gill Sans"/>
              <a:sym typeface="Gill Sans"/>
            </a:endParaRPr>
          </a:p>
        </p:txBody>
      </p:sp>
    </p:spTree>
    <p:extLst>
      <p:ext uri="{BB962C8B-B14F-4D97-AF65-F5344CB8AC3E}">
        <p14:creationId xmlns:p14="http://schemas.microsoft.com/office/powerpoint/2010/main" val="26081301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a:spLocks noGrp="1" noRot="1" noChangeAspect="1"/>
          </p:cNvSpPr>
          <p:nvPr>
            <p:ph type="sldImg" idx="2"/>
          </p:nvPr>
        </p:nvSpPr>
        <p:spPr>
          <a:xfrm>
            <a:off x="965200" y="1233488"/>
            <a:ext cx="4811713"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1:notes"/>
          <p:cNvSpPr txBox="1">
            <a:spLocks noGrp="1"/>
          </p:cNvSpPr>
          <p:nvPr>
            <p:ph type="body" idx="1"/>
          </p:nvPr>
        </p:nvSpPr>
        <p:spPr>
          <a:xfrm>
            <a:off x="674688" y="4751388"/>
            <a:ext cx="5392737" cy="38877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 name="Google Shape;95;p1:notes"/>
          <p:cNvSpPr txBox="1">
            <a:spLocks noGrp="1"/>
          </p:cNvSpPr>
          <p:nvPr>
            <p:ph type="sldNum" idx="12"/>
          </p:nvPr>
        </p:nvSpPr>
        <p:spPr>
          <a:xfrm>
            <a:off x="3819525" y="9377363"/>
            <a:ext cx="2921000" cy="4953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txBox="1">
            <a:spLocks noGrp="1"/>
          </p:cNvSpPr>
          <p:nvPr>
            <p:ph type="body" idx="1"/>
          </p:nvPr>
        </p:nvSpPr>
        <p:spPr>
          <a:xfrm>
            <a:off x="674688" y="4751388"/>
            <a:ext cx="5392737" cy="38877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p2:notes"/>
          <p:cNvSpPr>
            <a:spLocks noGrp="1" noRot="1" noChangeAspect="1"/>
          </p:cNvSpPr>
          <p:nvPr>
            <p:ph type="sldImg" idx="2"/>
          </p:nvPr>
        </p:nvSpPr>
        <p:spPr>
          <a:xfrm>
            <a:off x="965200" y="1233488"/>
            <a:ext cx="4811713"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txBox="1">
            <a:spLocks noGrp="1"/>
          </p:cNvSpPr>
          <p:nvPr>
            <p:ph type="body" idx="1"/>
          </p:nvPr>
        </p:nvSpPr>
        <p:spPr>
          <a:xfrm>
            <a:off x="674688" y="4751388"/>
            <a:ext cx="5392737" cy="38877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p2:notes"/>
          <p:cNvSpPr>
            <a:spLocks noGrp="1" noRot="1" noChangeAspect="1"/>
          </p:cNvSpPr>
          <p:nvPr>
            <p:ph type="sldImg" idx="2"/>
          </p:nvPr>
        </p:nvSpPr>
        <p:spPr>
          <a:xfrm>
            <a:off x="965200" y="1233488"/>
            <a:ext cx="4811713"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15419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txBox="1">
            <a:spLocks noGrp="1"/>
          </p:cNvSpPr>
          <p:nvPr>
            <p:ph type="body" idx="1"/>
          </p:nvPr>
        </p:nvSpPr>
        <p:spPr>
          <a:xfrm>
            <a:off x="674688" y="4751388"/>
            <a:ext cx="5392737" cy="38877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2" name="Google Shape;122;p3:notes"/>
          <p:cNvSpPr>
            <a:spLocks noGrp="1" noRot="1" noChangeAspect="1"/>
          </p:cNvSpPr>
          <p:nvPr>
            <p:ph type="sldImg" idx="2"/>
          </p:nvPr>
        </p:nvSpPr>
        <p:spPr>
          <a:xfrm>
            <a:off x="965200" y="1233488"/>
            <a:ext cx="4811713"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txBox="1">
            <a:spLocks noGrp="1"/>
          </p:cNvSpPr>
          <p:nvPr>
            <p:ph type="body" idx="1"/>
          </p:nvPr>
        </p:nvSpPr>
        <p:spPr>
          <a:xfrm>
            <a:off x="674688" y="4751388"/>
            <a:ext cx="5392737" cy="38877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p2:notes"/>
          <p:cNvSpPr>
            <a:spLocks noGrp="1" noRot="1" noChangeAspect="1"/>
          </p:cNvSpPr>
          <p:nvPr>
            <p:ph type="sldImg" idx="2"/>
          </p:nvPr>
        </p:nvSpPr>
        <p:spPr>
          <a:xfrm>
            <a:off x="965200" y="1233488"/>
            <a:ext cx="4811713"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98851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txBox="1">
            <a:spLocks noGrp="1"/>
          </p:cNvSpPr>
          <p:nvPr>
            <p:ph type="body" idx="1"/>
          </p:nvPr>
        </p:nvSpPr>
        <p:spPr>
          <a:xfrm>
            <a:off x="674688" y="4751388"/>
            <a:ext cx="5392737" cy="38877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p2:notes"/>
          <p:cNvSpPr>
            <a:spLocks noGrp="1" noRot="1" noChangeAspect="1"/>
          </p:cNvSpPr>
          <p:nvPr>
            <p:ph type="sldImg" idx="2"/>
          </p:nvPr>
        </p:nvSpPr>
        <p:spPr>
          <a:xfrm>
            <a:off x="965200" y="1233488"/>
            <a:ext cx="4811713"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24881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txBox="1">
            <a:spLocks noGrp="1"/>
          </p:cNvSpPr>
          <p:nvPr>
            <p:ph type="body" idx="1"/>
          </p:nvPr>
        </p:nvSpPr>
        <p:spPr>
          <a:xfrm>
            <a:off x="674688" y="4751388"/>
            <a:ext cx="5392737" cy="38877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p2:notes"/>
          <p:cNvSpPr>
            <a:spLocks noGrp="1" noRot="1" noChangeAspect="1"/>
          </p:cNvSpPr>
          <p:nvPr>
            <p:ph type="sldImg" idx="2"/>
          </p:nvPr>
        </p:nvSpPr>
        <p:spPr>
          <a:xfrm>
            <a:off x="965200" y="1233488"/>
            <a:ext cx="4811713"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09626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txBox="1">
            <a:spLocks noGrp="1"/>
          </p:cNvSpPr>
          <p:nvPr>
            <p:ph type="body" idx="1"/>
          </p:nvPr>
        </p:nvSpPr>
        <p:spPr>
          <a:xfrm>
            <a:off x="674688" y="4751388"/>
            <a:ext cx="5392737" cy="38877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p2:notes"/>
          <p:cNvSpPr>
            <a:spLocks noGrp="1" noRot="1" noChangeAspect="1"/>
          </p:cNvSpPr>
          <p:nvPr>
            <p:ph type="sldImg" idx="2"/>
          </p:nvPr>
        </p:nvSpPr>
        <p:spPr>
          <a:xfrm>
            <a:off x="965200" y="1233488"/>
            <a:ext cx="4811713"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86112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txBox="1">
            <a:spLocks noGrp="1"/>
          </p:cNvSpPr>
          <p:nvPr>
            <p:ph type="body" idx="1"/>
          </p:nvPr>
        </p:nvSpPr>
        <p:spPr>
          <a:xfrm>
            <a:off x="674688" y="4751388"/>
            <a:ext cx="5392737" cy="38877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p2:notes"/>
          <p:cNvSpPr>
            <a:spLocks noGrp="1" noRot="1" noChangeAspect="1"/>
          </p:cNvSpPr>
          <p:nvPr>
            <p:ph type="sldImg" idx="2"/>
          </p:nvPr>
        </p:nvSpPr>
        <p:spPr>
          <a:xfrm>
            <a:off x="965200" y="1233488"/>
            <a:ext cx="4811713"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736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14"/>
          <p:cNvSpPr txBox="1">
            <a:spLocks noGrp="1"/>
          </p:cNvSpPr>
          <p:nvPr>
            <p:ph type="ctrTitle"/>
          </p:nvPr>
        </p:nvSpPr>
        <p:spPr>
          <a:xfrm>
            <a:off x="742950" y="2130426"/>
            <a:ext cx="8420100" cy="1470025"/>
          </a:xfrm>
          <a:prstGeom prst="rect">
            <a:avLst/>
          </a:prstGeom>
          <a:noFill/>
          <a:ln>
            <a:noFill/>
          </a:ln>
        </p:spPr>
        <p:txBody>
          <a:bodyPr spcFirstLastPara="1" wrap="square" lIns="130025" tIns="65000" rIns="130025" bIns="650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6" name="Google Shape;16;p14"/>
          <p:cNvSpPr txBox="1">
            <a:spLocks noGrp="1"/>
          </p:cNvSpPr>
          <p:nvPr>
            <p:ph type="subTitle" idx="1"/>
          </p:nvPr>
        </p:nvSpPr>
        <p:spPr>
          <a:xfrm>
            <a:off x="1485900" y="3886200"/>
            <a:ext cx="6934200" cy="1752600"/>
          </a:xfrm>
          <a:prstGeom prst="rect">
            <a:avLst/>
          </a:prstGeom>
          <a:noFill/>
          <a:ln>
            <a:noFill/>
          </a:ln>
        </p:spPr>
        <p:txBody>
          <a:bodyPr spcFirstLastPara="1" wrap="square" lIns="130025" tIns="65000" rIns="130025" bIns="65000" anchor="t" anchorCtr="0">
            <a:noAutofit/>
          </a:bodyPr>
          <a:lstStyle>
            <a:lvl1pPr lvl="0" algn="ctr">
              <a:lnSpc>
                <a:spcPct val="100000"/>
              </a:lnSpc>
              <a:spcBef>
                <a:spcPts val="647"/>
              </a:spcBef>
              <a:spcAft>
                <a:spcPts val="0"/>
              </a:spcAft>
              <a:buClr>
                <a:srgbClr val="888888"/>
              </a:buClr>
              <a:buSzPts val="3234"/>
              <a:buNone/>
              <a:defRPr>
                <a:solidFill>
                  <a:srgbClr val="888888"/>
                </a:solidFill>
              </a:defRPr>
            </a:lvl1pPr>
            <a:lvl2pPr lvl="1" algn="ctr">
              <a:lnSpc>
                <a:spcPct val="100000"/>
              </a:lnSpc>
              <a:spcBef>
                <a:spcPts val="562"/>
              </a:spcBef>
              <a:spcAft>
                <a:spcPts val="0"/>
              </a:spcAft>
              <a:buClr>
                <a:srgbClr val="888888"/>
              </a:buClr>
              <a:buSzPts val="2812"/>
              <a:buNone/>
              <a:defRPr>
                <a:solidFill>
                  <a:srgbClr val="888888"/>
                </a:solidFill>
              </a:defRPr>
            </a:lvl2pPr>
            <a:lvl3pPr lvl="2" algn="ctr">
              <a:lnSpc>
                <a:spcPct val="100000"/>
              </a:lnSpc>
              <a:spcBef>
                <a:spcPts val="478"/>
              </a:spcBef>
              <a:spcAft>
                <a:spcPts val="0"/>
              </a:spcAft>
              <a:buClr>
                <a:srgbClr val="888888"/>
              </a:buClr>
              <a:buSzPts val="2391"/>
              <a:buNone/>
              <a:defRPr>
                <a:solidFill>
                  <a:srgbClr val="888888"/>
                </a:solidFill>
              </a:defRPr>
            </a:lvl3pPr>
            <a:lvl4pPr lvl="3" algn="ctr">
              <a:lnSpc>
                <a:spcPct val="100000"/>
              </a:lnSpc>
              <a:spcBef>
                <a:spcPts val="394"/>
              </a:spcBef>
              <a:spcAft>
                <a:spcPts val="0"/>
              </a:spcAft>
              <a:buClr>
                <a:srgbClr val="888888"/>
              </a:buClr>
              <a:buSzPts val="1969"/>
              <a:buNone/>
              <a:defRPr>
                <a:solidFill>
                  <a:srgbClr val="888888"/>
                </a:solidFill>
              </a:defRPr>
            </a:lvl4pPr>
            <a:lvl5pPr lvl="4" algn="ctr">
              <a:lnSpc>
                <a:spcPct val="100000"/>
              </a:lnSpc>
              <a:spcBef>
                <a:spcPts val="394"/>
              </a:spcBef>
              <a:spcAft>
                <a:spcPts val="0"/>
              </a:spcAft>
              <a:buClr>
                <a:srgbClr val="888888"/>
              </a:buClr>
              <a:buSzPts val="1969"/>
              <a:buNone/>
              <a:defRPr>
                <a:solidFill>
                  <a:srgbClr val="888888"/>
                </a:solidFill>
              </a:defRPr>
            </a:lvl5pPr>
            <a:lvl6pPr lvl="5" algn="ctr">
              <a:lnSpc>
                <a:spcPct val="100000"/>
              </a:lnSpc>
              <a:spcBef>
                <a:spcPts val="394"/>
              </a:spcBef>
              <a:spcAft>
                <a:spcPts val="0"/>
              </a:spcAft>
              <a:buClr>
                <a:srgbClr val="888888"/>
              </a:buClr>
              <a:buSzPts val="1969"/>
              <a:buNone/>
              <a:defRPr>
                <a:solidFill>
                  <a:srgbClr val="888888"/>
                </a:solidFill>
              </a:defRPr>
            </a:lvl6pPr>
            <a:lvl7pPr lvl="6" algn="ctr">
              <a:lnSpc>
                <a:spcPct val="100000"/>
              </a:lnSpc>
              <a:spcBef>
                <a:spcPts val="394"/>
              </a:spcBef>
              <a:spcAft>
                <a:spcPts val="0"/>
              </a:spcAft>
              <a:buClr>
                <a:srgbClr val="888888"/>
              </a:buClr>
              <a:buSzPts val="1969"/>
              <a:buNone/>
              <a:defRPr>
                <a:solidFill>
                  <a:srgbClr val="888888"/>
                </a:solidFill>
              </a:defRPr>
            </a:lvl7pPr>
            <a:lvl8pPr lvl="7" algn="ctr">
              <a:lnSpc>
                <a:spcPct val="100000"/>
              </a:lnSpc>
              <a:spcBef>
                <a:spcPts val="394"/>
              </a:spcBef>
              <a:spcAft>
                <a:spcPts val="0"/>
              </a:spcAft>
              <a:buClr>
                <a:srgbClr val="888888"/>
              </a:buClr>
              <a:buSzPts val="1969"/>
              <a:buNone/>
              <a:defRPr>
                <a:solidFill>
                  <a:srgbClr val="888888"/>
                </a:solidFill>
              </a:defRPr>
            </a:lvl8pPr>
            <a:lvl9pPr lvl="8" algn="ctr">
              <a:lnSpc>
                <a:spcPct val="100000"/>
              </a:lnSpc>
              <a:spcBef>
                <a:spcPts val="394"/>
              </a:spcBef>
              <a:spcAft>
                <a:spcPts val="0"/>
              </a:spcAft>
              <a:buClr>
                <a:srgbClr val="888888"/>
              </a:buClr>
              <a:buSzPts val="1969"/>
              <a:buNone/>
              <a:defRPr>
                <a:solidFill>
                  <a:srgbClr val="888888"/>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3"/>
        <p:cNvGrpSpPr/>
        <p:nvPr/>
      </p:nvGrpSpPr>
      <p:grpSpPr>
        <a:xfrm>
          <a:off x="0" y="0"/>
          <a:ext cx="0" cy="0"/>
          <a:chOff x="0" y="0"/>
          <a:chExt cx="0" cy="0"/>
        </a:xfrm>
      </p:grpSpPr>
      <p:sp>
        <p:nvSpPr>
          <p:cNvPr id="74" name="Google Shape;74;p24"/>
          <p:cNvSpPr txBox="1">
            <a:spLocks noGrp="1"/>
          </p:cNvSpPr>
          <p:nvPr>
            <p:ph type="title"/>
          </p:nvPr>
        </p:nvSpPr>
        <p:spPr>
          <a:xfrm>
            <a:off x="682625" y="457200"/>
            <a:ext cx="319405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4"/>
          <p:cNvSpPr>
            <a:spLocks noGrp="1"/>
          </p:cNvSpPr>
          <p:nvPr>
            <p:ph type="pic" idx="2"/>
          </p:nvPr>
        </p:nvSpPr>
        <p:spPr>
          <a:xfrm>
            <a:off x="4211638" y="987425"/>
            <a:ext cx="5014912"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6" name="Google Shape;76;p24"/>
          <p:cNvSpPr txBox="1">
            <a:spLocks noGrp="1"/>
          </p:cNvSpPr>
          <p:nvPr>
            <p:ph type="body" idx="1"/>
          </p:nvPr>
        </p:nvSpPr>
        <p:spPr>
          <a:xfrm>
            <a:off x="682625" y="2057400"/>
            <a:ext cx="3194050"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7" name="Google Shape;77;p24"/>
          <p:cNvSpPr txBox="1">
            <a:spLocks noGrp="1"/>
          </p:cNvSpPr>
          <p:nvPr>
            <p:ph type="dt" idx="10"/>
          </p:nvPr>
        </p:nvSpPr>
        <p:spPr>
          <a:xfrm>
            <a:off x="681038" y="6356350"/>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4"/>
          <p:cNvSpPr txBox="1">
            <a:spLocks noGrp="1"/>
          </p:cNvSpPr>
          <p:nvPr>
            <p:ph type="ftr" idx="11"/>
          </p:nvPr>
        </p:nvSpPr>
        <p:spPr>
          <a:xfrm>
            <a:off x="3281363" y="6356350"/>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4"/>
          <p:cNvSpPr txBox="1">
            <a:spLocks noGrp="1"/>
          </p:cNvSpPr>
          <p:nvPr>
            <p:ph type="sldNum" idx="12"/>
          </p:nvPr>
        </p:nvSpPr>
        <p:spPr>
          <a:xfrm>
            <a:off x="6996113" y="6356350"/>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0"/>
        <p:cNvGrpSpPr/>
        <p:nvPr/>
      </p:nvGrpSpPr>
      <p:grpSpPr>
        <a:xfrm>
          <a:off x="0" y="0"/>
          <a:ext cx="0" cy="0"/>
          <a:chOff x="0" y="0"/>
          <a:chExt cx="0" cy="0"/>
        </a:xfrm>
      </p:grpSpPr>
      <p:sp>
        <p:nvSpPr>
          <p:cNvPr id="81" name="Google Shape;81;p25"/>
          <p:cNvSpPr txBox="1">
            <a:spLocks noGrp="1"/>
          </p:cNvSpPr>
          <p:nvPr>
            <p:ph type="title"/>
          </p:nvPr>
        </p:nvSpPr>
        <p:spPr>
          <a:xfrm>
            <a:off x="681038" y="365125"/>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5"/>
          <p:cNvSpPr txBox="1">
            <a:spLocks noGrp="1"/>
          </p:cNvSpPr>
          <p:nvPr>
            <p:ph type="body" idx="1"/>
          </p:nvPr>
        </p:nvSpPr>
        <p:spPr>
          <a:xfrm rot="5400000">
            <a:off x="2777332" y="-270669"/>
            <a:ext cx="4351338" cy="85439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25"/>
          <p:cNvSpPr txBox="1">
            <a:spLocks noGrp="1"/>
          </p:cNvSpPr>
          <p:nvPr>
            <p:ph type="dt" idx="10"/>
          </p:nvPr>
        </p:nvSpPr>
        <p:spPr>
          <a:xfrm>
            <a:off x="681038" y="6356350"/>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5"/>
          <p:cNvSpPr txBox="1">
            <a:spLocks noGrp="1"/>
          </p:cNvSpPr>
          <p:nvPr>
            <p:ph type="ftr" idx="11"/>
          </p:nvPr>
        </p:nvSpPr>
        <p:spPr>
          <a:xfrm>
            <a:off x="3281363" y="6356350"/>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5"/>
          <p:cNvSpPr txBox="1">
            <a:spLocks noGrp="1"/>
          </p:cNvSpPr>
          <p:nvPr>
            <p:ph type="sldNum" idx="12"/>
          </p:nvPr>
        </p:nvSpPr>
        <p:spPr>
          <a:xfrm>
            <a:off x="6996113" y="6356350"/>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6"/>
        <p:cNvGrpSpPr/>
        <p:nvPr/>
      </p:nvGrpSpPr>
      <p:grpSpPr>
        <a:xfrm>
          <a:off x="0" y="0"/>
          <a:ext cx="0" cy="0"/>
          <a:chOff x="0" y="0"/>
          <a:chExt cx="0" cy="0"/>
        </a:xfrm>
      </p:grpSpPr>
      <p:sp>
        <p:nvSpPr>
          <p:cNvPr id="87" name="Google Shape;87;p26"/>
          <p:cNvSpPr txBox="1">
            <a:spLocks noGrp="1"/>
          </p:cNvSpPr>
          <p:nvPr>
            <p:ph type="title"/>
          </p:nvPr>
        </p:nvSpPr>
        <p:spPr>
          <a:xfrm rot="5400000">
            <a:off x="5251450" y="2203450"/>
            <a:ext cx="5811838" cy="2135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26"/>
          <p:cNvSpPr txBox="1">
            <a:spLocks noGrp="1"/>
          </p:cNvSpPr>
          <p:nvPr>
            <p:ph type="body" idx="1"/>
          </p:nvPr>
        </p:nvSpPr>
        <p:spPr>
          <a:xfrm rot="5400000">
            <a:off x="903288" y="142876"/>
            <a:ext cx="5811838" cy="625633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26"/>
          <p:cNvSpPr txBox="1">
            <a:spLocks noGrp="1"/>
          </p:cNvSpPr>
          <p:nvPr>
            <p:ph type="dt" idx="10"/>
          </p:nvPr>
        </p:nvSpPr>
        <p:spPr>
          <a:xfrm>
            <a:off x="681038" y="6356350"/>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26"/>
          <p:cNvSpPr txBox="1">
            <a:spLocks noGrp="1"/>
          </p:cNvSpPr>
          <p:nvPr>
            <p:ph type="ftr" idx="11"/>
          </p:nvPr>
        </p:nvSpPr>
        <p:spPr>
          <a:xfrm>
            <a:off x="3281363" y="6356350"/>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26"/>
          <p:cNvSpPr txBox="1">
            <a:spLocks noGrp="1"/>
          </p:cNvSpPr>
          <p:nvPr>
            <p:ph type="sldNum" idx="12"/>
          </p:nvPr>
        </p:nvSpPr>
        <p:spPr>
          <a:xfrm>
            <a:off x="6996113" y="6356350"/>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
        <p:cNvGrpSpPr/>
        <p:nvPr/>
      </p:nvGrpSpPr>
      <p:grpSpPr>
        <a:xfrm>
          <a:off x="0" y="0"/>
          <a:ext cx="0" cy="0"/>
          <a:chOff x="0" y="0"/>
          <a:chExt cx="0" cy="0"/>
        </a:xfrm>
      </p:grpSpPr>
      <p:sp>
        <p:nvSpPr>
          <p:cNvPr id="24" name="Google Shape;24;p16"/>
          <p:cNvSpPr txBox="1">
            <a:spLocks noGrp="1"/>
          </p:cNvSpPr>
          <p:nvPr>
            <p:ph type="title"/>
          </p:nvPr>
        </p:nvSpPr>
        <p:spPr>
          <a:xfrm>
            <a:off x="681038" y="365125"/>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6"/>
          <p:cNvSpPr txBox="1">
            <a:spLocks noGrp="1"/>
          </p:cNvSpPr>
          <p:nvPr>
            <p:ph type="dt" idx="10"/>
          </p:nvPr>
        </p:nvSpPr>
        <p:spPr>
          <a:xfrm>
            <a:off x="681038" y="6356350"/>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6"/>
          <p:cNvSpPr txBox="1">
            <a:spLocks noGrp="1"/>
          </p:cNvSpPr>
          <p:nvPr>
            <p:ph type="ftr" idx="11"/>
          </p:nvPr>
        </p:nvSpPr>
        <p:spPr>
          <a:xfrm>
            <a:off x="3281363" y="6356350"/>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6"/>
          <p:cNvSpPr txBox="1">
            <a:spLocks noGrp="1"/>
          </p:cNvSpPr>
          <p:nvPr>
            <p:ph type="sldNum" idx="12"/>
          </p:nvPr>
        </p:nvSpPr>
        <p:spPr>
          <a:xfrm>
            <a:off x="6996113" y="6356350"/>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8"/>
        <p:cNvGrpSpPr/>
        <p:nvPr/>
      </p:nvGrpSpPr>
      <p:grpSpPr>
        <a:xfrm>
          <a:off x="0" y="0"/>
          <a:ext cx="0" cy="0"/>
          <a:chOff x="0" y="0"/>
          <a:chExt cx="0" cy="0"/>
        </a:xfrm>
      </p:grpSpPr>
      <p:sp>
        <p:nvSpPr>
          <p:cNvPr id="29" name="Google Shape;29;p17"/>
          <p:cNvSpPr txBox="1">
            <a:spLocks noGrp="1"/>
          </p:cNvSpPr>
          <p:nvPr>
            <p:ph type="ctrTitle"/>
          </p:nvPr>
        </p:nvSpPr>
        <p:spPr>
          <a:xfrm>
            <a:off x="1238250" y="1122363"/>
            <a:ext cx="74295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7"/>
          <p:cNvSpPr txBox="1">
            <a:spLocks noGrp="1"/>
          </p:cNvSpPr>
          <p:nvPr>
            <p:ph type="subTitle" idx="1"/>
          </p:nvPr>
        </p:nvSpPr>
        <p:spPr>
          <a:xfrm>
            <a:off x="1238250" y="3602038"/>
            <a:ext cx="74295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1" name="Google Shape;31;p17"/>
          <p:cNvSpPr txBox="1">
            <a:spLocks noGrp="1"/>
          </p:cNvSpPr>
          <p:nvPr>
            <p:ph type="dt" idx="10"/>
          </p:nvPr>
        </p:nvSpPr>
        <p:spPr>
          <a:xfrm>
            <a:off x="681038" y="6356350"/>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7"/>
          <p:cNvSpPr txBox="1">
            <a:spLocks noGrp="1"/>
          </p:cNvSpPr>
          <p:nvPr>
            <p:ph type="ftr" idx="11"/>
          </p:nvPr>
        </p:nvSpPr>
        <p:spPr>
          <a:xfrm>
            <a:off x="3281363" y="6356350"/>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7"/>
          <p:cNvSpPr txBox="1">
            <a:spLocks noGrp="1"/>
          </p:cNvSpPr>
          <p:nvPr>
            <p:ph type="sldNum" idx="12"/>
          </p:nvPr>
        </p:nvSpPr>
        <p:spPr>
          <a:xfrm>
            <a:off x="6996113" y="6356350"/>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4"/>
        <p:cNvGrpSpPr/>
        <p:nvPr/>
      </p:nvGrpSpPr>
      <p:grpSpPr>
        <a:xfrm>
          <a:off x="0" y="0"/>
          <a:ext cx="0" cy="0"/>
          <a:chOff x="0" y="0"/>
          <a:chExt cx="0" cy="0"/>
        </a:xfrm>
      </p:grpSpPr>
      <p:sp>
        <p:nvSpPr>
          <p:cNvPr id="35" name="Google Shape;35;p18"/>
          <p:cNvSpPr txBox="1">
            <a:spLocks noGrp="1"/>
          </p:cNvSpPr>
          <p:nvPr>
            <p:ph type="title"/>
          </p:nvPr>
        </p:nvSpPr>
        <p:spPr>
          <a:xfrm>
            <a:off x="681038" y="365125"/>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8"/>
          <p:cNvSpPr txBox="1">
            <a:spLocks noGrp="1"/>
          </p:cNvSpPr>
          <p:nvPr>
            <p:ph type="body" idx="1"/>
          </p:nvPr>
        </p:nvSpPr>
        <p:spPr>
          <a:xfrm>
            <a:off x="681038" y="1825625"/>
            <a:ext cx="8543925"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8"/>
          <p:cNvSpPr txBox="1">
            <a:spLocks noGrp="1"/>
          </p:cNvSpPr>
          <p:nvPr>
            <p:ph type="dt" idx="10"/>
          </p:nvPr>
        </p:nvSpPr>
        <p:spPr>
          <a:xfrm>
            <a:off x="681038" y="6356350"/>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8"/>
          <p:cNvSpPr txBox="1">
            <a:spLocks noGrp="1"/>
          </p:cNvSpPr>
          <p:nvPr>
            <p:ph type="ftr" idx="11"/>
          </p:nvPr>
        </p:nvSpPr>
        <p:spPr>
          <a:xfrm>
            <a:off x="3281363" y="6356350"/>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8"/>
          <p:cNvSpPr txBox="1">
            <a:spLocks noGrp="1"/>
          </p:cNvSpPr>
          <p:nvPr>
            <p:ph type="sldNum" idx="12"/>
          </p:nvPr>
        </p:nvSpPr>
        <p:spPr>
          <a:xfrm>
            <a:off x="6996113" y="6356350"/>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0"/>
        <p:cNvGrpSpPr/>
        <p:nvPr/>
      </p:nvGrpSpPr>
      <p:grpSpPr>
        <a:xfrm>
          <a:off x="0" y="0"/>
          <a:ext cx="0" cy="0"/>
          <a:chOff x="0" y="0"/>
          <a:chExt cx="0" cy="0"/>
        </a:xfrm>
      </p:grpSpPr>
      <p:sp>
        <p:nvSpPr>
          <p:cNvPr id="41" name="Google Shape;41;p19"/>
          <p:cNvSpPr txBox="1">
            <a:spLocks noGrp="1"/>
          </p:cNvSpPr>
          <p:nvPr>
            <p:ph type="title"/>
          </p:nvPr>
        </p:nvSpPr>
        <p:spPr>
          <a:xfrm>
            <a:off x="676275" y="1709738"/>
            <a:ext cx="8543925"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9"/>
          <p:cNvSpPr txBox="1">
            <a:spLocks noGrp="1"/>
          </p:cNvSpPr>
          <p:nvPr>
            <p:ph type="body" idx="1"/>
          </p:nvPr>
        </p:nvSpPr>
        <p:spPr>
          <a:xfrm>
            <a:off x="676275" y="4589463"/>
            <a:ext cx="8543925"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3" name="Google Shape;43;p19"/>
          <p:cNvSpPr txBox="1">
            <a:spLocks noGrp="1"/>
          </p:cNvSpPr>
          <p:nvPr>
            <p:ph type="dt" idx="10"/>
          </p:nvPr>
        </p:nvSpPr>
        <p:spPr>
          <a:xfrm>
            <a:off x="681038" y="6356350"/>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9"/>
          <p:cNvSpPr txBox="1">
            <a:spLocks noGrp="1"/>
          </p:cNvSpPr>
          <p:nvPr>
            <p:ph type="ftr" idx="11"/>
          </p:nvPr>
        </p:nvSpPr>
        <p:spPr>
          <a:xfrm>
            <a:off x="3281363" y="6356350"/>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9"/>
          <p:cNvSpPr txBox="1">
            <a:spLocks noGrp="1"/>
          </p:cNvSpPr>
          <p:nvPr>
            <p:ph type="sldNum" idx="12"/>
          </p:nvPr>
        </p:nvSpPr>
        <p:spPr>
          <a:xfrm>
            <a:off x="6996113" y="6356350"/>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6"/>
        <p:cNvGrpSpPr/>
        <p:nvPr/>
      </p:nvGrpSpPr>
      <p:grpSpPr>
        <a:xfrm>
          <a:off x="0" y="0"/>
          <a:ext cx="0" cy="0"/>
          <a:chOff x="0" y="0"/>
          <a:chExt cx="0" cy="0"/>
        </a:xfrm>
      </p:grpSpPr>
      <p:sp>
        <p:nvSpPr>
          <p:cNvPr id="47" name="Google Shape;47;p20"/>
          <p:cNvSpPr txBox="1">
            <a:spLocks noGrp="1"/>
          </p:cNvSpPr>
          <p:nvPr>
            <p:ph type="title"/>
          </p:nvPr>
        </p:nvSpPr>
        <p:spPr>
          <a:xfrm>
            <a:off x="681038" y="365125"/>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0"/>
          <p:cNvSpPr txBox="1">
            <a:spLocks noGrp="1"/>
          </p:cNvSpPr>
          <p:nvPr>
            <p:ph type="body" idx="1"/>
          </p:nvPr>
        </p:nvSpPr>
        <p:spPr>
          <a:xfrm>
            <a:off x="681038" y="1825625"/>
            <a:ext cx="4195762"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0"/>
          <p:cNvSpPr txBox="1">
            <a:spLocks noGrp="1"/>
          </p:cNvSpPr>
          <p:nvPr>
            <p:ph type="body" idx="2"/>
          </p:nvPr>
        </p:nvSpPr>
        <p:spPr>
          <a:xfrm>
            <a:off x="5029200" y="1825625"/>
            <a:ext cx="4195763"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0"/>
          <p:cNvSpPr txBox="1">
            <a:spLocks noGrp="1"/>
          </p:cNvSpPr>
          <p:nvPr>
            <p:ph type="dt" idx="10"/>
          </p:nvPr>
        </p:nvSpPr>
        <p:spPr>
          <a:xfrm>
            <a:off x="681038" y="6356350"/>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0"/>
          <p:cNvSpPr txBox="1">
            <a:spLocks noGrp="1"/>
          </p:cNvSpPr>
          <p:nvPr>
            <p:ph type="ftr" idx="11"/>
          </p:nvPr>
        </p:nvSpPr>
        <p:spPr>
          <a:xfrm>
            <a:off x="3281363" y="6356350"/>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0"/>
          <p:cNvSpPr txBox="1">
            <a:spLocks noGrp="1"/>
          </p:cNvSpPr>
          <p:nvPr>
            <p:ph type="sldNum" idx="12"/>
          </p:nvPr>
        </p:nvSpPr>
        <p:spPr>
          <a:xfrm>
            <a:off x="6996113" y="6356350"/>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3"/>
        <p:cNvGrpSpPr/>
        <p:nvPr/>
      </p:nvGrpSpPr>
      <p:grpSpPr>
        <a:xfrm>
          <a:off x="0" y="0"/>
          <a:ext cx="0" cy="0"/>
          <a:chOff x="0" y="0"/>
          <a:chExt cx="0" cy="0"/>
        </a:xfrm>
      </p:grpSpPr>
      <p:sp>
        <p:nvSpPr>
          <p:cNvPr id="54" name="Google Shape;54;p21"/>
          <p:cNvSpPr txBox="1">
            <a:spLocks noGrp="1"/>
          </p:cNvSpPr>
          <p:nvPr>
            <p:ph type="title"/>
          </p:nvPr>
        </p:nvSpPr>
        <p:spPr>
          <a:xfrm>
            <a:off x="682625" y="365125"/>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1"/>
          <p:cNvSpPr txBox="1">
            <a:spLocks noGrp="1"/>
          </p:cNvSpPr>
          <p:nvPr>
            <p:ph type="body" idx="1"/>
          </p:nvPr>
        </p:nvSpPr>
        <p:spPr>
          <a:xfrm>
            <a:off x="682625" y="1681163"/>
            <a:ext cx="419100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21"/>
          <p:cNvSpPr txBox="1">
            <a:spLocks noGrp="1"/>
          </p:cNvSpPr>
          <p:nvPr>
            <p:ph type="body" idx="2"/>
          </p:nvPr>
        </p:nvSpPr>
        <p:spPr>
          <a:xfrm>
            <a:off x="682625" y="2505075"/>
            <a:ext cx="419100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21"/>
          <p:cNvSpPr txBox="1">
            <a:spLocks noGrp="1"/>
          </p:cNvSpPr>
          <p:nvPr>
            <p:ph type="body" idx="3"/>
          </p:nvPr>
        </p:nvSpPr>
        <p:spPr>
          <a:xfrm>
            <a:off x="5014913" y="1681163"/>
            <a:ext cx="421163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 name="Google Shape;58;p21"/>
          <p:cNvSpPr txBox="1">
            <a:spLocks noGrp="1"/>
          </p:cNvSpPr>
          <p:nvPr>
            <p:ph type="body" idx="4"/>
          </p:nvPr>
        </p:nvSpPr>
        <p:spPr>
          <a:xfrm>
            <a:off x="5014913" y="2505075"/>
            <a:ext cx="421163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21"/>
          <p:cNvSpPr txBox="1">
            <a:spLocks noGrp="1"/>
          </p:cNvSpPr>
          <p:nvPr>
            <p:ph type="dt" idx="10"/>
          </p:nvPr>
        </p:nvSpPr>
        <p:spPr>
          <a:xfrm>
            <a:off x="681038" y="6356350"/>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1"/>
          <p:cNvSpPr txBox="1">
            <a:spLocks noGrp="1"/>
          </p:cNvSpPr>
          <p:nvPr>
            <p:ph type="ftr" idx="11"/>
          </p:nvPr>
        </p:nvSpPr>
        <p:spPr>
          <a:xfrm>
            <a:off x="3281363" y="6356350"/>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1"/>
          <p:cNvSpPr txBox="1">
            <a:spLocks noGrp="1"/>
          </p:cNvSpPr>
          <p:nvPr>
            <p:ph type="sldNum" idx="12"/>
          </p:nvPr>
        </p:nvSpPr>
        <p:spPr>
          <a:xfrm>
            <a:off x="6996113" y="6356350"/>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22"/>
          <p:cNvSpPr txBox="1">
            <a:spLocks noGrp="1"/>
          </p:cNvSpPr>
          <p:nvPr>
            <p:ph type="dt" idx="10"/>
          </p:nvPr>
        </p:nvSpPr>
        <p:spPr>
          <a:xfrm>
            <a:off x="681038" y="6356350"/>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2"/>
          <p:cNvSpPr txBox="1">
            <a:spLocks noGrp="1"/>
          </p:cNvSpPr>
          <p:nvPr>
            <p:ph type="ftr" idx="11"/>
          </p:nvPr>
        </p:nvSpPr>
        <p:spPr>
          <a:xfrm>
            <a:off x="3281363" y="6356350"/>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2"/>
          <p:cNvSpPr txBox="1">
            <a:spLocks noGrp="1"/>
          </p:cNvSpPr>
          <p:nvPr>
            <p:ph type="sldNum" idx="12"/>
          </p:nvPr>
        </p:nvSpPr>
        <p:spPr>
          <a:xfrm>
            <a:off x="6996113" y="6356350"/>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6"/>
        <p:cNvGrpSpPr/>
        <p:nvPr/>
      </p:nvGrpSpPr>
      <p:grpSpPr>
        <a:xfrm>
          <a:off x="0" y="0"/>
          <a:ext cx="0" cy="0"/>
          <a:chOff x="0" y="0"/>
          <a:chExt cx="0" cy="0"/>
        </a:xfrm>
      </p:grpSpPr>
      <p:sp>
        <p:nvSpPr>
          <p:cNvPr id="67" name="Google Shape;67;p23"/>
          <p:cNvSpPr txBox="1">
            <a:spLocks noGrp="1"/>
          </p:cNvSpPr>
          <p:nvPr>
            <p:ph type="title"/>
          </p:nvPr>
        </p:nvSpPr>
        <p:spPr>
          <a:xfrm>
            <a:off x="682625" y="457200"/>
            <a:ext cx="319405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3"/>
          <p:cNvSpPr txBox="1">
            <a:spLocks noGrp="1"/>
          </p:cNvSpPr>
          <p:nvPr>
            <p:ph type="body" idx="1"/>
          </p:nvPr>
        </p:nvSpPr>
        <p:spPr>
          <a:xfrm>
            <a:off x="4211638" y="987425"/>
            <a:ext cx="5014912"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9" name="Google Shape;69;p23"/>
          <p:cNvSpPr txBox="1">
            <a:spLocks noGrp="1"/>
          </p:cNvSpPr>
          <p:nvPr>
            <p:ph type="body" idx="2"/>
          </p:nvPr>
        </p:nvSpPr>
        <p:spPr>
          <a:xfrm>
            <a:off x="682625" y="2057400"/>
            <a:ext cx="3194050"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23"/>
          <p:cNvSpPr txBox="1">
            <a:spLocks noGrp="1"/>
          </p:cNvSpPr>
          <p:nvPr>
            <p:ph type="dt" idx="10"/>
          </p:nvPr>
        </p:nvSpPr>
        <p:spPr>
          <a:xfrm>
            <a:off x="681038" y="6356350"/>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3"/>
          <p:cNvSpPr txBox="1">
            <a:spLocks noGrp="1"/>
          </p:cNvSpPr>
          <p:nvPr>
            <p:ph type="ftr" idx="11"/>
          </p:nvPr>
        </p:nvSpPr>
        <p:spPr>
          <a:xfrm>
            <a:off x="3281363" y="6356350"/>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3"/>
          <p:cNvSpPr txBox="1">
            <a:spLocks noGrp="1"/>
          </p:cNvSpPr>
          <p:nvPr>
            <p:ph type="sldNum" idx="12"/>
          </p:nvPr>
        </p:nvSpPr>
        <p:spPr>
          <a:xfrm>
            <a:off x="6996113" y="6356350"/>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495784" y="2387576"/>
            <a:ext cx="8914433" cy="1143000"/>
          </a:xfrm>
          <a:prstGeom prst="rect">
            <a:avLst/>
          </a:prstGeom>
          <a:noFill/>
          <a:ln>
            <a:noFill/>
          </a:ln>
        </p:spPr>
        <p:txBody>
          <a:bodyPr spcFirstLastPara="1" wrap="square" lIns="130025" tIns="65000" rIns="130025" bIns="65000" anchor="ctr" anchorCtr="0">
            <a:noAutofit/>
          </a:bodyPr>
          <a:lstStyle>
            <a:lvl1pPr marR="0" lvl="0" algn="ctr" rtl="0">
              <a:lnSpc>
                <a:spcPct val="100000"/>
              </a:lnSpc>
              <a:spcBef>
                <a:spcPts val="0"/>
              </a:spcBef>
              <a:spcAft>
                <a:spcPts val="0"/>
              </a:spcAft>
              <a:buClr>
                <a:srgbClr val="000000"/>
              </a:buClr>
              <a:buSzPts val="1400"/>
              <a:buFont typeface="Arial"/>
              <a:buNone/>
              <a:defRPr sz="443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3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3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3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3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3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3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3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30" b="0" i="0" u="none" strike="noStrike" cap="none">
                <a:solidFill>
                  <a:schemeClr val="dk1"/>
                </a:solidFill>
                <a:latin typeface="Calibri"/>
                <a:ea typeface="Calibri"/>
                <a:cs typeface="Calibri"/>
                <a:sym typeface="Calibri"/>
              </a:defRPr>
            </a:lvl9pPr>
          </a:lstStyle>
          <a:p>
            <a:endParaRPr/>
          </a:p>
        </p:txBody>
      </p:sp>
      <p:sp>
        <p:nvSpPr>
          <p:cNvPr id="11" name="Google Shape;11;p13"/>
          <p:cNvSpPr txBox="1">
            <a:spLocks noGrp="1"/>
          </p:cNvSpPr>
          <p:nvPr>
            <p:ph type="body" idx="1"/>
          </p:nvPr>
        </p:nvSpPr>
        <p:spPr>
          <a:xfrm>
            <a:off x="495784" y="3530575"/>
            <a:ext cx="8914433" cy="2936751"/>
          </a:xfrm>
          <a:prstGeom prst="rect">
            <a:avLst/>
          </a:prstGeom>
          <a:noFill/>
          <a:ln>
            <a:noFill/>
          </a:ln>
        </p:spPr>
        <p:txBody>
          <a:bodyPr spcFirstLastPara="1" wrap="square" lIns="130025" tIns="65000" rIns="130025" bIns="65000" anchor="t" anchorCtr="0">
            <a:noAutofit/>
          </a:bodyPr>
          <a:lstStyle>
            <a:lvl1pPr marL="457200" marR="0" lvl="0" indent="-433958" algn="l" rtl="0">
              <a:lnSpc>
                <a:spcPct val="100000"/>
              </a:lnSpc>
              <a:spcBef>
                <a:spcPts val="647"/>
              </a:spcBef>
              <a:spcAft>
                <a:spcPts val="0"/>
              </a:spcAft>
              <a:buClr>
                <a:schemeClr val="dk1"/>
              </a:buClr>
              <a:buSzPts val="3234"/>
              <a:buFont typeface="Arial"/>
              <a:buChar char="•"/>
              <a:defRPr sz="3234" b="0" i="0" u="none" strike="noStrike" cap="none">
                <a:solidFill>
                  <a:schemeClr val="dk1"/>
                </a:solidFill>
                <a:latin typeface="Arial"/>
                <a:ea typeface="Arial"/>
                <a:cs typeface="Arial"/>
                <a:sym typeface="Arial"/>
              </a:defRPr>
            </a:lvl1pPr>
            <a:lvl2pPr marL="914400" marR="0" lvl="1" indent="-407162" algn="l" rtl="0">
              <a:lnSpc>
                <a:spcPct val="100000"/>
              </a:lnSpc>
              <a:spcBef>
                <a:spcPts val="562"/>
              </a:spcBef>
              <a:spcAft>
                <a:spcPts val="0"/>
              </a:spcAft>
              <a:buClr>
                <a:schemeClr val="dk1"/>
              </a:buClr>
              <a:buSzPts val="2812"/>
              <a:buFont typeface="Arial"/>
              <a:buChar char="–"/>
              <a:defRPr sz="2812" b="0" i="0" u="none" strike="noStrike" cap="none">
                <a:solidFill>
                  <a:schemeClr val="dk1"/>
                </a:solidFill>
                <a:latin typeface="Arial"/>
                <a:ea typeface="Arial"/>
                <a:cs typeface="Arial"/>
                <a:sym typeface="Arial"/>
              </a:defRPr>
            </a:lvl2pPr>
            <a:lvl3pPr marL="1371600" marR="0" lvl="2" indent="-380428" algn="l" rtl="0">
              <a:lnSpc>
                <a:spcPct val="100000"/>
              </a:lnSpc>
              <a:spcBef>
                <a:spcPts val="478"/>
              </a:spcBef>
              <a:spcAft>
                <a:spcPts val="0"/>
              </a:spcAft>
              <a:buClr>
                <a:schemeClr val="dk1"/>
              </a:buClr>
              <a:buSzPts val="2391"/>
              <a:buFont typeface="Arial"/>
              <a:buChar char="•"/>
              <a:defRPr sz="2391" b="0" i="0" u="none" strike="noStrike" cap="none">
                <a:solidFill>
                  <a:schemeClr val="dk1"/>
                </a:solidFill>
                <a:latin typeface="Arial"/>
                <a:ea typeface="Arial"/>
                <a:cs typeface="Arial"/>
                <a:sym typeface="Arial"/>
              </a:defRPr>
            </a:lvl3pPr>
            <a:lvl4pPr marL="1828800" marR="0" lvl="3" indent="-353631" algn="l" rtl="0">
              <a:lnSpc>
                <a:spcPct val="100000"/>
              </a:lnSpc>
              <a:spcBef>
                <a:spcPts val="394"/>
              </a:spcBef>
              <a:spcAft>
                <a:spcPts val="0"/>
              </a:spcAft>
              <a:buClr>
                <a:schemeClr val="dk1"/>
              </a:buClr>
              <a:buSzPts val="1969"/>
              <a:buFont typeface="Arial"/>
              <a:buChar char="–"/>
              <a:defRPr sz="1969" b="0" i="0" u="none" strike="noStrike" cap="none">
                <a:solidFill>
                  <a:schemeClr val="dk1"/>
                </a:solidFill>
                <a:latin typeface="Arial"/>
                <a:ea typeface="Arial"/>
                <a:cs typeface="Arial"/>
                <a:sym typeface="Arial"/>
              </a:defRPr>
            </a:lvl4pPr>
            <a:lvl5pPr marL="2286000" marR="0" lvl="4" indent="-353631" algn="l" rtl="0">
              <a:lnSpc>
                <a:spcPct val="100000"/>
              </a:lnSpc>
              <a:spcBef>
                <a:spcPts val="394"/>
              </a:spcBef>
              <a:spcAft>
                <a:spcPts val="0"/>
              </a:spcAft>
              <a:buClr>
                <a:schemeClr val="dk1"/>
              </a:buClr>
              <a:buSzPts val="1969"/>
              <a:buFont typeface="Arial"/>
              <a:buChar char="»"/>
              <a:defRPr sz="1969" b="0" i="0" u="none" strike="noStrike" cap="none">
                <a:solidFill>
                  <a:schemeClr val="dk1"/>
                </a:solidFill>
                <a:latin typeface="Arial"/>
                <a:ea typeface="Arial"/>
                <a:cs typeface="Arial"/>
                <a:sym typeface="Arial"/>
              </a:defRPr>
            </a:lvl5pPr>
            <a:lvl6pPr marL="2743200" marR="0" lvl="5" indent="-353631" algn="l" rtl="0">
              <a:lnSpc>
                <a:spcPct val="100000"/>
              </a:lnSpc>
              <a:spcBef>
                <a:spcPts val="394"/>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100000"/>
              </a:lnSpc>
              <a:spcBef>
                <a:spcPts val="394"/>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100000"/>
              </a:lnSpc>
              <a:spcBef>
                <a:spcPts val="394"/>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100000"/>
              </a:lnSpc>
              <a:spcBef>
                <a:spcPts val="394"/>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12" name="Google Shape;12;p13"/>
          <p:cNvSpPr/>
          <p:nvPr/>
        </p:nvSpPr>
        <p:spPr>
          <a:xfrm>
            <a:off x="0" y="6307015"/>
            <a:ext cx="9905999" cy="550986"/>
          </a:xfrm>
          <a:prstGeom prst="rect">
            <a:avLst/>
          </a:prstGeom>
          <a:solidFill>
            <a:srgbClr val="0070C0"/>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200"/>
              <a:buFont typeface="Arial"/>
              <a:buNone/>
            </a:pPr>
            <a:endParaRPr sz="4200" b="0" i="0" u="none" strike="noStrike" cap="none">
              <a:solidFill>
                <a:schemeClr val="lt1"/>
              </a:solidFill>
              <a:latin typeface="Gill Sans"/>
              <a:ea typeface="Gill Sans"/>
              <a:cs typeface="Gill Sans"/>
              <a:sym typeface="Gill Sans"/>
            </a:endParaRPr>
          </a:p>
        </p:txBody>
      </p:sp>
      <p:sp>
        <p:nvSpPr>
          <p:cNvPr id="13" name="Google Shape;13;p13"/>
          <p:cNvSpPr txBox="1"/>
          <p:nvPr/>
        </p:nvSpPr>
        <p:spPr>
          <a:xfrm>
            <a:off x="495783" y="6413231"/>
            <a:ext cx="8914433"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Arial"/>
                <a:ea typeface="Arial"/>
                <a:cs typeface="Arial"/>
                <a:sym typeface="Arial"/>
              </a:rPr>
              <a:t>City and Hackney Health and Care System – North East London</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
        <p:cNvGrpSpPr/>
        <p:nvPr/>
      </p:nvGrpSpPr>
      <p:grpSpPr>
        <a:xfrm>
          <a:off x="0" y="0"/>
          <a:ext cx="0" cy="0"/>
          <a:chOff x="0" y="0"/>
          <a:chExt cx="0" cy="0"/>
        </a:xfrm>
      </p:grpSpPr>
      <p:sp>
        <p:nvSpPr>
          <p:cNvPr id="18" name="Google Shape;18;p15"/>
          <p:cNvSpPr txBox="1">
            <a:spLocks noGrp="1"/>
          </p:cNvSpPr>
          <p:nvPr>
            <p:ph type="title"/>
          </p:nvPr>
        </p:nvSpPr>
        <p:spPr>
          <a:xfrm>
            <a:off x="681038" y="365125"/>
            <a:ext cx="8543925"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 name="Google Shape;19;p15"/>
          <p:cNvSpPr txBox="1">
            <a:spLocks noGrp="1"/>
          </p:cNvSpPr>
          <p:nvPr>
            <p:ph type="body" idx="1"/>
          </p:nvPr>
        </p:nvSpPr>
        <p:spPr>
          <a:xfrm>
            <a:off x="681038" y="1825625"/>
            <a:ext cx="8543925"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Google Shape;20;p15"/>
          <p:cNvSpPr txBox="1">
            <a:spLocks noGrp="1"/>
          </p:cNvSpPr>
          <p:nvPr>
            <p:ph type="dt" idx="10"/>
          </p:nvPr>
        </p:nvSpPr>
        <p:spPr>
          <a:xfrm>
            <a:off x="681038" y="6356350"/>
            <a:ext cx="222885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4200" b="0" i="0" u="none" strike="noStrike" cap="none">
                <a:solidFill>
                  <a:srgbClr val="000000"/>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4200" b="0" i="0" u="none" strike="noStrike" cap="none">
                <a:solidFill>
                  <a:srgbClr val="000000"/>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4200" b="0" i="0" u="none" strike="noStrike" cap="none">
                <a:solidFill>
                  <a:srgbClr val="000000"/>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4200" b="0" i="0" u="none" strike="noStrike" cap="none">
                <a:solidFill>
                  <a:srgbClr val="000000"/>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4200" b="0" i="0" u="none" strike="noStrike" cap="none">
                <a:solidFill>
                  <a:srgbClr val="000000"/>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4200" b="0" i="0" u="none" strike="noStrike" cap="none">
                <a:solidFill>
                  <a:srgbClr val="000000"/>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4200" b="0" i="0" u="none" strike="noStrike" cap="none">
                <a:solidFill>
                  <a:srgbClr val="000000"/>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4200" b="0" i="0" u="none" strike="noStrike" cap="none">
                <a:solidFill>
                  <a:srgbClr val="000000"/>
                </a:solidFill>
                <a:latin typeface="Gill Sans"/>
                <a:ea typeface="Gill Sans"/>
                <a:cs typeface="Gill Sans"/>
                <a:sym typeface="Gill Sans"/>
              </a:defRPr>
            </a:lvl9pPr>
          </a:lstStyle>
          <a:p>
            <a:endParaRPr/>
          </a:p>
        </p:txBody>
      </p:sp>
      <p:sp>
        <p:nvSpPr>
          <p:cNvPr id="21" name="Google Shape;21;p15"/>
          <p:cNvSpPr txBox="1">
            <a:spLocks noGrp="1"/>
          </p:cNvSpPr>
          <p:nvPr>
            <p:ph type="ftr" idx="11"/>
          </p:nvPr>
        </p:nvSpPr>
        <p:spPr>
          <a:xfrm>
            <a:off x="3281363" y="6356350"/>
            <a:ext cx="3343275"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4200" b="0" i="0" u="none" strike="noStrike" cap="none">
                <a:solidFill>
                  <a:srgbClr val="000000"/>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4200" b="0" i="0" u="none" strike="noStrike" cap="none">
                <a:solidFill>
                  <a:srgbClr val="000000"/>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4200" b="0" i="0" u="none" strike="noStrike" cap="none">
                <a:solidFill>
                  <a:srgbClr val="000000"/>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4200" b="0" i="0" u="none" strike="noStrike" cap="none">
                <a:solidFill>
                  <a:srgbClr val="000000"/>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4200" b="0" i="0" u="none" strike="noStrike" cap="none">
                <a:solidFill>
                  <a:srgbClr val="000000"/>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4200" b="0" i="0" u="none" strike="noStrike" cap="none">
                <a:solidFill>
                  <a:srgbClr val="000000"/>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4200" b="0" i="0" u="none" strike="noStrike" cap="none">
                <a:solidFill>
                  <a:srgbClr val="000000"/>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4200" b="0" i="0" u="none" strike="noStrike" cap="none">
                <a:solidFill>
                  <a:srgbClr val="000000"/>
                </a:solidFill>
                <a:latin typeface="Gill Sans"/>
                <a:ea typeface="Gill Sans"/>
                <a:cs typeface="Gill Sans"/>
                <a:sym typeface="Gill Sans"/>
              </a:defRPr>
            </a:lvl9pPr>
          </a:lstStyle>
          <a:p>
            <a:endParaRPr/>
          </a:p>
        </p:txBody>
      </p:sp>
      <p:sp>
        <p:nvSpPr>
          <p:cNvPr id="22" name="Google Shape;22;p15"/>
          <p:cNvSpPr txBox="1">
            <a:spLocks noGrp="1"/>
          </p:cNvSpPr>
          <p:nvPr>
            <p:ph type="sldNum" idx="12"/>
          </p:nvPr>
        </p:nvSpPr>
        <p:spPr>
          <a:xfrm>
            <a:off x="6996113" y="6356350"/>
            <a:ext cx="222885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hyperlink" Target="https://www.eastlondonhcp.nhs.uk/ourplan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www.england.nhs.uk/coronaviru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 descr="Image result for city of london corporation logo"/>
          <p:cNvPicPr preferRelativeResize="0"/>
          <p:nvPr/>
        </p:nvPicPr>
        <p:blipFill rotWithShape="1">
          <a:blip r:embed="rId3">
            <a:alphaModFix/>
          </a:blip>
          <a:srcRect/>
          <a:stretch/>
        </p:blipFill>
        <p:spPr>
          <a:xfrm>
            <a:off x="5825973" y="4660476"/>
            <a:ext cx="713969" cy="921597"/>
          </a:xfrm>
          <a:prstGeom prst="rect">
            <a:avLst/>
          </a:prstGeom>
          <a:noFill/>
          <a:ln>
            <a:noFill/>
          </a:ln>
        </p:spPr>
      </p:pic>
      <p:pic>
        <p:nvPicPr>
          <p:cNvPr id="98" name="Google Shape;98;p1" descr="C:\Users\Benjamin\Downloads\CCG NHS Logo.jpg"/>
          <p:cNvPicPr preferRelativeResize="0"/>
          <p:nvPr/>
        </p:nvPicPr>
        <p:blipFill rotWithShape="1">
          <a:blip r:embed="rId4">
            <a:alphaModFix/>
          </a:blip>
          <a:srcRect/>
          <a:stretch/>
        </p:blipFill>
        <p:spPr>
          <a:xfrm>
            <a:off x="7980996" y="4810872"/>
            <a:ext cx="1470980" cy="659094"/>
          </a:xfrm>
          <a:prstGeom prst="rect">
            <a:avLst/>
          </a:prstGeom>
          <a:noFill/>
          <a:ln>
            <a:noFill/>
          </a:ln>
        </p:spPr>
      </p:pic>
      <p:pic>
        <p:nvPicPr>
          <p:cNvPr id="99" name="Google Shape;99;p1" descr="Organisation's logo"/>
          <p:cNvPicPr preferRelativeResize="0"/>
          <p:nvPr/>
        </p:nvPicPr>
        <p:blipFill rotWithShape="1">
          <a:blip r:embed="rId5">
            <a:alphaModFix/>
          </a:blip>
          <a:srcRect/>
          <a:stretch/>
        </p:blipFill>
        <p:spPr>
          <a:xfrm>
            <a:off x="307975" y="4818507"/>
            <a:ext cx="1255016" cy="636660"/>
          </a:xfrm>
          <a:prstGeom prst="rect">
            <a:avLst/>
          </a:prstGeom>
          <a:noFill/>
          <a:ln>
            <a:noFill/>
          </a:ln>
        </p:spPr>
      </p:pic>
      <p:pic>
        <p:nvPicPr>
          <p:cNvPr id="100" name="Google Shape;100;p1" descr="http://www.cityandhackneygpconfederation.org.uk/cm-templates/hac01/cms/template1/images/logo1.png"/>
          <p:cNvPicPr preferRelativeResize="0"/>
          <p:nvPr/>
        </p:nvPicPr>
        <p:blipFill rotWithShape="1">
          <a:blip r:embed="rId6">
            <a:alphaModFix/>
          </a:blip>
          <a:srcRect/>
          <a:stretch/>
        </p:blipFill>
        <p:spPr>
          <a:xfrm>
            <a:off x="1634180" y="4706069"/>
            <a:ext cx="1512888" cy="827087"/>
          </a:xfrm>
          <a:prstGeom prst="rect">
            <a:avLst/>
          </a:prstGeom>
          <a:noFill/>
          <a:ln>
            <a:noFill/>
          </a:ln>
        </p:spPr>
      </p:pic>
      <p:pic>
        <p:nvPicPr>
          <p:cNvPr id="101" name="Google Shape;101;p1" descr="https://www.elft.nhs.uk/images/elft70.png"/>
          <p:cNvPicPr preferRelativeResize="0"/>
          <p:nvPr/>
        </p:nvPicPr>
        <p:blipFill rotWithShape="1">
          <a:blip r:embed="rId7">
            <a:alphaModFix/>
          </a:blip>
          <a:srcRect r="36916" b="-16333"/>
          <a:stretch/>
        </p:blipFill>
        <p:spPr>
          <a:xfrm>
            <a:off x="4482906" y="4864332"/>
            <a:ext cx="1010177" cy="578760"/>
          </a:xfrm>
          <a:prstGeom prst="rect">
            <a:avLst/>
          </a:prstGeom>
          <a:noFill/>
          <a:ln>
            <a:noFill/>
          </a:ln>
        </p:spPr>
      </p:pic>
      <p:pic>
        <p:nvPicPr>
          <p:cNvPr id="102" name="Google Shape;102;p1" descr="C:\Users\Benjamin\AppData\Local\Temp\Rar$DIa0.785\Hackney_Logo [RGB]_A4.jpg"/>
          <p:cNvPicPr preferRelativeResize="0"/>
          <p:nvPr/>
        </p:nvPicPr>
        <p:blipFill rotWithShape="1">
          <a:blip r:embed="rId8">
            <a:alphaModFix/>
          </a:blip>
          <a:srcRect/>
          <a:stretch/>
        </p:blipFill>
        <p:spPr>
          <a:xfrm>
            <a:off x="6836761" y="4859366"/>
            <a:ext cx="1307607" cy="313950"/>
          </a:xfrm>
          <a:prstGeom prst="rect">
            <a:avLst/>
          </a:prstGeom>
          <a:noFill/>
          <a:ln>
            <a:noFill/>
          </a:ln>
        </p:spPr>
      </p:pic>
      <p:pic>
        <p:nvPicPr>
          <p:cNvPr id="103" name="Google Shape;103;p1"/>
          <p:cNvPicPr preferRelativeResize="0"/>
          <p:nvPr/>
        </p:nvPicPr>
        <p:blipFill rotWithShape="1">
          <a:blip r:embed="rId9">
            <a:alphaModFix/>
          </a:blip>
          <a:srcRect/>
          <a:stretch/>
        </p:blipFill>
        <p:spPr>
          <a:xfrm>
            <a:off x="3142373" y="4859366"/>
            <a:ext cx="1131797" cy="425633"/>
          </a:xfrm>
          <a:prstGeom prst="rect">
            <a:avLst/>
          </a:prstGeom>
          <a:noFill/>
          <a:ln>
            <a:noFill/>
          </a:ln>
        </p:spPr>
      </p:pic>
      <p:sp>
        <p:nvSpPr>
          <p:cNvPr id="104" name="Google Shape;104;p1"/>
          <p:cNvSpPr txBox="1"/>
          <p:nvPr/>
        </p:nvSpPr>
        <p:spPr>
          <a:xfrm>
            <a:off x="307975" y="1892580"/>
            <a:ext cx="9355237"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dirty="0" smtClean="0">
                <a:solidFill>
                  <a:srgbClr val="002060"/>
                </a:solidFill>
                <a:latin typeface="Arial"/>
                <a:ea typeface="Arial"/>
                <a:cs typeface="Arial"/>
                <a:sym typeface="Arial"/>
              </a:rPr>
              <a:t>COVID-19</a:t>
            </a:r>
            <a:r>
              <a:rPr lang="en-GB" sz="2800" dirty="0" smtClean="0">
                <a:solidFill>
                  <a:srgbClr val="002060"/>
                </a:solidFill>
              </a:rPr>
              <a:t>: </a:t>
            </a:r>
          </a:p>
          <a:p>
            <a:pPr marL="0" marR="0" lvl="0" indent="0" algn="l" rtl="0">
              <a:lnSpc>
                <a:spcPct val="100000"/>
              </a:lnSpc>
              <a:spcBef>
                <a:spcPts val="0"/>
              </a:spcBef>
              <a:spcAft>
                <a:spcPts val="0"/>
              </a:spcAft>
              <a:buClr>
                <a:srgbClr val="000000"/>
              </a:buClr>
              <a:buSzPts val="2800"/>
              <a:buFont typeface="Arial"/>
              <a:buNone/>
            </a:pPr>
            <a:r>
              <a:rPr lang="en-GB" sz="2800" b="1" dirty="0" smtClean="0">
                <a:solidFill>
                  <a:srgbClr val="002060"/>
                </a:solidFill>
              </a:rPr>
              <a:t>Our </a:t>
            </a:r>
            <a:r>
              <a:rPr lang="en-GB" sz="2800" b="1" i="0" u="none" strike="noStrike" cap="none" dirty="0" smtClean="0">
                <a:solidFill>
                  <a:srgbClr val="002060"/>
                </a:solidFill>
                <a:sym typeface="Arial"/>
              </a:rPr>
              <a:t>Response and Approach to Recovery</a:t>
            </a:r>
            <a:endParaRPr sz="1400" b="1" i="0" u="none" strike="noStrike" cap="none" dirty="0">
              <a:solidFill>
                <a:srgbClr val="000000"/>
              </a:solidFil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
          <p:cNvSpPr txBox="1">
            <a:spLocks noGrp="1"/>
          </p:cNvSpPr>
          <p:nvPr>
            <p:ph type="title"/>
          </p:nvPr>
        </p:nvSpPr>
        <p:spPr>
          <a:xfrm>
            <a:off x="378577" y="365126"/>
            <a:ext cx="8543925" cy="57698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a:buNone/>
            </a:pPr>
            <a:r>
              <a:rPr lang="en-GB" sz="2400" b="1" dirty="0" smtClean="0">
                <a:solidFill>
                  <a:srgbClr val="002060"/>
                </a:solidFill>
                <a:latin typeface="Arial"/>
                <a:ea typeface="Arial"/>
                <a:cs typeface="Arial"/>
                <a:sym typeface="Arial"/>
              </a:rPr>
              <a:t>COVID-19 response </a:t>
            </a:r>
            <a:r>
              <a:rPr lang="en-GB" sz="2400" b="1" dirty="0">
                <a:solidFill>
                  <a:srgbClr val="002060"/>
                </a:solidFill>
                <a:latin typeface="Arial"/>
                <a:ea typeface="Arial"/>
                <a:cs typeface="Arial"/>
                <a:sym typeface="Arial"/>
              </a:rPr>
              <a:t>o</a:t>
            </a:r>
            <a:r>
              <a:rPr lang="en-GB" sz="2400" b="1" dirty="0" smtClean="0">
                <a:solidFill>
                  <a:srgbClr val="002060"/>
                </a:solidFill>
                <a:latin typeface="Arial"/>
                <a:ea typeface="Arial"/>
                <a:cs typeface="Arial"/>
                <a:sym typeface="Arial"/>
              </a:rPr>
              <a:t>verview</a:t>
            </a:r>
            <a:endParaRPr dirty="0"/>
          </a:p>
        </p:txBody>
      </p:sp>
      <p:sp>
        <p:nvSpPr>
          <p:cNvPr id="116" name="Google Shape;116;p2"/>
          <p:cNvSpPr txBox="1"/>
          <p:nvPr/>
        </p:nvSpPr>
        <p:spPr>
          <a:xfrm>
            <a:off x="314822" y="1283568"/>
            <a:ext cx="9355237" cy="369332"/>
          </a:xfrm>
          <a:prstGeom prst="rect">
            <a:avLst/>
          </a:prstGeom>
          <a:noFill/>
          <a:ln>
            <a:noFill/>
          </a:ln>
        </p:spPr>
        <p:txBody>
          <a:bodyPr spcFirstLastPara="1" wrap="square" lIns="91425" tIns="45700" rIns="91425" bIns="45700" anchor="t" anchorCtr="0">
            <a:spAutoFit/>
          </a:bodyPr>
          <a:lstStyle/>
          <a:p>
            <a:pPr marL="285750" marR="0" lvl="0" indent="-171450" algn="l" rtl="0">
              <a:lnSpc>
                <a:spcPct val="100000"/>
              </a:lnSpc>
              <a:spcBef>
                <a:spcPts val="0"/>
              </a:spcBef>
              <a:spcAft>
                <a:spcPts val="0"/>
              </a:spcAft>
              <a:buClr>
                <a:srgbClr val="000000"/>
              </a:buClr>
              <a:buSzPts val="1800"/>
              <a:buFont typeface="Arial"/>
              <a:buNone/>
            </a:pPr>
            <a:endParaRPr sz="1800" b="1" i="0" u="none" strike="noStrike" cap="none">
              <a:solidFill>
                <a:srgbClr val="002060"/>
              </a:solidFill>
              <a:latin typeface="Arial"/>
              <a:ea typeface="Arial"/>
              <a:cs typeface="Arial"/>
              <a:sym typeface="Arial"/>
            </a:endParaRPr>
          </a:p>
        </p:txBody>
      </p:sp>
      <p:sp>
        <p:nvSpPr>
          <p:cNvPr id="119" name="Google Shape;119;p2"/>
          <p:cNvSpPr/>
          <p:nvPr/>
        </p:nvSpPr>
        <p:spPr>
          <a:xfrm>
            <a:off x="261837" y="942110"/>
            <a:ext cx="9461206" cy="4770496"/>
          </a:xfrm>
          <a:prstGeom prst="rect">
            <a:avLst/>
          </a:prstGeom>
          <a:noFill/>
          <a:ln>
            <a:noFill/>
          </a:ln>
        </p:spPr>
        <p:txBody>
          <a:bodyPr spcFirstLastPara="1" wrap="square" lIns="91425" tIns="45700" rIns="91425" bIns="45700" anchor="t" anchorCtr="0">
            <a:spAutoFit/>
          </a:bodyPr>
          <a:lstStyle/>
          <a:p>
            <a:r>
              <a:rPr lang="en-GB" sz="1600" dirty="0">
                <a:solidFill>
                  <a:srgbClr val="002060"/>
                </a:solidFill>
              </a:rPr>
              <a:t>The impact of Covid-19 has tested the NHS to the limit; and we are still in an emergency situation. We are very keen to inform and engage with our stakeholders to let you know about the actions we have taken in City &amp; Hackney, as well as at a NEL level, and those we have yet to put in place. </a:t>
            </a:r>
            <a:r>
              <a:rPr lang="en-GB" sz="1600" dirty="0">
                <a:solidFill>
                  <a:srgbClr val="002060"/>
                </a:solidFill>
              </a:rPr>
              <a:t>We have already achieved a lot in a short time, including realigning our workforce to focus on responding to the pandemic, building </a:t>
            </a:r>
            <a:r>
              <a:rPr lang="en-GB" sz="1600" dirty="0" smtClean="0">
                <a:solidFill>
                  <a:srgbClr val="002060"/>
                </a:solidFill>
              </a:rPr>
              <a:t>capacity and </a:t>
            </a:r>
            <a:r>
              <a:rPr lang="en-GB" sz="1600" dirty="0">
                <a:solidFill>
                  <a:srgbClr val="002060"/>
                </a:solidFill>
              </a:rPr>
              <a:t>offering services in totally different ways.</a:t>
            </a:r>
            <a:br>
              <a:rPr lang="en-GB" sz="1600" dirty="0">
                <a:solidFill>
                  <a:srgbClr val="002060"/>
                </a:solidFill>
              </a:rPr>
            </a:br>
            <a:endParaRPr lang="en-GB" sz="1600" dirty="0">
              <a:solidFill>
                <a:srgbClr val="002060"/>
              </a:solidFill>
            </a:endParaRPr>
          </a:p>
          <a:p>
            <a:r>
              <a:rPr lang="en-GB" sz="1600" dirty="0">
                <a:solidFill>
                  <a:srgbClr val="002060"/>
                </a:solidFill>
              </a:rPr>
              <a:t>Covid-19 is a very dangerous disease and there is still a huge amount to do. Infection control and segregation will be critical to keep patients and staff safe. We need to:</a:t>
            </a:r>
          </a:p>
          <a:p>
            <a:endParaRPr lang="en-GB" sz="1600" dirty="0">
              <a:solidFill>
                <a:srgbClr val="002060"/>
              </a:solidFill>
            </a:endParaRPr>
          </a:p>
          <a:p>
            <a:pPr marL="285750" indent="-285750">
              <a:buFont typeface="Arial" panose="020B0604020202020204" pitchFamily="34" charset="0"/>
              <a:buChar char="•"/>
            </a:pPr>
            <a:r>
              <a:rPr lang="en-GB" sz="1600" b="1" i="1" dirty="0">
                <a:solidFill>
                  <a:srgbClr val="002060"/>
                </a:solidFill>
              </a:rPr>
              <a:t>provide Covid-19 care for the foreseeable future</a:t>
            </a:r>
          </a:p>
          <a:p>
            <a:pPr marL="285750" indent="-285750">
              <a:buFont typeface="Arial" panose="020B0604020202020204" pitchFamily="34" charset="0"/>
              <a:buChar char="•"/>
            </a:pPr>
            <a:r>
              <a:rPr lang="en-GB" sz="1600" b="1" i="1" dirty="0">
                <a:solidFill>
                  <a:srgbClr val="002060"/>
                </a:solidFill>
              </a:rPr>
              <a:t>provide capacity and capability to manage future Covid-19 other pandemic peaks</a:t>
            </a:r>
          </a:p>
          <a:p>
            <a:pPr marL="285750" indent="-285750">
              <a:buFont typeface="Arial" panose="020B0604020202020204" pitchFamily="34" charset="0"/>
              <a:buChar char="•"/>
            </a:pPr>
            <a:r>
              <a:rPr lang="en-GB" sz="1600" b="1" i="1" dirty="0">
                <a:solidFill>
                  <a:srgbClr val="002060"/>
                </a:solidFill>
              </a:rPr>
              <a:t>continue to safely deliver non-Covid-19 urgent and elective </a:t>
            </a:r>
            <a:r>
              <a:rPr lang="en-GB" sz="1600" b="1" i="1" dirty="0" smtClean="0">
                <a:solidFill>
                  <a:srgbClr val="002060"/>
                </a:solidFill>
              </a:rPr>
              <a:t>care </a:t>
            </a:r>
            <a:r>
              <a:rPr lang="en-GB" sz="1600" b="1" i="1" dirty="0">
                <a:solidFill>
                  <a:srgbClr val="002060"/>
                </a:solidFill>
              </a:rPr>
              <a:t>and clear </a:t>
            </a:r>
            <a:r>
              <a:rPr lang="en-GB" sz="1600" b="1" i="1" dirty="0" smtClean="0">
                <a:solidFill>
                  <a:srgbClr val="002060"/>
                </a:solidFill>
              </a:rPr>
              <a:t>backlog</a:t>
            </a:r>
            <a:r>
              <a:rPr lang="en-GB" sz="1600" dirty="0">
                <a:solidFill>
                  <a:srgbClr val="002060"/>
                </a:solidFill>
              </a:rPr>
              <a:t/>
            </a:r>
            <a:br>
              <a:rPr lang="en-GB" sz="1600" dirty="0">
                <a:solidFill>
                  <a:srgbClr val="002060"/>
                </a:solidFill>
              </a:rPr>
            </a:br>
            <a:endParaRPr lang="en-GB" sz="1600" dirty="0">
              <a:solidFill>
                <a:srgbClr val="002060"/>
              </a:solidFill>
            </a:endParaRPr>
          </a:p>
          <a:p>
            <a:r>
              <a:rPr lang="en-GB" sz="1600" dirty="0">
                <a:solidFill>
                  <a:srgbClr val="002060"/>
                </a:solidFill>
              </a:rPr>
              <a:t>We also need to do this effectively and efficiently as we continue to face significant pressure on our resources as a result of this pandemic.</a:t>
            </a:r>
            <a:br>
              <a:rPr lang="en-GB" sz="1600" dirty="0">
                <a:solidFill>
                  <a:srgbClr val="002060"/>
                </a:solidFill>
              </a:rPr>
            </a:br>
            <a:endParaRPr lang="en-GB" sz="1600" dirty="0">
              <a:solidFill>
                <a:srgbClr val="002060"/>
              </a:solidFill>
            </a:endParaRPr>
          </a:p>
          <a:p>
            <a:r>
              <a:rPr lang="en-GB" sz="1600" dirty="0">
                <a:solidFill>
                  <a:srgbClr val="002060"/>
                </a:solidFill>
              </a:rPr>
              <a:t>Our NHS has stood firm in the face of incredible adversity. The joint working between different health and social care organisations, especially our voluntary sector in this crisis, has been inspirational and we are highly motivated to build on these new and more positive partnerships.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9" name="Google Shape;117;p2" descr="Slide3.BMP"/>
          <p:cNvPicPr preferRelativeResize="0"/>
          <p:nvPr/>
        </p:nvPicPr>
        <p:blipFill rotWithShape="1">
          <a:blip r:embed="rId3">
            <a:alphaModFix/>
          </a:blip>
          <a:srcRect l="26705" r="5938"/>
          <a:stretch/>
        </p:blipFill>
        <p:spPr>
          <a:xfrm>
            <a:off x="6061445" y="942110"/>
            <a:ext cx="3714583" cy="2911162"/>
          </a:xfrm>
          <a:prstGeom prst="rect">
            <a:avLst/>
          </a:prstGeom>
          <a:noFill/>
          <a:ln>
            <a:noFill/>
          </a:ln>
        </p:spPr>
      </p:pic>
      <p:sp>
        <p:nvSpPr>
          <p:cNvPr id="116" name="Google Shape;116;p2"/>
          <p:cNvSpPr txBox="1"/>
          <p:nvPr/>
        </p:nvSpPr>
        <p:spPr>
          <a:xfrm>
            <a:off x="314822" y="1283568"/>
            <a:ext cx="9355237" cy="369332"/>
          </a:xfrm>
          <a:prstGeom prst="rect">
            <a:avLst/>
          </a:prstGeom>
          <a:noFill/>
          <a:ln>
            <a:noFill/>
          </a:ln>
        </p:spPr>
        <p:txBody>
          <a:bodyPr spcFirstLastPara="1" wrap="square" lIns="91425" tIns="45700" rIns="91425" bIns="45700" anchor="t" anchorCtr="0">
            <a:spAutoFit/>
          </a:bodyPr>
          <a:lstStyle/>
          <a:p>
            <a:pPr marL="285750" marR="0" lvl="0" indent="-171450" algn="l" rtl="0">
              <a:lnSpc>
                <a:spcPct val="100000"/>
              </a:lnSpc>
              <a:spcBef>
                <a:spcPts val="0"/>
              </a:spcBef>
              <a:spcAft>
                <a:spcPts val="0"/>
              </a:spcAft>
              <a:buClr>
                <a:srgbClr val="000000"/>
              </a:buClr>
              <a:buSzPts val="1800"/>
              <a:buFont typeface="Arial"/>
              <a:buNone/>
            </a:pPr>
            <a:endParaRPr sz="1800" b="1" i="0" u="none" strike="noStrike" cap="none">
              <a:solidFill>
                <a:srgbClr val="002060"/>
              </a:solidFill>
              <a:latin typeface="Arial"/>
              <a:ea typeface="Arial"/>
              <a:cs typeface="Arial"/>
              <a:sym typeface="Arial"/>
            </a:endParaRPr>
          </a:p>
        </p:txBody>
      </p:sp>
      <p:sp>
        <p:nvSpPr>
          <p:cNvPr id="118" name="Google Shape;118;p2"/>
          <p:cNvSpPr txBox="1"/>
          <p:nvPr/>
        </p:nvSpPr>
        <p:spPr>
          <a:xfrm>
            <a:off x="208852" y="1003710"/>
            <a:ext cx="5852593" cy="3570168"/>
          </a:xfrm>
          <a:prstGeom prst="rect">
            <a:avLst/>
          </a:prstGeom>
          <a:noFill/>
          <a:ln>
            <a:noFill/>
          </a:ln>
        </p:spPr>
        <p:txBody>
          <a:bodyPr spcFirstLastPara="1" wrap="square" lIns="91425" tIns="45700" rIns="91425" bIns="45700" anchor="t" anchorCtr="0">
            <a:spAutoFit/>
          </a:bodyPr>
          <a:lstStyle/>
          <a:p>
            <a:pPr marL="285750" lvl="0" indent="-285750">
              <a:buClr>
                <a:srgbClr val="002060"/>
              </a:buClr>
              <a:buSzPts val="1800"/>
              <a:buFont typeface="Arial"/>
              <a:buChar char="•"/>
            </a:pPr>
            <a:r>
              <a:rPr lang="en-GB" sz="1600" dirty="0">
                <a:solidFill>
                  <a:srgbClr val="002060"/>
                </a:solidFill>
              </a:rPr>
              <a:t>Across City and Hackney we have </a:t>
            </a:r>
            <a:r>
              <a:rPr lang="en-GB" sz="1600" dirty="0" smtClean="0">
                <a:solidFill>
                  <a:srgbClr val="002060"/>
                </a:solidFill>
              </a:rPr>
              <a:t>8 Neighbourhoods with populations </a:t>
            </a:r>
            <a:r>
              <a:rPr lang="en-GB" sz="1600" dirty="0">
                <a:solidFill>
                  <a:srgbClr val="002060"/>
                </a:solidFill>
              </a:rPr>
              <a:t>of </a:t>
            </a:r>
            <a:r>
              <a:rPr lang="en-GB" sz="1600" dirty="0">
                <a:solidFill>
                  <a:srgbClr val="002060"/>
                </a:solidFill>
              </a:rPr>
              <a:t>between 30,000-50,000 </a:t>
            </a:r>
            <a:r>
              <a:rPr lang="en-GB" sz="1600" dirty="0">
                <a:solidFill>
                  <a:srgbClr val="002060"/>
                </a:solidFill>
              </a:rPr>
              <a:t>people.</a:t>
            </a:r>
          </a:p>
          <a:p>
            <a:pPr marL="285750" lvl="0" indent="-285750">
              <a:buClr>
                <a:srgbClr val="002060"/>
              </a:buClr>
              <a:buSzPts val="1800"/>
              <a:buFont typeface="Arial"/>
              <a:buChar char="•"/>
            </a:pPr>
            <a:r>
              <a:rPr lang="en-GB" sz="1600" dirty="0">
                <a:solidFill>
                  <a:srgbClr val="002060"/>
                </a:solidFill>
              </a:rPr>
              <a:t>Neighbourhoods </a:t>
            </a:r>
            <a:r>
              <a:rPr lang="en-GB" sz="1600" dirty="0">
                <a:solidFill>
                  <a:srgbClr val="002060"/>
                </a:solidFill>
              </a:rPr>
              <a:t>have been formed </a:t>
            </a:r>
            <a:r>
              <a:rPr lang="en-GB" sz="1600" dirty="0">
                <a:solidFill>
                  <a:srgbClr val="002060"/>
                </a:solidFill>
              </a:rPr>
              <a:t>as far </a:t>
            </a:r>
            <a:r>
              <a:rPr lang="en-GB" sz="1600" dirty="0">
                <a:solidFill>
                  <a:srgbClr val="002060"/>
                </a:solidFill>
              </a:rPr>
              <a:t>as possible around </a:t>
            </a:r>
            <a:r>
              <a:rPr lang="en-GB" sz="1600" dirty="0">
                <a:solidFill>
                  <a:srgbClr val="002060"/>
                </a:solidFill>
              </a:rPr>
              <a:t>natural communities</a:t>
            </a:r>
            <a:r>
              <a:rPr lang="en-GB" sz="1600" dirty="0">
                <a:solidFill>
                  <a:srgbClr val="002060"/>
                </a:solidFill>
              </a:rPr>
              <a:t>. They are based on </a:t>
            </a:r>
            <a:r>
              <a:rPr lang="en-GB" sz="1600" dirty="0">
                <a:solidFill>
                  <a:srgbClr val="002060"/>
                </a:solidFill>
              </a:rPr>
              <a:t>GP registered </a:t>
            </a:r>
            <a:r>
              <a:rPr lang="en-GB" sz="1600" dirty="0">
                <a:solidFill>
                  <a:srgbClr val="002060"/>
                </a:solidFill>
              </a:rPr>
              <a:t>lists and groups of </a:t>
            </a:r>
            <a:r>
              <a:rPr lang="en-GB" sz="1600" dirty="0">
                <a:solidFill>
                  <a:srgbClr val="002060"/>
                </a:solidFill>
              </a:rPr>
              <a:t>GP Practices. </a:t>
            </a:r>
            <a:r>
              <a:rPr lang="en-GB" sz="1600" b="1" dirty="0">
                <a:solidFill>
                  <a:srgbClr val="002060"/>
                </a:solidFill>
              </a:rPr>
              <a:t>In City, it is the Shoreditch Park and City Neighbourhood. </a:t>
            </a:r>
            <a:endParaRPr lang="en-GB" sz="1600" b="1" dirty="0" smtClean="0">
              <a:solidFill>
                <a:srgbClr val="002060"/>
              </a:solidFill>
            </a:endParaRPr>
          </a:p>
          <a:p>
            <a:pPr marL="285750" indent="-285750">
              <a:buClr>
                <a:srgbClr val="002060"/>
              </a:buClr>
              <a:buSzPts val="1800"/>
              <a:buFont typeface="Arial"/>
              <a:buChar char="•"/>
            </a:pPr>
            <a:r>
              <a:rPr lang="en-GB" sz="1600" dirty="0">
                <a:solidFill>
                  <a:srgbClr val="002060"/>
                </a:solidFill>
              </a:rPr>
              <a:t>A huge amount has been done locally to support vulnerable people during COVID-19. We recognise that many frontline teams have and will continue to be supporting people who have complex needs. This is heightened by the current </a:t>
            </a:r>
            <a:r>
              <a:rPr lang="en-GB" sz="1600" dirty="0" smtClean="0">
                <a:solidFill>
                  <a:srgbClr val="002060"/>
                </a:solidFill>
              </a:rPr>
              <a:t>situation </a:t>
            </a:r>
            <a:r>
              <a:rPr lang="en-GB" sz="1600" dirty="0">
                <a:solidFill>
                  <a:srgbClr val="002060"/>
                </a:solidFill>
              </a:rPr>
              <a:t>but the approach we are developing will extend beyond our immediate response to the pandemic.</a:t>
            </a:r>
          </a:p>
          <a:p>
            <a:pPr marL="285750" lvl="0" indent="-285750">
              <a:buClr>
                <a:srgbClr val="002060"/>
              </a:buClr>
              <a:buSzPts val="1800"/>
              <a:buFont typeface="Arial"/>
              <a:buChar char="•"/>
            </a:pPr>
            <a:endParaRPr lang="en-GB" sz="1600" dirty="0">
              <a:solidFill>
                <a:srgbClr val="002060"/>
              </a:solidFill>
            </a:endParaRPr>
          </a:p>
          <a:p>
            <a:pPr marL="285750" lvl="0" indent="-285750">
              <a:buClr>
                <a:srgbClr val="002060"/>
              </a:buClr>
              <a:buSzPts val="1800"/>
              <a:buFont typeface="Arial"/>
              <a:buChar char="•"/>
            </a:pPr>
            <a:endParaRPr lang="en-GB" sz="1800" dirty="0" smtClean="0">
              <a:solidFill>
                <a:srgbClr val="002060"/>
              </a:solidFill>
            </a:endParaRPr>
          </a:p>
        </p:txBody>
      </p:sp>
      <p:sp>
        <p:nvSpPr>
          <p:cNvPr id="119" name="Google Shape;119;p2"/>
          <p:cNvSpPr/>
          <p:nvPr/>
        </p:nvSpPr>
        <p:spPr>
          <a:xfrm>
            <a:off x="314822" y="4098740"/>
            <a:ext cx="9461206" cy="2800726"/>
          </a:xfrm>
          <a:prstGeom prst="rect">
            <a:avLst/>
          </a:prstGeom>
          <a:noFill/>
          <a:ln>
            <a:noFill/>
          </a:ln>
        </p:spPr>
        <p:txBody>
          <a:bodyPr spcFirstLastPara="1" wrap="square" lIns="91425" tIns="45700" rIns="91425" bIns="45700" anchor="t" anchorCtr="0">
            <a:spAutoFit/>
          </a:bodyPr>
          <a:lstStyle/>
          <a:p>
            <a:pPr lvl="0">
              <a:buClr>
                <a:srgbClr val="002060"/>
              </a:buClr>
              <a:buSzPts val="1800"/>
            </a:pPr>
            <a:r>
              <a:rPr lang="en-GB" sz="1600" dirty="0" smtClean="0">
                <a:solidFill>
                  <a:srgbClr val="002060"/>
                </a:solidFill>
              </a:rPr>
              <a:t>The Neighbourhood </a:t>
            </a:r>
            <a:r>
              <a:rPr lang="en-GB" sz="1600" dirty="0">
                <a:solidFill>
                  <a:srgbClr val="002060"/>
                </a:solidFill>
              </a:rPr>
              <a:t>approach is about </a:t>
            </a:r>
            <a:r>
              <a:rPr lang="en-GB" sz="1600" b="1" dirty="0" smtClean="0">
                <a:solidFill>
                  <a:srgbClr val="002060"/>
                </a:solidFill>
              </a:rPr>
              <a:t>supporting multi-agency working within communities</a:t>
            </a:r>
            <a:r>
              <a:rPr lang="en-GB" sz="1600" dirty="0" smtClean="0">
                <a:solidFill>
                  <a:srgbClr val="002060"/>
                </a:solidFill>
              </a:rPr>
              <a:t>. We have already commenced working with </a:t>
            </a:r>
            <a:r>
              <a:rPr lang="en-GB" sz="1600" dirty="0">
                <a:solidFill>
                  <a:srgbClr val="002060"/>
                </a:solidFill>
              </a:rPr>
              <a:t>teams across primary care &amp; </a:t>
            </a:r>
            <a:r>
              <a:rPr lang="en-GB" sz="1600" dirty="0" smtClean="0">
                <a:solidFill>
                  <a:srgbClr val="002060"/>
                </a:solidFill>
              </a:rPr>
              <a:t>community teams, </a:t>
            </a:r>
            <a:r>
              <a:rPr lang="en-GB" sz="1600" dirty="0">
                <a:solidFill>
                  <a:srgbClr val="002060"/>
                </a:solidFill>
              </a:rPr>
              <a:t>adults and children’s social </a:t>
            </a:r>
            <a:r>
              <a:rPr lang="en-GB" sz="1600" dirty="0" smtClean="0">
                <a:solidFill>
                  <a:srgbClr val="002060"/>
                </a:solidFill>
              </a:rPr>
              <a:t>care, education </a:t>
            </a:r>
            <a:r>
              <a:rPr lang="en-GB" sz="1600" dirty="0">
                <a:solidFill>
                  <a:srgbClr val="002060"/>
                </a:solidFill>
              </a:rPr>
              <a:t>and other services to </a:t>
            </a:r>
            <a:r>
              <a:rPr lang="en-GB" sz="1600" dirty="0" smtClean="0">
                <a:solidFill>
                  <a:srgbClr val="002060"/>
                </a:solidFill>
              </a:rPr>
              <a:t>support coordination </a:t>
            </a:r>
            <a:r>
              <a:rPr lang="en-GB" sz="1600" dirty="0">
                <a:solidFill>
                  <a:srgbClr val="002060"/>
                </a:solidFill>
              </a:rPr>
              <a:t>of care and support for </a:t>
            </a:r>
            <a:r>
              <a:rPr lang="en-GB" sz="1600" dirty="0" smtClean="0">
                <a:solidFill>
                  <a:srgbClr val="002060"/>
                </a:solidFill>
              </a:rPr>
              <a:t>those most </a:t>
            </a:r>
            <a:r>
              <a:rPr lang="en-GB" sz="1600" dirty="0">
                <a:solidFill>
                  <a:srgbClr val="002060"/>
                </a:solidFill>
              </a:rPr>
              <a:t>vulnerable residents across City </a:t>
            </a:r>
            <a:r>
              <a:rPr lang="en-GB" sz="1600" dirty="0" smtClean="0">
                <a:solidFill>
                  <a:srgbClr val="002060"/>
                </a:solidFill>
              </a:rPr>
              <a:t>and Hackney. This </a:t>
            </a:r>
            <a:r>
              <a:rPr lang="en-GB" sz="1600" dirty="0">
                <a:solidFill>
                  <a:srgbClr val="002060"/>
                </a:solidFill>
              </a:rPr>
              <a:t>might include any of the following: </a:t>
            </a:r>
          </a:p>
          <a:p>
            <a:pPr lvl="0">
              <a:buClr>
                <a:srgbClr val="002060"/>
              </a:buClr>
              <a:buSzPts val="1800"/>
            </a:pPr>
            <a:endParaRPr lang="en-GB" sz="1600" dirty="0">
              <a:solidFill>
                <a:srgbClr val="002060"/>
              </a:solidFill>
            </a:endParaRPr>
          </a:p>
          <a:p>
            <a:pPr marL="285750" lvl="0" indent="-285750">
              <a:buClr>
                <a:srgbClr val="002060"/>
              </a:buClr>
              <a:buSzPts val="1800"/>
              <a:buFont typeface="Arial" panose="020B0604020202020204" pitchFamily="34" charset="0"/>
              <a:buChar char="•"/>
            </a:pPr>
            <a:r>
              <a:rPr lang="en-GB" sz="1600" b="1" i="1" dirty="0">
                <a:solidFill>
                  <a:srgbClr val="002060"/>
                </a:solidFill>
              </a:rPr>
              <a:t>People who are falling between the gaps between services</a:t>
            </a:r>
          </a:p>
          <a:p>
            <a:pPr marL="285750" lvl="0" indent="-285750">
              <a:buClr>
                <a:srgbClr val="002060"/>
              </a:buClr>
              <a:buSzPts val="1800"/>
              <a:buFont typeface="Arial" panose="020B0604020202020204" pitchFamily="34" charset="0"/>
              <a:buChar char="•"/>
            </a:pPr>
            <a:r>
              <a:rPr lang="en-GB" sz="1600" b="1" i="1" dirty="0">
                <a:solidFill>
                  <a:srgbClr val="002060"/>
                </a:solidFill>
              </a:rPr>
              <a:t>Where there is a presence of serious unmanaged conditions</a:t>
            </a:r>
          </a:p>
          <a:p>
            <a:pPr marL="285750" lvl="0" indent="-285750">
              <a:buClr>
                <a:srgbClr val="002060"/>
              </a:buClr>
              <a:buSzPts val="1800"/>
              <a:buFont typeface="Arial" panose="020B0604020202020204" pitchFamily="34" charset="0"/>
              <a:buChar char="•"/>
            </a:pPr>
            <a:r>
              <a:rPr lang="en-GB" sz="1600" b="1" i="1" dirty="0">
                <a:solidFill>
                  <a:srgbClr val="002060"/>
                </a:solidFill>
              </a:rPr>
              <a:t>Where the case has touched a number of different professionals</a:t>
            </a:r>
          </a:p>
          <a:p>
            <a:pPr marL="285750" lvl="0" indent="-285750">
              <a:buClr>
                <a:srgbClr val="002060"/>
              </a:buClr>
              <a:buSzPts val="1800"/>
              <a:buFont typeface="Arial" panose="020B0604020202020204" pitchFamily="34" charset="0"/>
              <a:buChar char="•"/>
            </a:pPr>
            <a:r>
              <a:rPr lang="en-GB" sz="1600" b="1" i="1" dirty="0">
                <a:solidFill>
                  <a:srgbClr val="002060"/>
                </a:solidFill>
              </a:rPr>
              <a:t>Where there are recurrent crises or frequent incident reports.</a:t>
            </a:r>
          </a:p>
          <a:p>
            <a:pPr lvl="0">
              <a:buClr>
                <a:srgbClr val="002060"/>
              </a:buClr>
              <a:buSzPts val="1800"/>
            </a:pPr>
            <a:endParaRPr lang="en-GB" sz="1600" dirty="0">
              <a:solidFill>
                <a:srgbClr val="002060"/>
              </a:solidFill>
            </a:endParaRPr>
          </a:p>
          <a:p>
            <a:pPr lvl="0">
              <a:buClr>
                <a:srgbClr val="002060"/>
              </a:buClr>
              <a:buSzPts val="1800"/>
            </a:pPr>
            <a:endParaRPr lang="en-GB" sz="1600" dirty="0">
              <a:solidFill>
                <a:srgbClr val="002060"/>
              </a:solidFill>
            </a:endParaRPr>
          </a:p>
        </p:txBody>
      </p:sp>
      <p:sp>
        <p:nvSpPr>
          <p:cNvPr id="7" name="Google Shape;115;p2"/>
          <p:cNvSpPr txBox="1">
            <a:spLocks noGrp="1"/>
          </p:cNvSpPr>
          <p:nvPr>
            <p:ph type="title"/>
          </p:nvPr>
        </p:nvSpPr>
        <p:spPr>
          <a:xfrm>
            <a:off x="378577" y="365126"/>
            <a:ext cx="8543925" cy="57698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a:buNone/>
            </a:pPr>
            <a:r>
              <a:rPr lang="en-GB" sz="2400" b="1" dirty="0" smtClean="0">
                <a:solidFill>
                  <a:srgbClr val="002060"/>
                </a:solidFill>
                <a:latin typeface="Arial"/>
                <a:ea typeface="Arial"/>
                <a:cs typeface="Arial"/>
                <a:sym typeface="Arial"/>
              </a:rPr>
              <a:t>Our Neighbourhood approach</a:t>
            </a:r>
            <a:endParaRPr dirty="0"/>
          </a:p>
        </p:txBody>
      </p:sp>
    </p:spTree>
    <p:extLst>
      <p:ext uri="{BB962C8B-B14F-4D97-AF65-F5344CB8AC3E}">
        <p14:creationId xmlns:p14="http://schemas.microsoft.com/office/powerpoint/2010/main" val="1146425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3"/>
          <p:cNvSpPr txBox="1">
            <a:spLocks noGrp="1"/>
          </p:cNvSpPr>
          <p:nvPr>
            <p:ph type="title"/>
          </p:nvPr>
        </p:nvSpPr>
        <p:spPr>
          <a:xfrm>
            <a:off x="378577" y="365126"/>
            <a:ext cx="8543925" cy="57698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a:buNone/>
            </a:pPr>
            <a:r>
              <a:rPr lang="en-GB" sz="2400" b="1" dirty="0">
                <a:solidFill>
                  <a:srgbClr val="002060"/>
                </a:solidFill>
                <a:latin typeface="Arial"/>
                <a:ea typeface="Arial"/>
                <a:cs typeface="Arial"/>
                <a:sym typeface="Arial"/>
              </a:rPr>
              <a:t>Our Neighbourhood </a:t>
            </a:r>
            <a:r>
              <a:rPr lang="en-GB" sz="2400" b="1" dirty="0" smtClean="0">
                <a:solidFill>
                  <a:srgbClr val="002060"/>
                </a:solidFill>
                <a:latin typeface="Arial"/>
                <a:ea typeface="Arial"/>
                <a:cs typeface="Arial"/>
                <a:sym typeface="Arial"/>
              </a:rPr>
              <a:t>approach </a:t>
            </a:r>
            <a:r>
              <a:rPr lang="en-GB" sz="2400" b="1" dirty="0">
                <a:solidFill>
                  <a:srgbClr val="002060"/>
                </a:solidFill>
                <a:latin typeface="Arial"/>
                <a:ea typeface="Arial"/>
                <a:cs typeface="Arial"/>
                <a:sym typeface="Arial"/>
              </a:rPr>
              <a:t>involves…</a:t>
            </a:r>
            <a:endParaRPr dirty="0"/>
          </a:p>
        </p:txBody>
      </p:sp>
      <p:sp>
        <p:nvSpPr>
          <p:cNvPr id="125" name="Google Shape;125;p3"/>
          <p:cNvSpPr txBox="1"/>
          <p:nvPr/>
        </p:nvSpPr>
        <p:spPr>
          <a:xfrm>
            <a:off x="302375" y="1092618"/>
            <a:ext cx="9293700" cy="4770496"/>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2060"/>
              </a:buClr>
              <a:buSzPts val="1800"/>
              <a:buFont typeface="Arial"/>
              <a:buAutoNum type="arabicPeriod"/>
            </a:pPr>
            <a:r>
              <a:rPr lang="en-GB" sz="1800" b="1" i="0" u="none" strike="noStrike" cap="none" dirty="0">
                <a:solidFill>
                  <a:srgbClr val="002060"/>
                </a:solidFill>
                <a:sym typeface="Arial"/>
              </a:rPr>
              <a:t>A link member of staff for each Neighbourhood from each service. </a:t>
            </a:r>
            <a:r>
              <a:rPr lang="en-GB" sz="1800" b="0" i="0" u="none" strike="noStrike" cap="none" dirty="0">
                <a:solidFill>
                  <a:srgbClr val="002060"/>
                </a:solidFill>
                <a:sym typeface="Arial"/>
              </a:rPr>
              <a:t>This is a touch-point into the Neighbourhood. It is aimed to enhance multi-agency </a:t>
            </a:r>
            <a:r>
              <a:rPr lang="en-GB" sz="1800" b="0" i="0" u="none" strike="noStrike" cap="none" dirty="0" smtClean="0">
                <a:solidFill>
                  <a:srgbClr val="002060"/>
                </a:solidFill>
                <a:sym typeface="Arial"/>
              </a:rPr>
              <a:t>working.</a:t>
            </a:r>
            <a:endParaRPr lang="en-GB" sz="1800" dirty="0"/>
          </a:p>
          <a:p>
            <a:pPr marL="342900" marR="0" lvl="0" indent="-342900" algn="l" rtl="0">
              <a:lnSpc>
                <a:spcPct val="100000"/>
              </a:lnSpc>
              <a:spcBef>
                <a:spcPts val="0"/>
              </a:spcBef>
              <a:spcAft>
                <a:spcPts val="0"/>
              </a:spcAft>
              <a:buClr>
                <a:srgbClr val="002060"/>
              </a:buClr>
              <a:buSzPts val="1800"/>
              <a:buFont typeface="Arial"/>
              <a:buAutoNum type="arabicPeriod"/>
            </a:pPr>
            <a:endParaRPr lang="en-GB" sz="1800" b="1" i="0" u="none" strike="noStrike" cap="none" dirty="0">
              <a:solidFill>
                <a:srgbClr val="002060"/>
              </a:solidFill>
              <a:sym typeface="Arial"/>
            </a:endParaRPr>
          </a:p>
          <a:p>
            <a:pPr marL="342900" marR="0" lvl="0" indent="-342900" algn="l" rtl="0">
              <a:lnSpc>
                <a:spcPct val="100000"/>
              </a:lnSpc>
              <a:spcBef>
                <a:spcPts val="0"/>
              </a:spcBef>
              <a:spcAft>
                <a:spcPts val="0"/>
              </a:spcAft>
              <a:buClr>
                <a:srgbClr val="002060"/>
              </a:buClr>
              <a:buSzPts val="1800"/>
              <a:buFont typeface="Arial"/>
              <a:buAutoNum type="arabicPeriod"/>
            </a:pPr>
            <a:r>
              <a:rPr lang="en-GB" sz="1800" b="1" i="0" u="none" strike="noStrike" cap="none" dirty="0" smtClean="0">
                <a:solidFill>
                  <a:srgbClr val="002060"/>
                </a:solidFill>
                <a:sym typeface="Arial"/>
              </a:rPr>
              <a:t>A </a:t>
            </a:r>
            <a:r>
              <a:rPr lang="en-GB" sz="1800" b="1" i="0" u="none" strike="noStrike" cap="none" dirty="0">
                <a:solidFill>
                  <a:srgbClr val="002060"/>
                </a:solidFill>
                <a:sym typeface="Arial"/>
              </a:rPr>
              <a:t>link into specialist teams (likely spanning multiple Neighbourhoods) to ensure specialist support is available when needed.</a:t>
            </a:r>
            <a:r>
              <a:rPr lang="en-GB" sz="1800" b="0" i="0" u="none" strike="noStrike" cap="none" dirty="0">
                <a:solidFill>
                  <a:srgbClr val="002060"/>
                </a:solidFill>
                <a:sym typeface="Arial"/>
              </a:rPr>
              <a:t> Specialist teams may be required to attend the Neighbourhood MDM where appropriate or support follow-up </a:t>
            </a:r>
            <a:r>
              <a:rPr lang="en-GB" sz="1800" b="0" i="0" u="none" strike="noStrike" cap="none" dirty="0" smtClean="0">
                <a:solidFill>
                  <a:srgbClr val="002060"/>
                </a:solidFill>
                <a:sym typeface="Arial"/>
              </a:rPr>
              <a:t>needed.</a:t>
            </a:r>
            <a:endParaRPr lang="en-GB" sz="1800" dirty="0"/>
          </a:p>
          <a:p>
            <a:pPr marL="342900" marR="0" lvl="0" indent="-342900" algn="l" rtl="0">
              <a:lnSpc>
                <a:spcPct val="100000"/>
              </a:lnSpc>
              <a:spcBef>
                <a:spcPts val="0"/>
              </a:spcBef>
              <a:spcAft>
                <a:spcPts val="0"/>
              </a:spcAft>
              <a:buClr>
                <a:srgbClr val="002060"/>
              </a:buClr>
              <a:buSzPts val="1800"/>
              <a:buFont typeface="Arial"/>
              <a:buAutoNum type="arabicPeriod"/>
            </a:pPr>
            <a:endParaRPr lang="en-GB" sz="1800" b="1" i="0" u="none" strike="noStrike" cap="none" dirty="0">
              <a:solidFill>
                <a:srgbClr val="002060"/>
              </a:solidFill>
              <a:sym typeface="Arial"/>
            </a:endParaRPr>
          </a:p>
          <a:p>
            <a:pPr marL="342900" marR="0" lvl="0" indent="-342900" algn="l" rtl="0">
              <a:lnSpc>
                <a:spcPct val="100000"/>
              </a:lnSpc>
              <a:spcBef>
                <a:spcPts val="0"/>
              </a:spcBef>
              <a:spcAft>
                <a:spcPts val="0"/>
              </a:spcAft>
              <a:buClr>
                <a:srgbClr val="002060"/>
              </a:buClr>
              <a:buSzPts val="1800"/>
              <a:buFont typeface="Arial"/>
              <a:buAutoNum type="arabicPeriod"/>
            </a:pPr>
            <a:r>
              <a:rPr lang="en-GB" sz="1800" b="1" i="0" u="none" strike="noStrike" cap="none" dirty="0" smtClean="0">
                <a:solidFill>
                  <a:srgbClr val="002060"/>
                </a:solidFill>
                <a:sym typeface="Arial"/>
              </a:rPr>
              <a:t>A </a:t>
            </a:r>
            <a:r>
              <a:rPr lang="en-GB" sz="1800" b="1" i="0" u="none" strike="noStrike" cap="none" dirty="0">
                <a:solidFill>
                  <a:srgbClr val="002060"/>
                </a:solidFill>
                <a:sym typeface="Arial"/>
              </a:rPr>
              <a:t>regular virtual Neighbourhood MDM discussing adults and children/families with complex needs</a:t>
            </a:r>
            <a:r>
              <a:rPr lang="en-GB" sz="1800" b="0" i="0" u="none" strike="noStrike" cap="none" dirty="0">
                <a:solidFill>
                  <a:srgbClr val="002060"/>
                </a:solidFill>
                <a:sym typeface="Arial"/>
              </a:rPr>
              <a:t>. These are people who cannot be held within individual organisations and who need improved multi-agency </a:t>
            </a:r>
            <a:r>
              <a:rPr lang="en-GB" sz="1800" b="0" i="0" u="none" strike="noStrike" cap="none" dirty="0" smtClean="0">
                <a:solidFill>
                  <a:srgbClr val="002060"/>
                </a:solidFill>
                <a:sym typeface="Arial"/>
              </a:rPr>
              <a:t>support.</a:t>
            </a:r>
            <a:endParaRPr lang="en-GB" sz="1800" dirty="0"/>
          </a:p>
          <a:p>
            <a:pPr marL="342900" marR="0" lvl="0" indent="-342900" algn="l" rtl="0">
              <a:lnSpc>
                <a:spcPct val="100000"/>
              </a:lnSpc>
              <a:spcBef>
                <a:spcPts val="0"/>
              </a:spcBef>
              <a:spcAft>
                <a:spcPts val="0"/>
              </a:spcAft>
              <a:buClr>
                <a:srgbClr val="002060"/>
              </a:buClr>
              <a:buSzPts val="1800"/>
              <a:buFont typeface="Arial"/>
              <a:buAutoNum type="arabicPeriod"/>
            </a:pPr>
            <a:endParaRPr lang="en-GB" sz="1800" b="1" i="0" u="none" strike="noStrike" cap="none" dirty="0">
              <a:solidFill>
                <a:srgbClr val="002060"/>
              </a:solidFill>
              <a:sym typeface="Arial"/>
            </a:endParaRPr>
          </a:p>
          <a:p>
            <a:pPr marL="342900" marR="0" lvl="0" indent="-342900" algn="l" rtl="0">
              <a:lnSpc>
                <a:spcPct val="100000"/>
              </a:lnSpc>
              <a:spcBef>
                <a:spcPts val="0"/>
              </a:spcBef>
              <a:spcAft>
                <a:spcPts val="0"/>
              </a:spcAft>
              <a:buClr>
                <a:srgbClr val="002060"/>
              </a:buClr>
              <a:buSzPts val="1800"/>
              <a:buFont typeface="Arial"/>
              <a:buAutoNum type="arabicPeriod"/>
            </a:pPr>
            <a:r>
              <a:rPr lang="en-GB" sz="1800" b="1" i="0" u="none" strike="noStrike" cap="none" dirty="0" smtClean="0">
                <a:solidFill>
                  <a:srgbClr val="002060"/>
                </a:solidFill>
                <a:sym typeface="Arial"/>
              </a:rPr>
              <a:t>Neighbourhood </a:t>
            </a:r>
            <a:r>
              <a:rPr lang="en-GB" sz="1800" b="1" i="0" u="none" strike="noStrike" cap="none" dirty="0">
                <a:solidFill>
                  <a:srgbClr val="002060"/>
                </a:solidFill>
                <a:sym typeface="Arial"/>
              </a:rPr>
              <a:t>conversations (already commenced) facilitated by the voluntary and community sector. </a:t>
            </a:r>
            <a:r>
              <a:rPr lang="en-GB" sz="1800" b="0" i="0" u="none" strike="noStrike" cap="none" dirty="0">
                <a:solidFill>
                  <a:srgbClr val="002060"/>
                </a:solidFill>
                <a:sym typeface="Arial"/>
              </a:rPr>
              <a:t>Bringing together voluntary organisations as well as statutory partners and local Elected Members to support the local responses to COVID-19</a:t>
            </a:r>
            <a:r>
              <a:rPr lang="en-GB" sz="1800" b="0" i="0" u="none" strike="noStrike" cap="none" dirty="0" smtClean="0">
                <a:solidFill>
                  <a:srgbClr val="002060"/>
                </a:solidFill>
                <a:sym typeface="Arial"/>
              </a:rPr>
              <a:t>.</a:t>
            </a:r>
          </a:p>
          <a:p>
            <a:pPr lvl="0">
              <a:buClr>
                <a:srgbClr val="002060"/>
              </a:buClr>
              <a:buSzPts val="1800"/>
            </a:pPr>
            <a:endParaRPr lang="en-GB" sz="1600" dirty="0" smtClean="0">
              <a:solidFill>
                <a:srgbClr val="002060"/>
              </a:solidFill>
            </a:endParaRPr>
          </a:p>
          <a:p>
            <a:pPr marL="0" marR="0" lvl="0" indent="0" algn="l" rtl="0">
              <a:lnSpc>
                <a:spcPct val="100000"/>
              </a:lnSpc>
              <a:spcBef>
                <a:spcPts val="0"/>
              </a:spcBef>
              <a:spcAft>
                <a:spcPts val="0"/>
              </a:spcAft>
              <a:buClr>
                <a:srgbClr val="000000"/>
              </a:buClr>
              <a:buSzPts val="1800"/>
              <a:buFont typeface="Arial"/>
              <a:buNone/>
            </a:pPr>
            <a:endParaRPr sz="1800" b="1" dirty="0">
              <a:solidFill>
                <a:srgbClr val="002060"/>
              </a:solidFill>
            </a:endParaRPr>
          </a:p>
          <a:p>
            <a:pPr marL="0" marR="0" lvl="0" indent="0" algn="l" rtl="0">
              <a:lnSpc>
                <a:spcPct val="100000"/>
              </a:lnSpc>
              <a:spcBef>
                <a:spcPts val="0"/>
              </a:spcBef>
              <a:spcAft>
                <a:spcPts val="0"/>
              </a:spcAft>
              <a:buClr>
                <a:srgbClr val="000000"/>
              </a:buClr>
              <a:buSzPts val="1800"/>
              <a:buFont typeface="Arial"/>
              <a:buNone/>
            </a:pPr>
            <a:endParaRPr sz="1800" b="1" dirty="0">
              <a:solidFill>
                <a:srgbClr val="002060"/>
              </a:solidFill>
            </a:endParaRPr>
          </a:p>
        </p:txBody>
      </p:sp>
      <p:pic>
        <p:nvPicPr>
          <p:cNvPr id="4" name="Google Shape;291;g633fa197ae_2_75" descr="Image result for city of london pictures"/>
          <p:cNvPicPr preferRelativeResize="0"/>
          <p:nvPr/>
        </p:nvPicPr>
        <p:blipFill rotWithShape="1">
          <a:blip r:embed="rId3">
            <a:alphaModFix/>
          </a:blip>
          <a:srcRect/>
          <a:stretch/>
        </p:blipFill>
        <p:spPr>
          <a:xfrm>
            <a:off x="0" y="5257800"/>
            <a:ext cx="5815013" cy="1600200"/>
          </a:xfrm>
          <a:prstGeom prst="rect">
            <a:avLst/>
          </a:prstGeom>
          <a:noFill/>
          <a:ln>
            <a:noFill/>
          </a:ln>
        </p:spPr>
      </p:pic>
      <p:pic>
        <p:nvPicPr>
          <p:cNvPr id="6" name="Google Shape;290;g633fa197ae_2_75"/>
          <p:cNvPicPr preferRelativeResize="0"/>
          <p:nvPr/>
        </p:nvPicPr>
        <p:blipFill rotWithShape="1">
          <a:blip r:embed="rId4">
            <a:alphaModFix/>
          </a:blip>
          <a:srcRect t="34766"/>
          <a:stretch/>
        </p:blipFill>
        <p:spPr>
          <a:xfrm>
            <a:off x="5841117" y="5257800"/>
            <a:ext cx="4057333" cy="160673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
          <p:cNvSpPr txBox="1">
            <a:spLocks noGrp="1"/>
          </p:cNvSpPr>
          <p:nvPr>
            <p:ph type="title"/>
          </p:nvPr>
        </p:nvSpPr>
        <p:spPr>
          <a:xfrm>
            <a:off x="378577" y="365126"/>
            <a:ext cx="8543925" cy="57698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a:buNone/>
            </a:pPr>
            <a:r>
              <a:rPr lang="en-GB" sz="2400" b="1" dirty="0" smtClean="0">
                <a:solidFill>
                  <a:srgbClr val="002060"/>
                </a:solidFill>
                <a:latin typeface="Arial"/>
                <a:ea typeface="Arial"/>
                <a:cs typeface="Arial"/>
                <a:sym typeface="Arial"/>
              </a:rPr>
              <a:t>The North East London approach to recovery</a:t>
            </a:r>
            <a:endParaRPr dirty="0"/>
          </a:p>
        </p:txBody>
      </p:sp>
      <p:sp>
        <p:nvSpPr>
          <p:cNvPr id="116" name="Google Shape;116;p2"/>
          <p:cNvSpPr txBox="1"/>
          <p:nvPr/>
        </p:nvSpPr>
        <p:spPr>
          <a:xfrm>
            <a:off x="314822" y="1283568"/>
            <a:ext cx="9355237" cy="369332"/>
          </a:xfrm>
          <a:prstGeom prst="rect">
            <a:avLst/>
          </a:prstGeom>
          <a:noFill/>
          <a:ln>
            <a:noFill/>
          </a:ln>
        </p:spPr>
        <p:txBody>
          <a:bodyPr spcFirstLastPara="1" wrap="square" lIns="91425" tIns="45700" rIns="91425" bIns="45700" anchor="t" anchorCtr="0">
            <a:spAutoFit/>
          </a:bodyPr>
          <a:lstStyle/>
          <a:p>
            <a:pPr marL="285750" marR="0" lvl="0" indent="-171450" algn="l" rtl="0">
              <a:lnSpc>
                <a:spcPct val="100000"/>
              </a:lnSpc>
              <a:spcBef>
                <a:spcPts val="0"/>
              </a:spcBef>
              <a:spcAft>
                <a:spcPts val="0"/>
              </a:spcAft>
              <a:buClr>
                <a:srgbClr val="000000"/>
              </a:buClr>
              <a:buSzPts val="1800"/>
              <a:buFont typeface="Arial"/>
              <a:buNone/>
            </a:pPr>
            <a:endParaRPr sz="1800" b="1" i="0" u="none" strike="noStrike" cap="none">
              <a:solidFill>
                <a:srgbClr val="002060"/>
              </a:solidFill>
              <a:latin typeface="Arial"/>
              <a:ea typeface="Arial"/>
              <a:cs typeface="Arial"/>
              <a:sym typeface="Arial"/>
            </a:endParaRPr>
          </a:p>
        </p:txBody>
      </p:sp>
      <p:sp>
        <p:nvSpPr>
          <p:cNvPr id="6" name="Google Shape;119;p2"/>
          <p:cNvSpPr/>
          <p:nvPr/>
        </p:nvSpPr>
        <p:spPr>
          <a:xfrm>
            <a:off x="269389" y="939061"/>
            <a:ext cx="9400669" cy="514495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1000"/>
              </a:spcAft>
              <a:buClr>
                <a:srgbClr val="002060"/>
              </a:buClr>
              <a:buSzPts val="1800"/>
              <a:buFont typeface="Arial"/>
              <a:buChar char="•"/>
            </a:pPr>
            <a:r>
              <a:rPr lang="en-GB" sz="1600" dirty="0" smtClean="0">
                <a:solidFill>
                  <a:srgbClr val="002060"/>
                </a:solidFill>
              </a:rPr>
              <a:t>The </a:t>
            </a:r>
            <a:r>
              <a:rPr lang="en-GB" sz="1600" dirty="0">
                <a:solidFill>
                  <a:srgbClr val="002060"/>
                </a:solidFill>
              </a:rPr>
              <a:t>existing East London Healthcare Plans </a:t>
            </a:r>
            <a:r>
              <a:rPr lang="en-GB" sz="1600" dirty="0">
                <a:solidFill>
                  <a:srgbClr val="002060"/>
                </a:solidFill>
                <a:hlinkClick r:id="rId3"/>
              </a:rPr>
              <a:t>https://www.eastlondonhcp.nhs.uk/ourplans/</a:t>
            </a:r>
            <a:r>
              <a:rPr lang="en-GB" sz="1600" dirty="0">
                <a:solidFill>
                  <a:srgbClr val="002060"/>
                </a:solidFill>
              </a:rPr>
              <a:t> underpin our approach to recovery with strategic planning at the Integrated Care System (North East London) level and delivery through more local partnerships, boroughs and </a:t>
            </a:r>
            <a:r>
              <a:rPr lang="en-GB" sz="1600" dirty="0" smtClean="0">
                <a:solidFill>
                  <a:srgbClr val="002060"/>
                </a:solidFill>
              </a:rPr>
              <a:t>neighbourhoods.</a:t>
            </a:r>
          </a:p>
          <a:p>
            <a:pPr marL="285750" marR="0" lvl="0" indent="-285750" algn="l" rtl="0">
              <a:lnSpc>
                <a:spcPct val="100000"/>
              </a:lnSpc>
              <a:spcBef>
                <a:spcPts val="0"/>
              </a:spcBef>
              <a:spcAft>
                <a:spcPts val="1000"/>
              </a:spcAft>
              <a:buClr>
                <a:srgbClr val="002060"/>
              </a:buClr>
              <a:buSzPts val="1800"/>
              <a:buFont typeface="Arial"/>
              <a:buChar char="•"/>
            </a:pPr>
            <a:r>
              <a:rPr lang="en-GB" sz="1600" dirty="0" smtClean="0">
                <a:solidFill>
                  <a:srgbClr val="002060"/>
                </a:solidFill>
              </a:rPr>
              <a:t>We </a:t>
            </a:r>
            <a:r>
              <a:rPr lang="en-GB" sz="1600" dirty="0">
                <a:solidFill>
                  <a:srgbClr val="002060"/>
                </a:solidFill>
              </a:rPr>
              <a:t>should retain the best working practices from our experience of managing the Covid </a:t>
            </a:r>
            <a:r>
              <a:rPr lang="en-GB" sz="1600" dirty="0" smtClean="0">
                <a:solidFill>
                  <a:srgbClr val="002060"/>
                </a:solidFill>
              </a:rPr>
              <a:t>pandemic, </a:t>
            </a:r>
            <a:r>
              <a:rPr lang="en-GB" sz="1600" dirty="0">
                <a:solidFill>
                  <a:srgbClr val="002060"/>
                </a:solidFill>
              </a:rPr>
              <a:t>but we will test what we have put in place to ensure the changes meet the needs of the whole population, making adaptions where </a:t>
            </a:r>
            <a:r>
              <a:rPr lang="en-GB" sz="1600" dirty="0" smtClean="0">
                <a:solidFill>
                  <a:srgbClr val="002060"/>
                </a:solidFill>
              </a:rPr>
              <a:t>necessary.</a:t>
            </a:r>
          </a:p>
          <a:p>
            <a:pPr marL="285750" marR="0" lvl="0" indent="-285750" algn="l" rtl="0">
              <a:lnSpc>
                <a:spcPct val="100000"/>
              </a:lnSpc>
              <a:spcBef>
                <a:spcPts val="0"/>
              </a:spcBef>
              <a:spcAft>
                <a:spcPts val="1000"/>
              </a:spcAft>
              <a:buClr>
                <a:srgbClr val="002060"/>
              </a:buClr>
              <a:buSzPts val="1800"/>
              <a:buFont typeface="Arial"/>
              <a:buChar char="•"/>
            </a:pPr>
            <a:r>
              <a:rPr lang="en-GB" sz="1600" dirty="0" smtClean="0">
                <a:solidFill>
                  <a:srgbClr val="002060"/>
                </a:solidFill>
              </a:rPr>
              <a:t>Staff </a:t>
            </a:r>
            <a:r>
              <a:rPr lang="en-GB" sz="1600" dirty="0">
                <a:solidFill>
                  <a:srgbClr val="002060"/>
                </a:solidFill>
              </a:rPr>
              <a:t>are key to recovery and will be supported and fully engaged in defining and embedding new ways of </a:t>
            </a:r>
            <a:r>
              <a:rPr lang="en-GB" sz="1600" dirty="0" smtClean="0">
                <a:solidFill>
                  <a:srgbClr val="002060"/>
                </a:solidFill>
              </a:rPr>
              <a:t>working.</a:t>
            </a:r>
          </a:p>
          <a:p>
            <a:pPr marL="285750" marR="0" lvl="0" indent="-285750" algn="l" rtl="0">
              <a:lnSpc>
                <a:spcPct val="100000"/>
              </a:lnSpc>
              <a:spcBef>
                <a:spcPts val="0"/>
              </a:spcBef>
              <a:spcAft>
                <a:spcPts val="1000"/>
              </a:spcAft>
              <a:buClr>
                <a:srgbClr val="002060"/>
              </a:buClr>
              <a:buSzPts val="1800"/>
              <a:buFont typeface="Arial"/>
              <a:buChar char="•"/>
            </a:pPr>
            <a:r>
              <a:rPr lang="en-GB" sz="1600" dirty="0" smtClean="0">
                <a:solidFill>
                  <a:srgbClr val="002060"/>
                </a:solidFill>
              </a:rPr>
              <a:t>Clinical </a:t>
            </a:r>
            <a:r>
              <a:rPr lang="en-GB" sz="1600" dirty="0">
                <a:solidFill>
                  <a:srgbClr val="002060"/>
                </a:solidFill>
              </a:rPr>
              <a:t>leadership, supported by managers, is paramount. </a:t>
            </a:r>
            <a:r>
              <a:rPr lang="en-GB" sz="1600" dirty="0">
                <a:solidFill>
                  <a:srgbClr val="002060"/>
                </a:solidFill>
              </a:rPr>
              <a:t>Decisions will be based on data and evidence. </a:t>
            </a:r>
            <a:r>
              <a:rPr lang="en-GB" sz="1600" dirty="0">
                <a:solidFill>
                  <a:srgbClr val="002060"/>
                </a:solidFill>
              </a:rPr>
              <a:t>We will meet the requirements of the various clinical guides and NHS operating framework </a:t>
            </a:r>
            <a:r>
              <a:rPr lang="en-GB" sz="1600" dirty="0">
                <a:solidFill>
                  <a:srgbClr val="002060"/>
                </a:solidFill>
                <a:hlinkClick r:id="rId4"/>
              </a:rPr>
              <a:t>https://www.england.nhs.uk/coronavirus</a:t>
            </a:r>
            <a:r>
              <a:rPr lang="en-GB" sz="1600" dirty="0" smtClean="0">
                <a:solidFill>
                  <a:srgbClr val="002060"/>
                </a:solidFill>
                <a:hlinkClick r:id="rId4"/>
              </a:rPr>
              <a:t>/</a:t>
            </a:r>
            <a:r>
              <a:rPr lang="en-GB" sz="1600" dirty="0" smtClean="0">
                <a:solidFill>
                  <a:srgbClr val="002060"/>
                </a:solidFill>
              </a:rPr>
              <a:t>.  </a:t>
            </a:r>
          </a:p>
          <a:p>
            <a:pPr marL="285750" marR="0" lvl="0" indent="-285750" algn="l" rtl="0">
              <a:lnSpc>
                <a:spcPct val="100000"/>
              </a:lnSpc>
              <a:spcBef>
                <a:spcPts val="0"/>
              </a:spcBef>
              <a:spcAft>
                <a:spcPts val="1000"/>
              </a:spcAft>
              <a:buClr>
                <a:srgbClr val="002060"/>
              </a:buClr>
              <a:buSzPts val="1800"/>
              <a:buFont typeface="Arial"/>
              <a:buChar char="•"/>
            </a:pPr>
            <a:r>
              <a:rPr lang="en-GB" sz="1600" dirty="0" smtClean="0">
                <a:solidFill>
                  <a:srgbClr val="002060"/>
                </a:solidFill>
              </a:rPr>
              <a:t>Equalities </a:t>
            </a:r>
            <a:r>
              <a:rPr lang="en-GB" sz="1600" dirty="0">
                <a:solidFill>
                  <a:srgbClr val="002060"/>
                </a:solidFill>
              </a:rPr>
              <a:t>will be woven through all aspects of the recovery &amp; restoration </a:t>
            </a:r>
            <a:r>
              <a:rPr lang="en-GB" sz="1600" dirty="0" smtClean="0">
                <a:solidFill>
                  <a:srgbClr val="002060"/>
                </a:solidFill>
              </a:rPr>
              <a:t>programme.</a:t>
            </a:r>
          </a:p>
          <a:p>
            <a:pPr marL="285750" marR="0" lvl="0" indent="-285750" algn="l" rtl="0">
              <a:lnSpc>
                <a:spcPct val="100000"/>
              </a:lnSpc>
              <a:spcBef>
                <a:spcPts val="0"/>
              </a:spcBef>
              <a:spcAft>
                <a:spcPts val="1000"/>
              </a:spcAft>
              <a:buClr>
                <a:srgbClr val="002060"/>
              </a:buClr>
              <a:buSzPts val="1800"/>
              <a:buFont typeface="Arial"/>
              <a:buChar char="•"/>
            </a:pPr>
            <a:r>
              <a:rPr lang="en-GB" sz="1600" dirty="0" smtClean="0">
                <a:solidFill>
                  <a:srgbClr val="002060"/>
                </a:solidFill>
              </a:rPr>
              <a:t>Health </a:t>
            </a:r>
            <a:r>
              <a:rPr lang="en-GB" sz="1600" dirty="0">
                <a:solidFill>
                  <a:srgbClr val="002060"/>
                </a:solidFill>
              </a:rPr>
              <a:t>and social care will be given equal focus, and solutions will meet the needs of the population rather than </a:t>
            </a:r>
            <a:r>
              <a:rPr lang="en-GB" sz="1600" dirty="0" smtClean="0">
                <a:solidFill>
                  <a:srgbClr val="002060"/>
                </a:solidFill>
              </a:rPr>
              <a:t>institutions.</a:t>
            </a:r>
          </a:p>
          <a:p>
            <a:pPr marL="285750" marR="0" lvl="0" indent="-285750" algn="l" rtl="0">
              <a:lnSpc>
                <a:spcPct val="100000"/>
              </a:lnSpc>
              <a:spcBef>
                <a:spcPts val="0"/>
              </a:spcBef>
              <a:spcAft>
                <a:spcPts val="1000"/>
              </a:spcAft>
              <a:buClr>
                <a:srgbClr val="002060"/>
              </a:buClr>
              <a:buSzPts val="1800"/>
              <a:buFont typeface="Arial"/>
              <a:buChar char="•"/>
            </a:pPr>
            <a:r>
              <a:rPr lang="en-GB" sz="1600" dirty="0" smtClean="0">
                <a:solidFill>
                  <a:srgbClr val="002060"/>
                </a:solidFill>
              </a:rPr>
              <a:t>Clear</a:t>
            </a:r>
            <a:r>
              <a:rPr lang="en-GB" sz="1600" dirty="0">
                <a:solidFill>
                  <a:srgbClr val="002060"/>
                </a:solidFill>
              </a:rPr>
              <a:t>, two-way, diverse communications and engagement with local populations will shape and endorse </a:t>
            </a:r>
            <a:r>
              <a:rPr lang="en-GB" sz="1600" dirty="0" smtClean="0">
                <a:solidFill>
                  <a:srgbClr val="002060"/>
                </a:solidFill>
              </a:rPr>
              <a:t>changes.</a:t>
            </a:r>
            <a:endParaRPr lang="en-GB" sz="1600" dirty="0">
              <a:solidFill>
                <a:srgbClr val="002060"/>
              </a:solidFill>
            </a:endParaRPr>
          </a:p>
          <a:p>
            <a:pPr marL="285750" marR="0" lvl="0" indent="-285750" algn="l" rtl="0">
              <a:lnSpc>
                <a:spcPct val="100000"/>
              </a:lnSpc>
              <a:spcBef>
                <a:spcPts val="0"/>
              </a:spcBef>
              <a:spcAft>
                <a:spcPts val="0"/>
              </a:spcAft>
              <a:buClr>
                <a:srgbClr val="002060"/>
              </a:buClr>
              <a:buSzPts val="1800"/>
              <a:buFont typeface="Arial"/>
              <a:buChar char="•"/>
            </a:pPr>
            <a:endParaRPr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78111" y="5669075"/>
            <a:ext cx="2691948" cy="988879"/>
          </a:xfrm>
          <a:prstGeom prst="rect">
            <a:avLst/>
          </a:prstGeom>
        </p:spPr>
      </p:pic>
    </p:spTree>
    <p:extLst>
      <p:ext uri="{BB962C8B-B14F-4D97-AF65-F5344CB8AC3E}">
        <p14:creationId xmlns:p14="http://schemas.microsoft.com/office/powerpoint/2010/main" val="2811956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
          <p:cNvSpPr txBox="1">
            <a:spLocks noGrp="1"/>
          </p:cNvSpPr>
          <p:nvPr>
            <p:ph type="title"/>
          </p:nvPr>
        </p:nvSpPr>
        <p:spPr>
          <a:xfrm>
            <a:off x="378577" y="365126"/>
            <a:ext cx="8543925" cy="57698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a:buNone/>
            </a:pPr>
            <a:r>
              <a:rPr lang="en-GB" sz="2400" b="1" dirty="0" smtClean="0">
                <a:solidFill>
                  <a:srgbClr val="002060"/>
                </a:solidFill>
                <a:latin typeface="Arial"/>
                <a:ea typeface="Arial"/>
                <a:cs typeface="Arial"/>
                <a:sym typeface="Arial"/>
              </a:rPr>
              <a:t>Recovery plan </a:t>
            </a:r>
            <a:r>
              <a:rPr lang="en-GB" sz="2400" b="1" dirty="0">
                <a:solidFill>
                  <a:srgbClr val="002060"/>
                </a:solidFill>
                <a:latin typeface="Arial"/>
                <a:ea typeface="Arial"/>
                <a:cs typeface="Arial"/>
                <a:sym typeface="Arial"/>
              </a:rPr>
              <a:t>s</a:t>
            </a:r>
            <a:r>
              <a:rPr lang="en-GB" sz="2400" b="1" dirty="0" smtClean="0">
                <a:solidFill>
                  <a:srgbClr val="002060"/>
                </a:solidFill>
                <a:latin typeface="Arial"/>
                <a:ea typeface="Arial"/>
                <a:cs typeface="Arial"/>
                <a:sym typeface="Arial"/>
              </a:rPr>
              <a:t>ummary (dates indicative) </a:t>
            </a:r>
            <a:endParaRPr dirty="0"/>
          </a:p>
        </p:txBody>
      </p:sp>
      <p:sp>
        <p:nvSpPr>
          <p:cNvPr id="116" name="Google Shape;116;p2"/>
          <p:cNvSpPr txBox="1"/>
          <p:nvPr/>
        </p:nvSpPr>
        <p:spPr>
          <a:xfrm>
            <a:off x="314822" y="1283568"/>
            <a:ext cx="9355237" cy="369332"/>
          </a:xfrm>
          <a:prstGeom prst="rect">
            <a:avLst/>
          </a:prstGeom>
          <a:noFill/>
          <a:ln>
            <a:noFill/>
          </a:ln>
        </p:spPr>
        <p:txBody>
          <a:bodyPr spcFirstLastPara="1" wrap="square" lIns="91425" tIns="45700" rIns="91425" bIns="45700" anchor="t" anchorCtr="0">
            <a:spAutoFit/>
          </a:bodyPr>
          <a:lstStyle/>
          <a:p>
            <a:pPr marL="285750" marR="0" lvl="0" indent="-171450" algn="l" rtl="0">
              <a:lnSpc>
                <a:spcPct val="100000"/>
              </a:lnSpc>
              <a:spcBef>
                <a:spcPts val="0"/>
              </a:spcBef>
              <a:spcAft>
                <a:spcPts val="0"/>
              </a:spcAft>
              <a:buClr>
                <a:srgbClr val="000000"/>
              </a:buClr>
              <a:buSzPts val="1800"/>
              <a:buFont typeface="Arial"/>
              <a:buNone/>
            </a:pPr>
            <a:endParaRPr sz="1800" b="1" i="0" u="none" strike="noStrike" cap="none">
              <a:solidFill>
                <a:srgbClr val="002060"/>
              </a:solidFill>
              <a:latin typeface="Arial"/>
              <a:ea typeface="Arial"/>
              <a:cs typeface="Arial"/>
              <a:sym typeface="Arial"/>
            </a:endParaRPr>
          </a:p>
        </p:txBody>
      </p:sp>
      <p:sp>
        <p:nvSpPr>
          <p:cNvPr id="6" name="Google Shape;119;p2"/>
          <p:cNvSpPr/>
          <p:nvPr/>
        </p:nvSpPr>
        <p:spPr>
          <a:xfrm>
            <a:off x="1805634" y="939061"/>
            <a:ext cx="7924961" cy="5974929"/>
          </a:xfrm>
          <a:prstGeom prst="rect">
            <a:avLst/>
          </a:prstGeom>
          <a:noFill/>
          <a:ln>
            <a:noFill/>
          </a:ln>
        </p:spPr>
        <p:txBody>
          <a:bodyPr spcFirstLastPara="1" wrap="square" lIns="91425" tIns="45700" rIns="91425" bIns="45700" anchor="t" anchorCtr="0">
            <a:spAutoFit/>
          </a:bodyPr>
          <a:lstStyle/>
          <a:p>
            <a:pPr>
              <a:lnSpc>
                <a:spcPct val="120000"/>
              </a:lnSpc>
              <a:spcBef>
                <a:spcPts val="400"/>
              </a:spcBef>
            </a:pPr>
            <a:r>
              <a:rPr lang="en-GB" sz="1300" dirty="0" smtClean="0">
                <a:solidFill>
                  <a:schemeClr val="accent1">
                    <a:lumMod val="50000"/>
                  </a:schemeClr>
                </a:solidFill>
                <a:latin typeface="Arial" panose="020B0604020202020204" pitchFamily="34" charset="0"/>
                <a:cs typeface="Arial" panose="020B0604020202020204" pitchFamily="34" charset="0"/>
              </a:rPr>
              <a:t>1. We </a:t>
            </a:r>
            <a:r>
              <a:rPr lang="en-GB" sz="1300" dirty="0">
                <a:solidFill>
                  <a:schemeClr val="accent1">
                    <a:lumMod val="50000"/>
                  </a:schemeClr>
                </a:solidFill>
                <a:latin typeface="Arial" panose="020B0604020202020204" pitchFamily="34" charset="0"/>
                <a:cs typeface="Arial" panose="020B0604020202020204" pitchFamily="34" charset="0"/>
              </a:rPr>
              <a:t>will engage with patients, public and stakeholders to gather evidence of the impact of recent and changes made to meet the challenges of the current emergency to ensure the changes deliver the intended benefits. </a:t>
            </a:r>
            <a:r>
              <a:rPr lang="en-GB" sz="1300" b="1" dirty="0" smtClean="0">
                <a:solidFill>
                  <a:schemeClr val="accent1">
                    <a:lumMod val="50000"/>
                  </a:schemeClr>
                </a:solidFill>
                <a:latin typeface="Arial" panose="020B0604020202020204" pitchFamily="34" charset="0"/>
                <a:cs typeface="Arial" panose="020B0604020202020204" pitchFamily="34" charset="0"/>
              </a:rPr>
              <a:t>The Neighbourhood Conversations work will be fundamental to this</a:t>
            </a:r>
            <a:r>
              <a:rPr lang="en-GB" sz="1300" dirty="0" smtClean="0">
                <a:solidFill>
                  <a:schemeClr val="accent1">
                    <a:lumMod val="50000"/>
                  </a:schemeClr>
                </a:solidFill>
                <a:latin typeface="Arial" panose="020B0604020202020204" pitchFamily="34" charset="0"/>
                <a:cs typeface="Arial" panose="020B0604020202020204" pitchFamily="34" charset="0"/>
              </a:rPr>
              <a:t>. </a:t>
            </a:r>
          </a:p>
          <a:p>
            <a:pPr marL="342900" indent="-342900">
              <a:lnSpc>
                <a:spcPct val="120000"/>
              </a:lnSpc>
              <a:spcBef>
                <a:spcPts val="400"/>
              </a:spcBef>
              <a:buAutoNum type="arabicPeriod"/>
            </a:pPr>
            <a:endParaRPr lang="en-GB" sz="800" dirty="0">
              <a:solidFill>
                <a:schemeClr val="accent1">
                  <a:lumMod val="50000"/>
                </a:schemeClr>
              </a:solidFill>
              <a:latin typeface="Arial" panose="020B0604020202020204" pitchFamily="34" charset="0"/>
              <a:cs typeface="Arial" panose="020B0604020202020204" pitchFamily="34" charset="0"/>
            </a:endParaRPr>
          </a:p>
          <a:p>
            <a:pPr>
              <a:lnSpc>
                <a:spcPct val="120000"/>
              </a:lnSpc>
              <a:spcBef>
                <a:spcPts val="400"/>
              </a:spcBef>
            </a:pPr>
            <a:r>
              <a:rPr lang="en-GB" sz="1300" dirty="0" smtClean="0">
                <a:solidFill>
                  <a:schemeClr val="accent1">
                    <a:lumMod val="50000"/>
                  </a:schemeClr>
                </a:solidFill>
                <a:latin typeface="Arial" panose="020B0604020202020204" pitchFamily="34" charset="0"/>
                <a:cs typeface="Arial" panose="020B0604020202020204" pitchFamily="34" charset="0"/>
              </a:rPr>
              <a:t>2. We </a:t>
            </a:r>
            <a:r>
              <a:rPr lang="en-GB" sz="1300" dirty="0">
                <a:solidFill>
                  <a:schemeClr val="accent1">
                    <a:lumMod val="50000"/>
                  </a:schemeClr>
                </a:solidFill>
                <a:latin typeface="Arial" panose="020B0604020202020204" pitchFamily="34" charset="0"/>
                <a:cs typeface="Arial" panose="020B0604020202020204" pitchFamily="34" charset="0"/>
              </a:rPr>
              <a:t>will introduce new measures. This will enable us to resume planned care in the safest way possible, reduce the backlog of treatments, and be in the best position for any 2</a:t>
            </a:r>
            <a:r>
              <a:rPr lang="en-GB" sz="1300" baseline="30000" dirty="0">
                <a:solidFill>
                  <a:schemeClr val="accent1">
                    <a:lumMod val="50000"/>
                  </a:schemeClr>
                </a:solidFill>
                <a:latin typeface="Arial" panose="020B0604020202020204" pitchFamily="34" charset="0"/>
                <a:cs typeface="Arial" panose="020B0604020202020204" pitchFamily="34" charset="0"/>
              </a:rPr>
              <a:t>nd</a:t>
            </a:r>
            <a:r>
              <a:rPr lang="en-GB" sz="1300" dirty="0">
                <a:solidFill>
                  <a:schemeClr val="accent1">
                    <a:lumMod val="50000"/>
                  </a:schemeClr>
                </a:solidFill>
                <a:latin typeface="Arial" panose="020B0604020202020204" pitchFamily="34" charset="0"/>
                <a:cs typeface="Arial" panose="020B0604020202020204" pitchFamily="34" charset="0"/>
              </a:rPr>
              <a:t> peak in Covid (or any other pandemic). In particular, t</a:t>
            </a:r>
            <a:r>
              <a:rPr lang="en-GB" sz="1300" b="1" dirty="0">
                <a:solidFill>
                  <a:schemeClr val="accent1">
                    <a:lumMod val="50000"/>
                  </a:schemeClr>
                </a:solidFill>
                <a:latin typeface="Arial" panose="020B0604020202020204" pitchFamily="34" charset="0"/>
                <a:cs typeface="Arial" panose="020B0604020202020204" pitchFamily="34" charset="0"/>
              </a:rPr>
              <a:t>he principles of infection prevention and control mean patients need to receive care in a fundamentally different way</a:t>
            </a:r>
            <a:r>
              <a:rPr lang="en-GB" sz="1300" dirty="0">
                <a:solidFill>
                  <a:schemeClr val="accent1">
                    <a:lumMod val="50000"/>
                  </a:schemeClr>
                </a:solidFill>
                <a:latin typeface="Arial" panose="020B0604020202020204" pitchFamily="34" charset="0"/>
                <a:cs typeface="Arial" panose="020B0604020202020204" pitchFamily="34" charset="0"/>
              </a:rPr>
              <a:t>. We will work with local people and partners to ensure the implications of these changes are carefully </a:t>
            </a:r>
            <a:r>
              <a:rPr lang="en-GB" sz="1300" dirty="0" smtClean="0">
                <a:solidFill>
                  <a:schemeClr val="accent1">
                    <a:lumMod val="50000"/>
                  </a:schemeClr>
                </a:solidFill>
                <a:latin typeface="Arial" panose="020B0604020202020204" pitchFamily="34" charset="0"/>
                <a:cs typeface="Arial" panose="020B0604020202020204" pitchFamily="34" charset="0"/>
              </a:rPr>
              <a:t>considered.</a:t>
            </a:r>
            <a:endParaRPr lang="en-GB" sz="1300" dirty="0">
              <a:solidFill>
                <a:schemeClr val="accent1">
                  <a:lumMod val="50000"/>
                </a:schemeClr>
              </a:solidFill>
              <a:latin typeface="Arial" panose="020B0604020202020204" pitchFamily="34" charset="0"/>
              <a:cs typeface="Arial" panose="020B0604020202020204" pitchFamily="34" charset="0"/>
            </a:endParaRPr>
          </a:p>
          <a:p>
            <a:pPr marL="285750" indent="-285750">
              <a:lnSpc>
                <a:spcPct val="120000"/>
              </a:lnSpc>
              <a:spcBef>
                <a:spcPts val="400"/>
              </a:spcBef>
              <a:buFont typeface="Arial" panose="020B0604020202020204" pitchFamily="34" charset="0"/>
              <a:buChar char="•"/>
            </a:pPr>
            <a:r>
              <a:rPr lang="en-GB" sz="1300" b="1" dirty="0">
                <a:solidFill>
                  <a:schemeClr val="accent1">
                    <a:lumMod val="50000"/>
                  </a:schemeClr>
                </a:solidFill>
                <a:latin typeface="Arial" panose="020B0604020202020204" pitchFamily="34" charset="0"/>
                <a:cs typeface="Arial" panose="020B0604020202020204" pitchFamily="34" charset="0"/>
              </a:rPr>
              <a:t>reduce urgent and emergency activity by at least 25% </a:t>
            </a:r>
            <a:r>
              <a:rPr lang="en-GB" sz="1300" dirty="0">
                <a:solidFill>
                  <a:schemeClr val="accent1">
                    <a:lumMod val="50000"/>
                  </a:schemeClr>
                </a:solidFill>
                <a:latin typeface="Arial" panose="020B0604020202020204" pitchFamily="34" charset="0"/>
                <a:cs typeface="Arial" panose="020B0604020202020204" pitchFamily="34" charset="0"/>
              </a:rPr>
              <a:t>to create capacity to manage planned care</a:t>
            </a:r>
          </a:p>
          <a:p>
            <a:pPr marL="285750" indent="-285750">
              <a:lnSpc>
                <a:spcPct val="120000"/>
              </a:lnSpc>
              <a:spcBef>
                <a:spcPts val="400"/>
              </a:spcBef>
              <a:buFont typeface="Arial" panose="020B0604020202020204" pitchFamily="34" charset="0"/>
              <a:buChar char="•"/>
            </a:pPr>
            <a:r>
              <a:rPr lang="en-GB" sz="1300" b="1" dirty="0">
                <a:solidFill>
                  <a:schemeClr val="accent1">
                    <a:lumMod val="50000"/>
                  </a:schemeClr>
                </a:solidFill>
                <a:latin typeface="Arial" panose="020B0604020202020204" pitchFamily="34" charset="0"/>
                <a:cs typeface="Arial" panose="020B0604020202020204" pitchFamily="34" charset="0"/>
              </a:rPr>
              <a:t>separate urgent and planned patients, Covid and non-Covid patients</a:t>
            </a:r>
            <a:r>
              <a:rPr lang="en-GB" sz="1300" dirty="0">
                <a:solidFill>
                  <a:schemeClr val="accent1">
                    <a:lumMod val="50000"/>
                  </a:schemeClr>
                </a:solidFill>
                <a:latin typeface="Arial" panose="020B0604020202020204" pitchFamily="34" charset="0"/>
                <a:cs typeface="Arial" panose="020B0604020202020204" pitchFamily="34" charset="0"/>
              </a:rPr>
              <a:t>. This can partly be achieved by redeveloping our estate, and partly by using new working practices such as virtual appointments, phone triaging etc.  </a:t>
            </a:r>
          </a:p>
          <a:p>
            <a:pPr marL="285750" indent="-285750">
              <a:lnSpc>
                <a:spcPct val="120000"/>
              </a:lnSpc>
              <a:spcBef>
                <a:spcPts val="400"/>
              </a:spcBef>
              <a:buFont typeface="Arial" panose="020B0604020202020204" pitchFamily="34" charset="0"/>
              <a:buChar char="•"/>
            </a:pPr>
            <a:r>
              <a:rPr lang="en-GB" sz="1300" dirty="0">
                <a:solidFill>
                  <a:schemeClr val="accent1">
                    <a:lumMod val="50000"/>
                  </a:schemeClr>
                </a:solidFill>
                <a:latin typeface="Arial" panose="020B0604020202020204" pitchFamily="34" charset="0"/>
                <a:cs typeface="Arial" panose="020B0604020202020204" pitchFamily="34" charset="0"/>
              </a:rPr>
              <a:t>review and strengthen our actions to address </a:t>
            </a:r>
            <a:r>
              <a:rPr lang="en-GB" sz="1300" b="1" dirty="0">
                <a:solidFill>
                  <a:schemeClr val="accent1">
                    <a:lumMod val="50000"/>
                  </a:schemeClr>
                </a:solidFill>
                <a:latin typeface="Arial" panose="020B0604020202020204" pitchFamily="34" charset="0"/>
                <a:cs typeface="Arial" panose="020B0604020202020204" pitchFamily="34" charset="0"/>
              </a:rPr>
              <a:t>health inequalities </a:t>
            </a:r>
            <a:r>
              <a:rPr lang="en-GB" sz="1300" dirty="0">
                <a:solidFill>
                  <a:schemeClr val="accent1">
                    <a:lumMod val="50000"/>
                  </a:schemeClr>
                </a:solidFill>
                <a:latin typeface="Arial" panose="020B0604020202020204" pitchFamily="34" charset="0"/>
                <a:cs typeface="Arial" panose="020B0604020202020204" pitchFamily="34" charset="0"/>
              </a:rPr>
              <a:t>that are a) already in the system b) have become apparent in the way that Covid has affected parts of the population </a:t>
            </a:r>
            <a:endParaRPr lang="en-GB" sz="1300" dirty="0" smtClean="0">
              <a:solidFill>
                <a:schemeClr val="accent1">
                  <a:lumMod val="50000"/>
                </a:schemeClr>
              </a:solidFill>
              <a:latin typeface="Arial" panose="020B0604020202020204" pitchFamily="34" charset="0"/>
              <a:cs typeface="Arial" panose="020B0604020202020204" pitchFamily="34" charset="0"/>
            </a:endParaRPr>
          </a:p>
          <a:p>
            <a:pPr marL="285750" indent="-285750">
              <a:lnSpc>
                <a:spcPct val="120000"/>
              </a:lnSpc>
              <a:spcBef>
                <a:spcPts val="400"/>
              </a:spcBef>
              <a:buFont typeface="Arial" panose="020B0604020202020204" pitchFamily="34" charset="0"/>
              <a:buChar char="•"/>
            </a:pPr>
            <a:r>
              <a:rPr lang="en-GB" sz="1300" dirty="0" smtClean="0">
                <a:solidFill>
                  <a:schemeClr val="accent1">
                    <a:lumMod val="50000"/>
                  </a:schemeClr>
                </a:solidFill>
                <a:latin typeface="Arial" panose="020B0604020202020204" pitchFamily="34" charset="0"/>
                <a:cs typeface="Arial" panose="020B0604020202020204" pitchFamily="34" charset="0"/>
              </a:rPr>
              <a:t>build </a:t>
            </a:r>
            <a:r>
              <a:rPr lang="en-GB" sz="1300" dirty="0">
                <a:solidFill>
                  <a:schemeClr val="accent1">
                    <a:lumMod val="50000"/>
                  </a:schemeClr>
                </a:solidFill>
                <a:latin typeface="Arial" panose="020B0604020202020204" pitchFamily="34" charset="0"/>
                <a:cs typeface="Arial" panose="020B0604020202020204" pitchFamily="34" charset="0"/>
              </a:rPr>
              <a:t>on the strengthened partnerships to promote and embed </a:t>
            </a:r>
            <a:r>
              <a:rPr lang="en-GB" sz="1300" b="1" dirty="0">
                <a:solidFill>
                  <a:schemeClr val="accent1">
                    <a:lumMod val="50000"/>
                  </a:schemeClr>
                </a:solidFill>
                <a:latin typeface="Arial" panose="020B0604020202020204" pitchFamily="34" charset="0"/>
                <a:cs typeface="Arial" panose="020B0604020202020204" pitchFamily="34" charset="0"/>
              </a:rPr>
              <a:t>integrated care </a:t>
            </a:r>
            <a:r>
              <a:rPr lang="en-GB" sz="1300" dirty="0">
                <a:solidFill>
                  <a:schemeClr val="accent1">
                    <a:lumMod val="50000"/>
                  </a:schemeClr>
                </a:solidFill>
                <a:latin typeface="Arial" panose="020B0604020202020204" pitchFamily="34" charset="0"/>
                <a:cs typeface="Arial" panose="020B0604020202020204" pitchFamily="34" charset="0"/>
              </a:rPr>
              <a:t>across all services, ensuring community settings are the default choice for service </a:t>
            </a:r>
            <a:r>
              <a:rPr lang="en-GB" sz="1300" dirty="0" smtClean="0">
                <a:solidFill>
                  <a:schemeClr val="accent1">
                    <a:lumMod val="50000"/>
                  </a:schemeClr>
                </a:solidFill>
                <a:latin typeface="Arial" panose="020B0604020202020204" pitchFamily="34" charset="0"/>
                <a:cs typeface="Arial" panose="020B0604020202020204" pitchFamily="34" charset="0"/>
              </a:rPr>
              <a:t>development</a:t>
            </a:r>
          </a:p>
          <a:p>
            <a:pPr marL="285750" indent="-285750">
              <a:lnSpc>
                <a:spcPct val="120000"/>
              </a:lnSpc>
              <a:spcBef>
                <a:spcPts val="400"/>
              </a:spcBef>
              <a:buFont typeface="Arial" panose="020B0604020202020204" pitchFamily="34" charset="0"/>
              <a:buChar char="•"/>
            </a:pPr>
            <a:r>
              <a:rPr lang="en-GB" sz="1300" dirty="0" smtClean="0">
                <a:solidFill>
                  <a:schemeClr val="accent1">
                    <a:lumMod val="50000"/>
                  </a:schemeClr>
                </a:solidFill>
                <a:latin typeface="Arial" panose="020B0604020202020204" pitchFamily="34" charset="0"/>
                <a:cs typeface="Arial" panose="020B0604020202020204" pitchFamily="34" charset="0"/>
              </a:rPr>
              <a:t>work </a:t>
            </a:r>
            <a:r>
              <a:rPr lang="en-GB" sz="1300" dirty="0">
                <a:solidFill>
                  <a:schemeClr val="accent1">
                    <a:lumMod val="50000"/>
                  </a:schemeClr>
                </a:solidFill>
                <a:latin typeface="Arial" panose="020B0604020202020204" pitchFamily="34" charset="0"/>
                <a:cs typeface="Arial" panose="020B0604020202020204" pitchFamily="34" charset="0"/>
              </a:rPr>
              <a:t>with our </a:t>
            </a:r>
            <a:r>
              <a:rPr lang="en-GB" sz="1300" b="1" dirty="0">
                <a:solidFill>
                  <a:schemeClr val="accent1">
                    <a:lumMod val="50000"/>
                  </a:schemeClr>
                </a:solidFill>
                <a:latin typeface="Arial" panose="020B0604020202020204" pitchFamily="34" charset="0"/>
                <a:cs typeface="Arial" panose="020B0604020202020204" pitchFamily="34" charset="0"/>
              </a:rPr>
              <a:t>staff</a:t>
            </a:r>
            <a:r>
              <a:rPr lang="en-GB" sz="1300" dirty="0">
                <a:solidFill>
                  <a:schemeClr val="accent1">
                    <a:lumMod val="50000"/>
                  </a:schemeClr>
                </a:solidFill>
                <a:latin typeface="Arial" panose="020B0604020202020204" pitchFamily="34" charset="0"/>
                <a:cs typeface="Arial" panose="020B0604020202020204" pitchFamily="34" charset="0"/>
              </a:rPr>
              <a:t> to help them stay resilient and adapt to new ways of working using new technology </a:t>
            </a:r>
            <a:endParaRPr lang="en-GB" sz="800" dirty="0">
              <a:solidFill>
                <a:schemeClr val="accent1">
                  <a:lumMod val="50000"/>
                </a:schemeClr>
              </a:solidFill>
              <a:latin typeface="Arial" panose="020B0604020202020204" pitchFamily="34" charset="0"/>
              <a:cs typeface="Arial" panose="020B0604020202020204" pitchFamily="34" charset="0"/>
            </a:endParaRPr>
          </a:p>
          <a:p>
            <a:pPr>
              <a:lnSpc>
                <a:spcPct val="120000"/>
              </a:lnSpc>
              <a:spcBef>
                <a:spcPts val="1200"/>
              </a:spcBef>
            </a:pPr>
            <a:r>
              <a:rPr lang="en-GB" sz="1300" dirty="0">
                <a:solidFill>
                  <a:schemeClr val="accent1">
                    <a:lumMod val="50000"/>
                  </a:schemeClr>
                </a:solidFill>
                <a:latin typeface="Arial" panose="020B0604020202020204" pitchFamily="34" charset="0"/>
                <a:cs typeface="Arial" panose="020B0604020202020204" pitchFamily="34" charset="0"/>
              </a:rPr>
              <a:t>3. We will engage with patients, public and stakeholders to discuss their experience of </a:t>
            </a:r>
            <a:r>
              <a:rPr lang="en-GB" sz="1300" dirty="0" smtClean="0">
                <a:solidFill>
                  <a:schemeClr val="accent1">
                    <a:lumMod val="50000"/>
                  </a:schemeClr>
                </a:solidFill>
                <a:latin typeface="Arial" panose="020B0604020202020204" pitchFamily="34" charset="0"/>
                <a:cs typeface="Arial" panose="020B0604020202020204" pitchFamily="34" charset="0"/>
              </a:rPr>
              <a:t>services.</a:t>
            </a:r>
            <a:endParaRPr lang="en-GB" sz="1300" dirty="0">
              <a:solidFill>
                <a:schemeClr val="accent1">
                  <a:lumMod val="50000"/>
                </a:schemeClr>
              </a:solidFill>
              <a:latin typeface="Arial" panose="020B0604020202020204" pitchFamily="34" charset="0"/>
              <a:cs typeface="Arial" panose="020B0604020202020204" pitchFamily="34" charset="0"/>
            </a:endParaRPr>
          </a:p>
          <a:p>
            <a:pPr>
              <a:lnSpc>
                <a:spcPct val="120000"/>
              </a:lnSpc>
              <a:spcBef>
                <a:spcPts val="1200"/>
              </a:spcBef>
            </a:pPr>
            <a:r>
              <a:rPr lang="en-GB" sz="1300" dirty="0">
                <a:solidFill>
                  <a:schemeClr val="accent1">
                    <a:lumMod val="50000"/>
                  </a:schemeClr>
                </a:solidFill>
                <a:latin typeface="Arial" panose="020B0604020202020204" pitchFamily="34" charset="0"/>
                <a:cs typeface="Arial" panose="020B0604020202020204" pitchFamily="34" charset="0"/>
              </a:rPr>
              <a:t>4. We will take decisions on the future of a new health and care system for </a:t>
            </a:r>
            <a:r>
              <a:rPr lang="en-GB" sz="1300" dirty="0" smtClean="0">
                <a:solidFill>
                  <a:schemeClr val="accent1">
                    <a:lumMod val="50000"/>
                  </a:schemeClr>
                </a:solidFill>
                <a:latin typeface="Arial" panose="020B0604020202020204" pitchFamily="34" charset="0"/>
                <a:cs typeface="Arial" panose="020B0604020202020204" pitchFamily="34" charset="0"/>
              </a:rPr>
              <a:t>London. </a:t>
            </a:r>
            <a:endParaRPr lang="en-GB" sz="1300" dirty="0">
              <a:solidFill>
                <a:schemeClr val="accent1">
                  <a:lumMod val="50000"/>
                </a:schemeClr>
              </a:solidFill>
              <a:latin typeface="Arial" panose="020B0604020202020204" pitchFamily="34" charset="0"/>
              <a:cs typeface="Arial" panose="020B0604020202020204" pitchFamily="34" charset="0"/>
            </a:endParaRPr>
          </a:p>
          <a:p>
            <a:pPr marL="285750" marR="0" lvl="0" indent="-285750" algn="l" rtl="0">
              <a:lnSpc>
                <a:spcPct val="100000"/>
              </a:lnSpc>
              <a:spcBef>
                <a:spcPts val="0"/>
              </a:spcBef>
              <a:spcAft>
                <a:spcPts val="0"/>
              </a:spcAft>
              <a:buClr>
                <a:srgbClr val="002060"/>
              </a:buClr>
              <a:buSzPts val="1800"/>
              <a:buFont typeface="Arial"/>
              <a:buChar char="•"/>
            </a:pPr>
            <a:endParaRPr dirty="0"/>
          </a:p>
        </p:txBody>
      </p:sp>
      <p:sp>
        <p:nvSpPr>
          <p:cNvPr id="5" name="TextBox 4"/>
          <p:cNvSpPr txBox="1"/>
          <p:nvPr/>
        </p:nvSpPr>
        <p:spPr>
          <a:xfrm>
            <a:off x="193136" y="1053736"/>
            <a:ext cx="1280160" cy="553998"/>
          </a:xfrm>
          <a:prstGeom prst="rect">
            <a:avLst/>
          </a:prstGeom>
          <a:solidFill>
            <a:srgbClr val="0070C0"/>
          </a:solidFill>
        </p:spPr>
        <p:txBody>
          <a:bodyPr wrap="square" rtlCol="0">
            <a:spAutoFit/>
          </a:bodyPr>
          <a:lstStyle/>
          <a:p>
            <a:pPr algn="ctr"/>
            <a:r>
              <a:rPr lang="en-GB" sz="1500" dirty="0" smtClean="0">
                <a:solidFill>
                  <a:schemeClr val="bg1"/>
                </a:solidFill>
                <a:latin typeface="Arial" panose="020B0604020202020204" pitchFamily="34" charset="0"/>
                <a:cs typeface="Arial" panose="020B0604020202020204" pitchFamily="34" charset="0"/>
              </a:rPr>
              <a:t>May to July 2020</a:t>
            </a:r>
            <a:endParaRPr lang="en-GB" sz="1500"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193136" y="1986214"/>
            <a:ext cx="1280160" cy="553998"/>
          </a:xfrm>
          <a:prstGeom prst="rect">
            <a:avLst/>
          </a:prstGeom>
          <a:solidFill>
            <a:srgbClr val="0070C0"/>
          </a:solidFill>
        </p:spPr>
        <p:txBody>
          <a:bodyPr wrap="square" rtlCol="0">
            <a:spAutoFit/>
          </a:bodyPr>
          <a:lstStyle/>
          <a:p>
            <a:pPr algn="ctr"/>
            <a:r>
              <a:rPr lang="en-GB" sz="1500" dirty="0" smtClean="0">
                <a:solidFill>
                  <a:schemeClr val="bg1"/>
                </a:solidFill>
                <a:latin typeface="Arial" panose="020B0604020202020204" pitchFamily="34" charset="0"/>
                <a:cs typeface="Arial" panose="020B0604020202020204" pitchFamily="34" charset="0"/>
              </a:rPr>
              <a:t>June to Nov 2020</a:t>
            </a:r>
            <a:endParaRPr lang="en-GB" sz="1500"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193136" y="5728911"/>
            <a:ext cx="1280160" cy="553998"/>
          </a:xfrm>
          <a:prstGeom prst="rect">
            <a:avLst/>
          </a:prstGeom>
          <a:solidFill>
            <a:srgbClr val="0070C0"/>
          </a:solidFill>
        </p:spPr>
        <p:txBody>
          <a:bodyPr wrap="square" rtlCol="0">
            <a:spAutoFit/>
          </a:bodyPr>
          <a:lstStyle/>
          <a:p>
            <a:pPr algn="ctr"/>
            <a:r>
              <a:rPr lang="en-GB" sz="1500" dirty="0" smtClean="0">
                <a:solidFill>
                  <a:schemeClr val="bg1"/>
                </a:solidFill>
                <a:latin typeface="Arial" panose="020B0604020202020204" pitchFamily="34" charset="0"/>
                <a:cs typeface="Arial" panose="020B0604020202020204" pitchFamily="34" charset="0"/>
              </a:rPr>
              <a:t>Feb to Sept 2021</a:t>
            </a:r>
            <a:endParaRPr lang="en-GB" sz="1500"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a:off x="193136" y="6373307"/>
            <a:ext cx="1280160" cy="323165"/>
          </a:xfrm>
          <a:prstGeom prst="rect">
            <a:avLst/>
          </a:prstGeom>
          <a:solidFill>
            <a:srgbClr val="0070C0"/>
          </a:solidFill>
        </p:spPr>
        <p:txBody>
          <a:bodyPr wrap="square" rtlCol="0">
            <a:spAutoFit/>
          </a:bodyPr>
          <a:lstStyle/>
          <a:p>
            <a:pPr algn="ctr"/>
            <a:r>
              <a:rPr lang="en-GB" sz="1500" dirty="0" smtClean="0">
                <a:solidFill>
                  <a:schemeClr val="bg1"/>
                </a:solidFill>
                <a:latin typeface="Arial" panose="020B0604020202020204" pitchFamily="34" charset="0"/>
                <a:cs typeface="Arial" panose="020B0604020202020204" pitchFamily="34" charset="0"/>
              </a:rPr>
              <a:t>Nov 2021</a:t>
            </a:r>
            <a:endParaRPr lang="en-GB" sz="1500" dirty="0">
              <a:solidFill>
                <a:schemeClr val="bg1"/>
              </a:solidFill>
              <a:latin typeface="Arial" panose="020B0604020202020204" pitchFamily="34" charset="0"/>
              <a:cs typeface="Arial" panose="020B0604020202020204" pitchFamily="34" charset="0"/>
            </a:endParaRPr>
          </a:p>
        </p:txBody>
      </p:sp>
      <p:sp>
        <p:nvSpPr>
          <p:cNvPr id="10" name="TextBox 9"/>
          <p:cNvSpPr txBox="1"/>
          <p:nvPr/>
        </p:nvSpPr>
        <p:spPr>
          <a:xfrm>
            <a:off x="175058" y="3838649"/>
            <a:ext cx="1280160" cy="553998"/>
          </a:xfrm>
          <a:prstGeom prst="rect">
            <a:avLst/>
          </a:prstGeom>
          <a:solidFill>
            <a:srgbClr val="C00000"/>
          </a:solidFill>
          <a:ln>
            <a:solidFill>
              <a:srgbClr val="C00000"/>
            </a:solidFill>
          </a:ln>
        </p:spPr>
        <p:txBody>
          <a:bodyPr wrap="square" rtlCol="0">
            <a:spAutoFit/>
          </a:bodyPr>
          <a:lstStyle/>
          <a:p>
            <a:pPr algn="ctr"/>
            <a:r>
              <a:rPr lang="en-GB" sz="1500" dirty="0" smtClean="0">
                <a:solidFill>
                  <a:schemeClr val="bg1"/>
                </a:solidFill>
                <a:latin typeface="Arial" panose="020B0604020202020204" pitchFamily="34" charset="0"/>
                <a:cs typeface="Arial" panose="020B0604020202020204" pitchFamily="34" charset="0"/>
              </a:rPr>
              <a:t>Continuous Engagement</a:t>
            </a:r>
            <a:endParaRPr lang="en-GB" sz="1500" dirty="0">
              <a:solidFill>
                <a:schemeClr val="bg1"/>
              </a:solidFill>
              <a:latin typeface="Arial" panose="020B0604020202020204" pitchFamily="34" charset="0"/>
              <a:cs typeface="Arial" panose="020B0604020202020204" pitchFamily="34" charset="0"/>
            </a:endParaRPr>
          </a:p>
        </p:txBody>
      </p:sp>
      <p:sp>
        <p:nvSpPr>
          <p:cNvPr id="11" name="Right Arrow 10"/>
          <p:cNvSpPr/>
          <p:nvPr/>
        </p:nvSpPr>
        <p:spPr>
          <a:xfrm>
            <a:off x="1531306" y="1281844"/>
            <a:ext cx="206478" cy="2507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a:off x="1536226" y="5916343"/>
            <a:ext cx="206478" cy="2507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Arrow 12"/>
          <p:cNvSpPr/>
          <p:nvPr/>
        </p:nvSpPr>
        <p:spPr>
          <a:xfrm>
            <a:off x="1526398" y="6404409"/>
            <a:ext cx="206478" cy="2507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Arrow 13"/>
          <p:cNvSpPr/>
          <p:nvPr/>
        </p:nvSpPr>
        <p:spPr>
          <a:xfrm>
            <a:off x="1531318" y="2166736"/>
            <a:ext cx="206478" cy="2507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Down Arrow 14"/>
          <p:cNvSpPr/>
          <p:nvPr/>
        </p:nvSpPr>
        <p:spPr>
          <a:xfrm>
            <a:off x="626564" y="4626057"/>
            <a:ext cx="425669" cy="86772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Down Arrow 15"/>
          <p:cNvSpPr/>
          <p:nvPr/>
        </p:nvSpPr>
        <p:spPr>
          <a:xfrm rot="10800000">
            <a:off x="650132" y="2793219"/>
            <a:ext cx="425669" cy="86583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00299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
          <p:cNvSpPr txBox="1">
            <a:spLocks noGrp="1"/>
          </p:cNvSpPr>
          <p:nvPr>
            <p:ph type="title"/>
          </p:nvPr>
        </p:nvSpPr>
        <p:spPr>
          <a:xfrm>
            <a:off x="378577" y="365126"/>
            <a:ext cx="8543925" cy="57698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a:buNone/>
            </a:pPr>
            <a:r>
              <a:rPr lang="en-GB" sz="2400" b="1" dirty="0" smtClean="0">
                <a:solidFill>
                  <a:srgbClr val="002060"/>
                </a:solidFill>
                <a:latin typeface="Arial"/>
                <a:ea typeface="Arial"/>
                <a:cs typeface="Arial"/>
                <a:sym typeface="Arial"/>
              </a:rPr>
              <a:t>Opportunities</a:t>
            </a:r>
            <a:endParaRPr dirty="0"/>
          </a:p>
        </p:txBody>
      </p:sp>
      <p:sp>
        <p:nvSpPr>
          <p:cNvPr id="116" name="Google Shape;116;p2"/>
          <p:cNvSpPr txBox="1"/>
          <p:nvPr/>
        </p:nvSpPr>
        <p:spPr>
          <a:xfrm>
            <a:off x="314822" y="1283568"/>
            <a:ext cx="9355237" cy="369332"/>
          </a:xfrm>
          <a:prstGeom prst="rect">
            <a:avLst/>
          </a:prstGeom>
          <a:noFill/>
          <a:ln>
            <a:noFill/>
          </a:ln>
        </p:spPr>
        <p:txBody>
          <a:bodyPr spcFirstLastPara="1" wrap="square" lIns="91425" tIns="45700" rIns="91425" bIns="45700" anchor="t" anchorCtr="0">
            <a:spAutoFit/>
          </a:bodyPr>
          <a:lstStyle/>
          <a:p>
            <a:pPr marL="285750" marR="0" lvl="0" indent="-171450" algn="l" rtl="0">
              <a:lnSpc>
                <a:spcPct val="100000"/>
              </a:lnSpc>
              <a:spcBef>
                <a:spcPts val="0"/>
              </a:spcBef>
              <a:spcAft>
                <a:spcPts val="0"/>
              </a:spcAft>
              <a:buClr>
                <a:srgbClr val="000000"/>
              </a:buClr>
              <a:buSzPts val="1800"/>
              <a:buFont typeface="Arial"/>
              <a:buNone/>
            </a:pPr>
            <a:endParaRPr sz="1800" b="1" i="0" u="none" strike="noStrike" cap="none">
              <a:solidFill>
                <a:srgbClr val="002060"/>
              </a:solidFill>
              <a:latin typeface="Arial"/>
              <a:ea typeface="Arial"/>
              <a:cs typeface="Arial"/>
              <a:sym typeface="Arial"/>
            </a:endParaRPr>
          </a:p>
        </p:txBody>
      </p:sp>
      <p:sp>
        <p:nvSpPr>
          <p:cNvPr id="6" name="Google Shape;119;p2"/>
          <p:cNvSpPr/>
          <p:nvPr/>
        </p:nvSpPr>
        <p:spPr>
          <a:xfrm>
            <a:off x="269390" y="939061"/>
            <a:ext cx="9461206" cy="1082307"/>
          </a:xfrm>
          <a:prstGeom prst="rect">
            <a:avLst/>
          </a:prstGeom>
          <a:noFill/>
          <a:ln>
            <a:noFill/>
          </a:ln>
        </p:spPr>
        <p:txBody>
          <a:bodyPr spcFirstLastPara="1" wrap="square" lIns="91425" tIns="45700" rIns="91425" bIns="45700" anchor="t" anchorCtr="0">
            <a:spAutoFit/>
          </a:bodyPr>
          <a:lstStyle/>
          <a:p>
            <a:pPr>
              <a:spcAft>
                <a:spcPts val="1000"/>
              </a:spcAft>
              <a:buClr>
                <a:srgbClr val="002060"/>
              </a:buClr>
              <a:buSzPts val="1800"/>
            </a:pPr>
            <a:r>
              <a:rPr lang="en-GB" dirty="0" smtClean="0">
                <a:solidFill>
                  <a:srgbClr val="002060"/>
                </a:solidFill>
              </a:rPr>
              <a:t>NHSE/I </a:t>
            </a:r>
            <a:r>
              <a:rPr lang="en-GB" dirty="0">
                <a:solidFill>
                  <a:srgbClr val="002060"/>
                </a:solidFill>
              </a:rPr>
              <a:t>have established 12 expectations from local health systems to meet the challenge of future healthcare needs. Many expectations focus on improvements </a:t>
            </a:r>
            <a:r>
              <a:rPr lang="en-GB" dirty="0" smtClean="0">
                <a:solidFill>
                  <a:srgbClr val="002060"/>
                </a:solidFill>
              </a:rPr>
              <a:t>we have </a:t>
            </a:r>
            <a:r>
              <a:rPr lang="en-GB" dirty="0">
                <a:solidFill>
                  <a:srgbClr val="002060"/>
                </a:solidFill>
              </a:rPr>
              <a:t>been trying to put in place for many years. </a:t>
            </a:r>
            <a:r>
              <a:rPr lang="en-GB" dirty="0">
                <a:solidFill>
                  <a:srgbClr val="002060"/>
                </a:solidFill>
              </a:rPr>
              <a:t>B</a:t>
            </a:r>
            <a:r>
              <a:rPr lang="en-GB" dirty="0" smtClean="0">
                <a:solidFill>
                  <a:srgbClr val="002060"/>
                </a:solidFill>
              </a:rPr>
              <a:t>elow </a:t>
            </a:r>
            <a:r>
              <a:rPr lang="en-GB" dirty="0">
                <a:solidFill>
                  <a:srgbClr val="002060"/>
                </a:solidFill>
              </a:rPr>
              <a:t>sets out early thinking on how the NEL health system, including City &amp; Hackney could meet the 12 expectations.</a:t>
            </a:r>
          </a:p>
          <a:p>
            <a:pPr marL="285750" marR="0" lvl="0" indent="-285750" algn="l" rtl="0">
              <a:lnSpc>
                <a:spcPct val="100000"/>
              </a:lnSpc>
              <a:spcBef>
                <a:spcPts val="0"/>
              </a:spcBef>
              <a:spcAft>
                <a:spcPts val="0"/>
              </a:spcAft>
              <a:buClr>
                <a:srgbClr val="002060"/>
              </a:buClr>
              <a:buSzPts val="1800"/>
              <a:buFont typeface="Arial"/>
              <a:buChar char="•"/>
            </a:pPr>
            <a:endParaRPr dirty="0"/>
          </a:p>
        </p:txBody>
      </p:sp>
      <p:sp>
        <p:nvSpPr>
          <p:cNvPr id="5" name="TextBox 4"/>
          <p:cNvSpPr txBox="1"/>
          <p:nvPr/>
        </p:nvSpPr>
        <p:spPr>
          <a:xfrm>
            <a:off x="218364" y="1930375"/>
            <a:ext cx="1472212" cy="738664"/>
          </a:xfrm>
          <a:prstGeom prst="rect">
            <a:avLst/>
          </a:prstGeom>
          <a:solidFill>
            <a:srgbClr val="0070C0"/>
          </a:solidFill>
        </p:spPr>
        <p:txBody>
          <a:bodyPr wrap="square" rtlCol="0" anchor="ctr">
            <a:spAutoFit/>
          </a:bodyPr>
          <a:lstStyle/>
          <a:p>
            <a:pPr algn="ctr">
              <a:spcBef>
                <a:spcPts val="1800"/>
              </a:spcBef>
            </a:pPr>
            <a:r>
              <a:rPr lang="en-GB" dirty="0" smtClean="0">
                <a:solidFill>
                  <a:schemeClr val="bg1"/>
                </a:solidFill>
                <a:latin typeface="Arial" panose="020B0604020202020204" pitchFamily="34" charset="0"/>
                <a:cs typeface="Arial" panose="020B0604020202020204" pitchFamily="34" charset="0"/>
              </a:rPr>
              <a:t>1. Build capacity</a:t>
            </a:r>
          </a:p>
          <a:p>
            <a:pPr algn="ctr"/>
            <a:endParaRPr lang="en-GB" dirty="0" smtClean="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200285" y="2946514"/>
            <a:ext cx="1490291" cy="1600438"/>
          </a:xfrm>
          <a:prstGeom prst="rect">
            <a:avLst/>
          </a:prstGeom>
          <a:solidFill>
            <a:srgbClr val="0070C0"/>
          </a:solidFill>
        </p:spPr>
        <p:txBody>
          <a:bodyPr wrap="square" rtlCol="0">
            <a:spAutoFit/>
          </a:bodyPr>
          <a:lstStyle/>
          <a:p>
            <a:pPr algn="ctr"/>
            <a:r>
              <a:rPr lang="en-GB" dirty="0" smtClean="0">
                <a:solidFill>
                  <a:schemeClr val="bg1"/>
                </a:solidFill>
                <a:latin typeface="Arial" panose="020B0604020202020204" pitchFamily="34" charset="0"/>
                <a:cs typeface="Arial" panose="020B0604020202020204" pitchFamily="34" charset="0"/>
              </a:rPr>
              <a:t>2. Prevent infection</a:t>
            </a:r>
          </a:p>
          <a:p>
            <a:pPr algn="ctr"/>
            <a:endParaRPr lang="en-GB" dirty="0" smtClean="0">
              <a:solidFill>
                <a:schemeClr val="bg1"/>
              </a:solidFill>
              <a:latin typeface="Arial" panose="020B0604020202020204" pitchFamily="34" charset="0"/>
              <a:cs typeface="Arial" panose="020B0604020202020204" pitchFamily="34" charset="0"/>
            </a:endParaRPr>
          </a:p>
          <a:p>
            <a:pPr algn="ctr"/>
            <a:endParaRPr lang="en-GB" dirty="0">
              <a:solidFill>
                <a:schemeClr val="bg1"/>
              </a:solidFill>
              <a:latin typeface="Arial" panose="020B0604020202020204" pitchFamily="34" charset="0"/>
              <a:cs typeface="Arial" panose="020B0604020202020204" pitchFamily="34" charset="0"/>
            </a:endParaRPr>
          </a:p>
          <a:p>
            <a:pPr algn="ctr"/>
            <a:endParaRPr lang="en-GB" dirty="0" smtClean="0">
              <a:solidFill>
                <a:schemeClr val="bg1"/>
              </a:solidFill>
              <a:latin typeface="Arial" panose="020B0604020202020204" pitchFamily="34" charset="0"/>
              <a:cs typeface="Arial" panose="020B0604020202020204" pitchFamily="34" charset="0"/>
            </a:endParaRPr>
          </a:p>
          <a:p>
            <a:pPr algn="ctr"/>
            <a:endParaRPr lang="en-GB" dirty="0" smtClean="0">
              <a:solidFill>
                <a:schemeClr val="bg1"/>
              </a:solidFill>
              <a:latin typeface="Arial" panose="020B0604020202020204" pitchFamily="34" charset="0"/>
              <a:cs typeface="Arial" panose="020B0604020202020204" pitchFamily="34" charset="0"/>
            </a:endParaRPr>
          </a:p>
          <a:p>
            <a:pPr algn="ctr"/>
            <a:endParaRPr lang="en-GB"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218364" y="6001790"/>
            <a:ext cx="1492871" cy="738664"/>
          </a:xfrm>
          <a:prstGeom prst="rect">
            <a:avLst/>
          </a:prstGeom>
          <a:solidFill>
            <a:srgbClr val="0070C0"/>
          </a:solidFill>
        </p:spPr>
        <p:txBody>
          <a:bodyPr wrap="square" rtlCol="0">
            <a:spAutoFit/>
          </a:bodyPr>
          <a:lstStyle/>
          <a:p>
            <a:pPr algn="ctr"/>
            <a:r>
              <a:rPr lang="en-GB" dirty="0" smtClean="0">
                <a:solidFill>
                  <a:schemeClr val="bg1"/>
                </a:solidFill>
                <a:latin typeface="Arial" panose="020B0604020202020204" pitchFamily="34" charset="0"/>
                <a:cs typeface="Arial" panose="020B0604020202020204" pitchFamily="34" charset="0"/>
              </a:rPr>
              <a:t>4. Put public and staff </a:t>
            </a:r>
            <a:r>
              <a:rPr lang="en-GB" dirty="0" smtClean="0">
                <a:solidFill>
                  <a:schemeClr val="bg1"/>
                </a:solidFill>
                <a:latin typeface="Arial" panose="020B0604020202020204" pitchFamily="34" charset="0"/>
                <a:cs typeface="Arial" panose="020B0604020202020204" pitchFamily="34" charset="0"/>
              </a:rPr>
              <a:t>first</a:t>
            </a:r>
          </a:p>
          <a:p>
            <a:pPr algn="ctr"/>
            <a:endParaRPr lang="en-GB"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a:off x="202866" y="4824820"/>
            <a:ext cx="1508369" cy="954107"/>
          </a:xfrm>
          <a:prstGeom prst="rect">
            <a:avLst/>
          </a:prstGeom>
          <a:solidFill>
            <a:srgbClr val="0070C0"/>
          </a:solidFill>
        </p:spPr>
        <p:txBody>
          <a:bodyPr wrap="square" rtlCol="0">
            <a:spAutoFit/>
          </a:bodyPr>
          <a:lstStyle/>
          <a:p>
            <a:pPr algn="ctr"/>
            <a:r>
              <a:rPr lang="en-GB" dirty="0" smtClean="0">
                <a:solidFill>
                  <a:schemeClr val="bg1"/>
                </a:solidFill>
                <a:latin typeface="Arial" panose="020B0604020202020204" pitchFamily="34" charset="0"/>
                <a:cs typeface="Arial" panose="020B0604020202020204" pitchFamily="34" charset="0"/>
              </a:rPr>
              <a:t>3. Develop a flexible </a:t>
            </a:r>
            <a:r>
              <a:rPr lang="en-GB" dirty="0" smtClean="0">
                <a:solidFill>
                  <a:schemeClr val="bg1"/>
                </a:solidFill>
                <a:latin typeface="Arial" panose="020B0604020202020204" pitchFamily="34" charset="0"/>
                <a:cs typeface="Arial" panose="020B0604020202020204" pitchFamily="34" charset="0"/>
              </a:rPr>
              <a:t>workforce</a:t>
            </a:r>
          </a:p>
          <a:p>
            <a:pPr algn="ctr"/>
            <a:endParaRPr lang="en-GB" dirty="0">
              <a:solidFill>
                <a:schemeClr val="bg1"/>
              </a:solidFill>
              <a:latin typeface="Arial" panose="020B0604020202020204" pitchFamily="34" charset="0"/>
              <a:cs typeface="Arial" panose="020B0604020202020204" pitchFamily="34" charset="0"/>
            </a:endParaRPr>
          </a:p>
        </p:txBody>
      </p:sp>
      <p:sp>
        <p:nvSpPr>
          <p:cNvPr id="10" name="TextBox 9"/>
          <p:cNvSpPr txBox="1"/>
          <p:nvPr/>
        </p:nvSpPr>
        <p:spPr>
          <a:xfrm>
            <a:off x="1769730" y="1860173"/>
            <a:ext cx="7973929" cy="4929555"/>
          </a:xfrm>
          <a:prstGeom prst="rect">
            <a:avLst/>
          </a:prstGeom>
          <a:noFill/>
        </p:spPr>
        <p:txBody>
          <a:bodyPr wrap="square" rtlCol="0">
            <a:spAutoFit/>
          </a:bodyPr>
          <a:lstStyle/>
          <a:p>
            <a:pPr marL="342900" indent="-342900">
              <a:spcAft>
                <a:spcPts val="500"/>
              </a:spcAft>
              <a:buFont typeface="Wingdings" pitchFamily="2" charset="2"/>
              <a:buChar char="ü"/>
            </a:pPr>
            <a:r>
              <a:rPr lang="en-GB" sz="1400" dirty="0" smtClean="0">
                <a:solidFill>
                  <a:schemeClr val="accent1">
                    <a:lumMod val="50000"/>
                  </a:schemeClr>
                </a:solidFill>
                <a:latin typeface="Arial" panose="020B0604020202020204" pitchFamily="34" charset="0"/>
                <a:cs typeface="Arial" pitchFamily="34" charset="0"/>
              </a:rPr>
              <a:t>A </a:t>
            </a:r>
            <a:r>
              <a:rPr lang="en-GB" sz="1400" b="1" dirty="0" smtClean="0">
                <a:solidFill>
                  <a:schemeClr val="accent1">
                    <a:lumMod val="50000"/>
                  </a:schemeClr>
                </a:solidFill>
                <a:latin typeface="Arial" pitchFamily="34" charset="0"/>
                <a:cs typeface="Arial" pitchFamily="34" charset="0"/>
              </a:rPr>
              <a:t>permanent increase in critical care capacity </a:t>
            </a:r>
            <a:r>
              <a:rPr lang="en-GB" sz="1400" dirty="0" smtClean="0">
                <a:solidFill>
                  <a:schemeClr val="accent1">
                    <a:lumMod val="50000"/>
                  </a:schemeClr>
                </a:solidFill>
                <a:latin typeface="Arial" pitchFamily="34" charset="0"/>
                <a:cs typeface="Arial" pitchFamily="34" charset="0"/>
              </a:rPr>
              <a:t>and surge capability, centred on tertiary sites</a:t>
            </a:r>
          </a:p>
          <a:p>
            <a:pPr marL="342900" indent="-342900">
              <a:spcAft>
                <a:spcPts val="500"/>
              </a:spcAft>
              <a:buFont typeface="Wingdings" pitchFamily="2" charset="2"/>
              <a:buChar char="ü"/>
            </a:pPr>
            <a:r>
              <a:rPr lang="en-GB" sz="1400" b="1" dirty="0" smtClean="0">
                <a:solidFill>
                  <a:schemeClr val="accent1">
                    <a:lumMod val="50000"/>
                  </a:schemeClr>
                </a:solidFill>
                <a:latin typeface="Arial" pitchFamily="34" charset="0"/>
                <a:cs typeface="Arial" pitchFamily="34" charset="0"/>
              </a:rPr>
              <a:t>Minimise hospital stays </a:t>
            </a:r>
            <a:r>
              <a:rPr lang="en-GB" sz="1400" dirty="0" smtClean="0">
                <a:solidFill>
                  <a:schemeClr val="accent1">
                    <a:lumMod val="50000"/>
                  </a:schemeClr>
                </a:solidFill>
                <a:latin typeface="Arial" pitchFamily="34" charset="0"/>
                <a:cs typeface="Arial" pitchFamily="34" charset="0"/>
              </a:rPr>
              <a:t>e.g.</a:t>
            </a:r>
            <a:r>
              <a:rPr lang="en-GB" sz="1400" b="1" dirty="0" smtClean="0">
                <a:solidFill>
                  <a:schemeClr val="accent1">
                    <a:lumMod val="50000"/>
                  </a:schemeClr>
                </a:solidFill>
                <a:latin typeface="Arial" pitchFamily="34" charset="0"/>
                <a:cs typeface="Arial" pitchFamily="34" charset="0"/>
              </a:rPr>
              <a:t> </a:t>
            </a:r>
            <a:r>
              <a:rPr lang="en-GB" sz="1400" dirty="0" smtClean="0">
                <a:solidFill>
                  <a:schemeClr val="accent1">
                    <a:lumMod val="50000"/>
                  </a:schemeClr>
                </a:solidFill>
                <a:latin typeface="Arial" pitchFamily="34" charset="0"/>
                <a:cs typeface="Arial" pitchFamily="34" charset="0"/>
              </a:rPr>
              <a:t>same-day emergency care; community-based rapid response</a:t>
            </a:r>
          </a:p>
          <a:p>
            <a:pPr marL="342900" indent="-342900">
              <a:spcAft>
                <a:spcPts val="500"/>
              </a:spcAft>
              <a:buFont typeface="Wingdings" pitchFamily="2" charset="2"/>
              <a:buChar char="ü"/>
            </a:pPr>
            <a:r>
              <a:rPr lang="en-GB" sz="1400" dirty="0" smtClean="0">
                <a:solidFill>
                  <a:schemeClr val="accent1">
                    <a:lumMod val="50000"/>
                  </a:schemeClr>
                </a:solidFill>
                <a:latin typeface="Arial" pitchFamily="34" charset="0"/>
                <a:cs typeface="Arial" pitchFamily="34" charset="0"/>
              </a:rPr>
              <a:t>Further </a:t>
            </a:r>
            <a:r>
              <a:rPr lang="en-GB" sz="1400" b="1" dirty="0" smtClean="0">
                <a:solidFill>
                  <a:schemeClr val="accent1">
                    <a:lumMod val="50000"/>
                  </a:schemeClr>
                </a:solidFill>
                <a:latin typeface="Arial" pitchFamily="34" charset="0"/>
                <a:cs typeface="Arial" pitchFamily="34" charset="0"/>
              </a:rPr>
              <a:t>consolidation and strengthening of specialist services</a:t>
            </a:r>
          </a:p>
          <a:p>
            <a:pPr marL="342900" indent="-342900">
              <a:spcAft>
                <a:spcPts val="500"/>
              </a:spcAft>
              <a:buFont typeface="Wingdings" pitchFamily="2" charset="2"/>
              <a:buChar char="ü"/>
            </a:pPr>
            <a:endParaRPr lang="en-GB" sz="500" b="1" dirty="0" smtClean="0">
              <a:solidFill>
                <a:schemeClr val="accent1">
                  <a:lumMod val="50000"/>
                </a:schemeClr>
              </a:solidFill>
              <a:latin typeface="Arial" pitchFamily="34" charset="0"/>
              <a:cs typeface="Arial" pitchFamily="34" charset="0"/>
            </a:endParaRPr>
          </a:p>
          <a:p>
            <a:pPr marL="342900" indent="-342900">
              <a:spcAft>
                <a:spcPts val="500"/>
              </a:spcAft>
              <a:buFont typeface="Wingdings" pitchFamily="2" charset="2"/>
              <a:buChar char="ü"/>
            </a:pPr>
            <a:r>
              <a:rPr lang="en-GB" sz="1400" b="1" dirty="0" smtClean="0">
                <a:solidFill>
                  <a:schemeClr val="accent1">
                    <a:lumMod val="50000"/>
                  </a:schemeClr>
                </a:solidFill>
                <a:latin typeface="Arial" pitchFamily="34" charset="0"/>
                <a:cs typeface="Arial" pitchFamily="34" charset="0"/>
              </a:rPr>
              <a:t>Segregate the health and care system </a:t>
            </a:r>
            <a:r>
              <a:rPr lang="en-GB" sz="1400" dirty="0" smtClean="0">
                <a:solidFill>
                  <a:schemeClr val="accent1">
                    <a:lumMod val="50000"/>
                  </a:schemeClr>
                </a:solidFill>
                <a:latin typeface="Arial" pitchFamily="34" charset="0"/>
                <a:cs typeface="Arial" pitchFamily="34" charset="0"/>
              </a:rPr>
              <a:t>between </a:t>
            </a:r>
            <a:r>
              <a:rPr lang="en-GB" sz="1400" dirty="0" err="1" smtClean="0">
                <a:solidFill>
                  <a:schemeClr val="accent1">
                    <a:lumMod val="50000"/>
                  </a:schemeClr>
                </a:solidFill>
                <a:latin typeface="Arial" pitchFamily="34" charset="0"/>
                <a:cs typeface="Arial" pitchFamily="34" charset="0"/>
              </a:rPr>
              <a:t>Covid</a:t>
            </a:r>
            <a:r>
              <a:rPr lang="en-GB" sz="1400" dirty="0" smtClean="0">
                <a:solidFill>
                  <a:schemeClr val="accent1">
                    <a:lumMod val="50000"/>
                  </a:schemeClr>
                </a:solidFill>
                <a:latin typeface="Arial" pitchFamily="34" charset="0"/>
                <a:cs typeface="Arial" pitchFamily="34" charset="0"/>
              </a:rPr>
              <a:t> and non-</a:t>
            </a:r>
            <a:r>
              <a:rPr lang="en-GB" sz="1400" dirty="0" err="1" smtClean="0">
                <a:solidFill>
                  <a:schemeClr val="accent1">
                    <a:lumMod val="50000"/>
                  </a:schemeClr>
                </a:solidFill>
                <a:latin typeface="Arial" pitchFamily="34" charset="0"/>
                <a:cs typeface="Arial" pitchFamily="34" charset="0"/>
              </a:rPr>
              <a:t>Covid</a:t>
            </a:r>
            <a:r>
              <a:rPr lang="en-GB" sz="1400" dirty="0" smtClean="0">
                <a:solidFill>
                  <a:schemeClr val="accent1">
                    <a:lumMod val="50000"/>
                  </a:schemeClr>
                </a:solidFill>
                <a:latin typeface="Arial" pitchFamily="34" charset="0"/>
                <a:cs typeface="Arial" pitchFamily="34" charset="0"/>
              </a:rPr>
              <a:t>; urgent and elective work especially by site</a:t>
            </a:r>
          </a:p>
          <a:p>
            <a:pPr marL="342900" indent="-342900">
              <a:spcAft>
                <a:spcPts val="500"/>
              </a:spcAft>
              <a:buFont typeface="Wingdings" pitchFamily="2" charset="2"/>
              <a:buChar char="ü"/>
            </a:pPr>
            <a:r>
              <a:rPr lang="en-GB" sz="1400" b="1" dirty="0" smtClean="0">
                <a:solidFill>
                  <a:schemeClr val="accent1">
                    <a:lumMod val="50000"/>
                  </a:schemeClr>
                </a:solidFill>
                <a:latin typeface="Arial" pitchFamily="34" charset="0"/>
                <a:cs typeface="Arial" pitchFamily="34" charset="0"/>
              </a:rPr>
              <a:t>Virtual by default </a:t>
            </a:r>
            <a:r>
              <a:rPr lang="en-GB" sz="1400" dirty="0" smtClean="0">
                <a:solidFill>
                  <a:schemeClr val="accent1">
                    <a:lumMod val="50000"/>
                  </a:schemeClr>
                </a:solidFill>
                <a:latin typeface="Arial" pitchFamily="34" charset="0"/>
                <a:cs typeface="Arial" pitchFamily="34" charset="0"/>
              </a:rPr>
              <a:t>unless good reasons not to be for e.g. primary care, outpatients, diagnostics, self-care</a:t>
            </a:r>
          </a:p>
          <a:p>
            <a:pPr marL="342900" indent="-342900">
              <a:spcAft>
                <a:spcPts val="500"/>
              </a:spcAft>
              <a:buFont typeface="Wingdings" pitchFamily="2" charset="2"/>
              <a:buChar char="ü"/>
            </a:pPr>
            <a:r>
              <a:rPr lang="en-GB" sz="1400" b="1" dirty="0" smtClean="0">
                <a:solidFill>
                  <a:schemeClr val="accent1">
                    <a:lumMod val="50000"/>
                  </a:schemeClr>
                </a:solidFill>
                <a:latin typeface="Arial" pitchFamily="34" charset="0"/>
                <a:cs typeface="Arial" pitchFamily="34" charset="0"/>
              </a:rPr>
              <a:t>Single</a:t>
            </a:r>
            <a:r>
              <a:rPr lang="en-GB" sz="1400" dirty="0" smtClean="0">
                <a:solidFill>
                  <a:schemeClr val="accent1">
                    <a:lumMod val="50000"/>
                  </a:schemeClr>
                </a:solidFill>
                <a:latin typeface="Arial" pitchFamily="34" charset="0"/>
                <a:cs typeface="Arial" pitchFamily="34" charset="0"/>
              </a:rPr>
              <a:t> ‘talk before you walk’ </a:t>
            </a:r>
            <a:r>
              <a:rPr lang="en-GB" sz="1400" b="1" dirty="0" smtClean="0">
                <a:solidFill>
                  <a:schemeClr val="accent1">
                    <a:lumMod val="50000"/>
                  </a:schemeClr>
                </a:solidFill>
                <a:latin typeface="Arial" pitchFamily="34" charset="0"/>
                <a:cs typeface="Arial" pitchFamily="34" charset="0"/>
              </a:rPr>
              <a:t>points of access f</a:t>
            </a:r>
            <a:r>
              <a:rPr lang="en-GB" sz="1400" dirty="0" smtClean="0">
                <a:solidFill>
                  <a:schemeClr val="accent1">
                    <a:lumMod val="50000"/>
                  </a:schemeClr>
                </a:solidFill>
                <a:latin typeface="Arial" pitchFamily="34" charset="0"/>
                <a:cs typeface="Arial" pitchFamily="34" charset="0"/>
              </a:rPr>
              <a:t>or all pathways</a:t>
            </a:r>
          </a:p>
          <a:p>
            <a:pPr marL="342900" indent="-342900">
              <a:spcAft>
                <a:spcPts val="500"/>
              </a:spcAft>
              <a:buFont typeface="Wingdings" pitchFamily="2" charset="2"/>
              <a:buChar char="ü"/>
            </a:pPr>
            <a:r>
              <a:rPr lang="en-GB" sz="1400" dirty="0" smtClean="0">
                <a:solidFill>
                  <a:schemeClr val="accent1">
                    <a:lumMod val="50000"/>
                  </a:schemeClr>
                </a:solidFill>
                <a:latin typeface="Arial" pitchFamily="34" charset="0"/>
                <a:cs typeface="Arial" pitchFamily="34" charset="0"/>
              </a:rPr>
              <a:t>New community-based approaches to managing </a:t>
            </a:r>
            <a:r>
              <a:rPr lang="en-GB" sz="1400" b="1" dirty="0" smtClean="0">
                <a:solidFill>
                  <a:schemeClr val="accent1">
                    <a:lumMod val="50000"/>
                  </a:schemeClr>
                </a:solidFill>
                <a:latin typeface="Arial" pitchFamily="34" charset="0"/>
                <a:cs typeface="Arial" pitchFamily="34" charset="0"/>
              </a:rPr>
              <a:t>long term conditions (LTCs)</a:t>
            </a:r>
            <a:r>
              <a:rPr lang="en-GB" sz="1400" dirty="0" smtClean="0">
                <a:solidFill>
                  <a:schemeClr val="accent1">
                    <a:lumMod val="50000"/>
                  </a:schemeClr>
                </a:solidFill>
                <a:latin typeface="Arial" pitchFamily="34" charset="0"/>
                <a:cs typeface="Arial" pitchFamily="34" charset="0"/>
              </a:rPr>
              <a:t>/shielded patients</a:t>
            </a:r>
          </a:p>
          <a:p>
            <a:pPr marL="342900" indent="-342900">
              <a:spcAft>
                <a:spcPts val="500"/>
              </a:spcAft>
              <a:buFont typeface="Wingdings" pitchFamily="2" charset="2"/>
              <a:buChar char="ü"/>
            </a:pPr>
            <a:endParaRPr lang="en-GB" sz="800" dirty="0" smtClean="0">
              <a:solidFill>
                <a:schemeClr val="accent1">
                  <a:lumMod val="50000"/>
                </a:schemeClr>
              </a:solidFill>
              <a:latin typeface="Arial" pitchFamily="34" charset="0"/>
              <a:cs typeface="Arial" pitchFamily="34" charset="0"/>
            </a:endParaRPr>
          </a:p>
          <a:p>
            <a:pPr marL="342900" indent="-342900">
              <a:spcAft>
                <a:spcPts val="500"/>
              </a:spcAft>
              <a:buFont typeface="Wingdings" pitchFamily="2" charset="2"/>
              <a:buChar char="ü"/>
            </a:pPr>
            <a:r>
              <a:rPr lang="en-GB" sz="1400" dirty="0" smtClean="0">
                <a:solidFill>
                  <a:schemeClr val="accent1">
                    <a:lumMod val="50000"/>
                  </a:schemeClr>
                </a:solidFill>
                <a:latin typeface="Arial" pitchFamily="34" charset="0"/>
                <a:cs typeface="Arial" pitchFamily="34" charset="0"/>
              </a:rPr>
              <a:t>Consolidate  </a:t>
            </a:r>
            <a:r>
              <a:rPr lang="en-GB" sz="1400" b="1" dirty="0" smtClean="0">
                <a:solidFill>
                  <a:schemeClr val="accent1">
                    <a:lumMod val="50000"/>
                  </a:schemeClr>
                </a:solidFill>
                <a:latin typeface="Arial" pitchFamily="34" charset="0"/>
                <a:cs typeface="Arial" pitchFamily="34" charset="0"/>
              </a:rPr>
              <a:t>corporate services </a:t>
            </a:r>
            <a:r>
              <a:rPr lang="en-GB" sz="1400" dirty="0" smtClean="0">
                <a:solidFill>
                  <a:schemeClr val="accent1">
                    <a:lumMod val="50000"/>
                  </a:schemeClr>
                </a:solidFill>
                <a:latin typeface="Arial" pitchFamily="34" charset="0"/>
                <a:cs typeface="Arial" pitchFamily="34" charset="0"/>
              </a:rPr>
              <a:t>and share </a:t>
            </a:r>
            <a:r>
              <a:rPr lang="en-GB" sz="1400" b="1" dirty="0" smtClean="0">
                <a:solidFill>
                  <a:schemeClr val="accent1">
                    <a:lumMod val="50000"/>
                  </a:schemeClr>
                </a:solidFill>
                <a:latin typeface="Arial" pitchFamily="34" charset="0"/>
                <a:cs typeface="Arial" pitchFamily="34" charset="0"/>
              </a:rPr>
              <a:t>clinical support services</a:t>
            </a:r>
          </a:p>
          <a:p>
            <a:pPr marL="342900" indent="-342900">
              <a:spcAft>
                <a:spcPts val="500"/>
              </a:spcAft>
              <a:buFont typeface="Wingdings" pitchFamily="2" charset="2"/>
              <a:buChar char="ü"/>
            </a:pPr>
            <a:r>
              <a:rPr lang="en-GB" sz="1400" dirty="0" smtClean="0">
                <a:solidFill>
                  <a:schemeClr val="accent1">
                    <a:lumMod val="50000"/>
                  </a:schemeClr>
                </a:solidFill>
                <a:latin typeface="Arial" pitchFamily="34" charset="0"/>
                <a:cs typeface="Arial" pitchFamily="34" charset="0"/>
              </a:rPr>
              <a:t>New integrated </a:t>
            </a:r>
            <a:r>
              <a:rPr lang="en-GB" sz="1400" b="1" dirty="0" smtClean="0">
                <a:solidFill>
                  <a:schemeClr val="accent1">
                    <a:lumMod val="50000"/>
                  </a:schemeClr>
                </a:solidFill>
                <a:latin typeface="Arial" pitchFamily="34" charset="0"/>
                <a:cs typeface="Arial" pitchFamily="34" charset="0"/>
              </a:rPr>
              <a:t>workforce </a:t>
            </a:r>
            <a:r>
              <a:rPr lang="en-GB" sz="1400" dirty="0" smtClean="0">
                <a:solidFill>
                  <a:schemeClr val="accent1">
                    <a:lumMod val="50000"/>
                  </a:schemeClr>
                </a:solidFill>
                <a:latin typeface="Arial" pitchFamily="34" charset="0"/>
                <a:cs typeface="Arial" pitchFamily="34" charset="0"/>
              </a:rPr>
              <a:t>and volunteer models and new incentives to deliver these new models of care</a:t>
            </a:r>
          </a:p>
          <a:p>
            <a:pPr marL="342900" indent="-342900">
              <a:spcAft>
                <a:spcPts val="500"/>
              </a:spcAft>
              <a:buFont typeface="Wingdings" pitchFamily="2" charset="2"/>
              <a:buChar char="ü"/>
            </a:pPr>
            <a:r>
              <a:rPr lang="en-GB" sz="1400" dirty="0" smtClean="0">
                <a:solidFill>
                  <a:schemeClr val="accent1">
                    <a:lumMod val="50000"/>
                  </a:schemeClr>
                </a:solidFill>
                <a:latin typeface="Arial" pitchFamily="34" charset="0"/>
                <a:cs typeface="Arial" pitchFamily="34" charset="0"/>
              </a:rPr>
              <a:t>Further </a:t>
            </a:r>
            <a:r>
              <a:rPr lang="en-GB" sz="1400" b="1" dirty="0" smtClean="0">
                <a:solidFill>
                  <a:schemeClr val="accent1">
                    <a:lumMod val="50000"/>
                  </a:schemeClr>
                </a:solidFill>
                <a:latin typeface="Arial" pitchFamily="34" charset="0"/>
                <a:cs typeface="Arial" pitchFamily="34" charset="0"/>
              </a:rPr>
              <a:t>alignment and joining together of institutions </a:t>
            </a:r>
            <a:r>
              <a:rPr lang="en-GB" sz="1400" dirty="0" smtClean="0">
                <a:solidFill>
                  <a:schemeClr val="accent1">
                    <a:lumMod val="50000"/>
                  </a:schemeClr>
                </a:solidFill>
                <a:latin typeface="Arial" pitchFamily="34" charset="0"/>
                <a:cs typeface="Arial" pitchFamily="34" charset="0"/>
              </a:rPr>
              <a:t>within the </a:t>
            </a:r>
            <a:r>
              <a:rPr lang="en-GB" sz="1400" dirty="0" smtClean="0">
                <a:solidFill>
                  <a:schemeClr val="accent1">
                    <a:lumMod val="50000"/>
                  </a:schemeClr>
                </a:solidFill>
                <a:latin typeface="Arial" pitchFamily="34" charset="0"/>
                <a:cs typeface="Arial" pitchFamily="34" charset="0"/>
              </a:rPr>
              <a:t>ICS (i.e. Neighbourhoods)</a:t>
            </a:r>
            <a:endParaRPr lang="en-GB" sz="1400" dirty="0" smtClean="0">
              <a:solidFill>
                <a:schemeClr val="accent1">
                  <a:lumMod val="50000"/>
                </a:schemeClr>
              </a:solidFill>
              <a:latin typeface="Arial" pitchFamily="34" charset="0"/>
              <a:cs typeface="Arial" pitchFamily="34" charset="0"/>
            </a:endParaRPr>
          </a:p>
          <a:p>
            <a:pPr marL="342900" indent="-342900">
              <a:spcAft>
                <a:spcPts val="500"/>
              </a:spcAft>
              <a:buFont typeface="Wingdings" pitchFamily="2" charset="2"/>
              <a:buChar char="ü"/>
            </a:pPr>
            <a:endParaRPr lang="en-GB" sz="500" dirty="0" smtClean="0">
              <a:solidFill>
                <a:schemeClr val="accent1">
                  <a:lumMod val="50000"/>
                </a:schemeClr>
              </a:solidFill>
              <a:latin typeface="Arial" pitchFamily="34" charset="0"/>
              <a:cs typeface="Arial" pitchFamily="34" charset="0"/>
            </a:endParaRPr>
          </a:p>
          <a:p>
            <a:pPr marL="342900" indent="-342900">
              <a:spcAft>
                <a:spcPts val="500"/>
              </a:spcAft>
              <a:buFont typeface="Wingdings" pitchFamily="2" charset="2"/>
              <a:buChar char="ü"/>
            </a:pPr>
            <a:r>
              <a:rPr lang="en-GB" sz="1400" dirty="0" smtClean="0">
                <a:solidFill>
                  <a:schemeClr val="accent1">
                    <a:lumMod val="50000"/>
                  </a:schemeClr>
                </a:solidFill>
                <a:latin typeface="Arial" pitchFamily="34" charset="0"/>
                <a:cs typeface="Arial" pitchFamily="34" charset="0"/>
              </a:rPr>
              <a:t>Disproportionate </a:t>
            </a:r>
            <a:r>
              <a:rPr lang="en-GB" sz="1400" b="1" dirty="0" smtClean="0">
                <a:solidFill>
                  <a:schemeClr val="accent1">
                    <a:lumMod val="50000"/>
                  </a:schemeClr>
                </a:solidFill>
                <a:latin typeface="Arial" pitchFamily="34" charset="0"/>
                <a:cs typeface="Arial" pitchFamily="34" charset="0"/>
              </a:rPr>
              <a:t>focus and resources for those with most unequal access </a:t>
            </a:r>
            <a:r>
              <a:rPr lang="en-GB" sz="1400" dirty="0" smtClean="0">
                <a:solidFill>
                  <a:schemeClr val="accent1">
                    <a:lumMod val="50000"/>
                  </a:schemeClr>
                </a:solidFill>
                <a:latin typeface="Arial" pitchFamily="34" charset="0"/>
                <a:cs typeface="Arial" pitchFamily="34" charset="0"/>
              </a:rPr>
              <a:t>and outcomes</a:t>
            </a:r>
          </a:p>
          <a:p>
            <a:pPr marL="342900" indent="-342900">
              <a:spcAft>
                <a:spcPts val="500"/>
              </a:spcAft>
              <a:buFont typeface="Wingdings" pitchFamily="2" charset="2"/>
              <a:buChar char="ü"/>
            </a:pPr>
            <a:r>
              <a:rPr lang="en-GB" sz="1400" dirty="0" smtClean="0">
                <a:solidFill>
                  <a:schemeClr val="accent1">
                    <a:lumMod val="50000"/>
                  </a:schemeClr>
                </a:solidFill>
                <a:latin typeface="Arial" pitchFamily="34" charset="0"/>
                <a:cs typeface="Arial" pitchFamily="34" charset="0"/>
              </a:rPr>
              <a:t>A new approach to </a:t>
            </a:r>
            <a:r>
              <a:rPr lang="en-GB" sz="1400" b="1" dirty="0" smtClean="0">
                <a:solidFill>
                  <a:schemeClr val="accent1">
                    <a:lumMod val="50000"/>
                  </a:schemeClr>
                </a:solidFill>
                <a:latin typeface="Arial" pitchFamily="34" charset="0"/>
                <a:cs typeface="Arial" pitchFamily="34" charset="0"/>
              </a:rPr>
              <a:t>consent </a:t>
            </a:r>
            <a:r>
              <a:rPr lang="en-GB" sz="1400" dirty="0" smtClean="0">
                <a:solidFill>
                  <a:schemeClr val="accent1">
                    <a:lumMod val="50000"/>
                  </a:schemeClr>
                </a:solidFill>
                <a:latin typeface="Arial" pitchFamily="34" charset="0"/>
                <a:cs typeface="Arial" pitchFamily="34" charset="0"/>
              </a:rPr>
              <a:t>through systematic deliberative public engagement e.g. citizens juries</a:t>
            </a:r>
            <a:endParaRPr lang="en-GB" sz="1400" dirty="0">
              <a:solidFill>
                <a:schemeClr val="accent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66158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
          <p:cNvSpPr txBox="1">
            <a:spLocks noGrp="1"/>
          </p:cNvSpPr>
          <p:nvPr>
            <p:ph type="title"/>
          </p:nvPr>
        </p:nvSpPr>
        <p:spPr>
          <a:xfrm>
            <a:off x="378577" y="365126"/>
            <a:ext cx="8543925" cy="57698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a:buNone/>
            </a:pPr>
            <a:r>
              <a:rPr lang="en-GB" sz="2400" b="1" dirty="0" smtClean="0">
                <a:solidFill>
                  <a:srgbClr val="002060"/>
                </a:solidFill>
                <a:latin typeface="Arial"/>
                <a:ea typeface="Arial"/>
                <a:cs typeface="Arial"/>
                <a:sym typeface="Arial"/>
              </a:rPr>
              <a:t>Key risks to consider</a:t>
            </a:r>
            <a:endParaRPr dirty="0"/>
          </a:p>
        </p:txBody>
      </p:sp>
      <p:sp>
        <p:nvSpPr>
          <p:cNvPr id="116" name="Google Shape;116;p2"/>
          <p:cNvSpPr txBox="1"/>
          <p:nvPr/>
        </p:nvSpPr>
        <p:spPr>
          <a:xfrm>
            <a:off x="314822" y="1283568"/>
            <a:ext cx="9355237" cy="369332"/>
          </a:xfrm>
          <a:prstGeom prst="rect">
            <a:avLst/>
          </a:prstGeom>
          <a:noFill/>
          <a:ln>
            <a:noFill/>
          </a:ln>
        </p:spPr>
        <p:txBody>
          <a:bodyPr spcFirstLastPara="1" wrap="square" lIns="91425" tIns="45700" rIns="91425" bIns="45700" anchor="t" anchorCtr="0">
            <a:spAutoFit/>
          </a:bodyPr>
          <a:lstStyle/>
          <a:p>
            <a:pPr marL="285750" marR="0" lvl="0" indent="-171450" algn="l" rtl="0">
              <a:lnSpc>
                <a:spcPct val="100000"/>
              </a:lnSpc>
              <a:spcBef>
                <a:spcPts val="0"/>
              </a:spcBef>
              <a:spcAft>
                <a:spcPts val="0"/>
              </a:spcAft>
              <a:buClr>
                <a:srgbClr val="000000"/>
              </a:buClr>
              <a:buSzPts val="1800"/>
              <a:buFont typeface="Arial"/>
              <a:buNone/>
            </a:pPr>
            <a:endParaRPr sz="1800" b="1" i="0" u="none" strike="noStrike" cap="none">
              <a:solidFill>
                <a:srgbClr val="002060"/>
              </a:solidFill>
              <a:latin typeface="Arial"/>
              <a:ea typeface="Arial"/>
              <a:cs typeface="Arial"/>
              <a:sym typeface="Arial"/>
            </a:endParaRPr>
          </a:p>
        </p:txBody>
      </p:sp>
      <p:sp>
        <p:nvSpPr>
          <p:cNvPr id="119" name="Google Shape;119;p2"/>
          <p:cNvSpPr/>
          <p:nvPr/>
        </p:nvSpPr>
        <p:spPr>
          <a:xfrm>
            <a:off x="261837" y="942110"/>
            <a:ext cx="9461206" cy="5755381"/>
          </a:xfrm>
          <a:prstGeom prst="rect">
            <a:avLst/>
          </a:prstGeom>
          <a:noFill/>
          <a:ln>
            <a:noFill/>
          </a:ln>
        </p:spPr>
        <p:txBody>
          <a:bodyPr spcFirstLastPara="1" wrap="square" lIns="91425" tIns="45700" rIns="91425" bIns="45700" anchor="t" anchorCtr="0">
            <a:spAutoFit/>
          </a:bodyPr>
          <a:lstStyle/>
          <a:p>
            <a:pPr marL="342900" indent="-342900">
              <a:buFont typeface="+mj-lt"/>
              <a:buAutoNum type="arabicPeriod"/>
            </a:pPr>
            <a:r>
              <a:rPr lang="en-GB" sz="1600" dirty="0">
                <a:solidFill>
                  <a:schemeClr val="accent1">
                    <a:lumMod val="50000"/>
                  </a:schemeClr>
                </a:solidFill>
                <a:latin typeface="Arial" panose="020B0604020202020204" pitchFamily="34" charset="0"/>
                <a:cs typeface="Arial" panose="020B0604020202020204" pitchFamily="34" charset="0"/>
              </a:rPr>
              <a:t>These plans all require significant changes to the </a:t>
            </a:r>
            <a:r>
              <a:rPr lang="en-GB" sz="1600" b="1" dirty="0">
                <a:solidFill>
                  <a:schemeClr val="accent1">
                    <a:lumMod val="50000"/>
                  </a:schemeClr>
                </a:solidFill>
                <a:latin typeface="Arial" panose="020B0604020202020204" pitchFamily="34" charset="0"/>
                <a:cs typeface="Arial" panose="020B0604020202020204" pitchFamily="34" charset="0"/>
              </a:rPr>
              <a:t>workforce, the way we work and our ability to train and recruit people </a:t>
            </a:r>
            <a:r>
              <a:rPr lang="en-GB" sz="1600" dirty="0">
                <a:solidFill>
                  <a:schemeClr val="accent1">
                    <a:lumMod val="50000"/>
                  </a:schemeClr>
                </a:solidFill>
                <a:latin typeface="Arial" panose="020B0604020202020204" pitchFamily="34" charset="0"/>
                <a:cs typeface="Arial" panose="020B0604020202020204" pitchFamily="34" charset="0"/>
              </a:rPr>
              <a:t>to new roles. We also need to recognise that not everyone will want to change and many staff will have been affected by the emergency.</a:t>
            </a:r>
          </a:p>
          <a:p>
            <a:pPr marL="628650" lvl="1" indent="-171450">
              <a:buFont typeface="Arial" panose="020B0604020202020204" pitchFamily="34" charset="0"/>
              <a:buChar char="•"/>
            </a:pPr>
            <a:r>
              <a:rPr lang="en-GB" sz="1600" dirty="0">
                <a:solidFill>
                  <a:schemeClr val="accent1">
                    <a:lumMod val="50000"/>
                  </a:schemeClr>
                </a:solidFill>
                <a:latin typeface="Arial" panose="020B0604020202020204" pitchFamily="34" charset="0"/>
                <a:cs typeface="Arial" panose="020B0604020202020204" pitchFamily="34" charset="0"/>
              </a:rPr>
              <a:t>New ways of working, which will be paramount to delivering improvements, must consider the views of staff and endeavour to make their roles less burdensome, more productive and more fulfilling. </a:t>
            </a:r>
          </a:p>
          <a:p>
            <a:endParaRPr lang="en-GB" sz="1600" dirty="0">
              <a:solidFill>
                <a:schemeClr val="accent1">
                  <a:lumMod val="50000"/>
                </a:schemeClr>
              </a:solidFill>
              <a:latin typeface="Arial" panose="020B0604020202020204" pitchFamily="34" charset="0"/>
              <a:cs typeface="Arial" panose="020B0604020202020204" pitchFamily="34" charset="0"/>
            </a:endParaRPr>
          </a:p>
          <a:p>
            <a:pPr marL="355600" indent="-355600"/>
            <a:r>
              <a:rPr lang="en-GB" sz="1600" dirty="0">
                <a:solidFill>
                  <a:schemeClr val="accent1">
                    <a:lumMod val="50000"/>
                  </a:schemeClr>
                </a:solidFill>
                <a:latin typeface="Arial" panose="020B0604020202020204" pitchFamily="34" charset="0"/>
                <a:cs typeface="Arial" panose="020B0604020202020204" pitchFamily="34" charset="0"/>
              </a:rPr>
              <a:t>2. 	Some of these changes represent a </a:t>
            </a:r>
            <a:r>
              <a:rPr lang="en-GB" sz="1600" b="1" dirty="0">
                <a:solidFill>
                  <a:schemeClr val="accent1">
                    <a:lumMod val="50000"/>
                  </a:schemeClr>
                </a:solidFill>
                <a:latin typeface="Arial" panose="020B0604020202020204" pitchFamily="34" charset="0"/>
                <a:cs typeface="Arial" panose="020B0604020202020204" pitchFamily="34" charset="0"/>
              </a:rPr>
              <a:t>fundamental shift in the way many people will access health services</a:t>
            </a:r>
            <a:r>
              <a:rPr lang="en-GB" sz="1600" dirty="0">
                <a:solidFill>
                  <a:schemeClr val="accent1">
                    <a:lumMod val="50000"/>
                  </a:schemeClr>
                </a:solidFill>
                <a:latin typeface="Arial" panose="020B0604020202020204" pitchFamily="34" charset="0"/>
                <a:cs typeface="Arial" panose="020B0604020202020204" pitchFamily="34" charset="0"/>
              </a:rPr>
              <a:t>. </a:t>
            </a:r>
          </a:p>
          <a:p>
            <a:pPr marL="628650" lvl="1" indent="-171450">
              <a:buFont typeface="Arial" panose="020B0604020202020204" pitchFamily="34" charset="0"/>
              <a:buChar char="•"/>
            </a:pPr>
            <a:r>
              <a:rPr lang="en-GB" sz="1600" dirty="0">
                <a:solidFill>
                  <a:schemeClr val="accent1">
                    <a:lumMod val="50000"/>
                  </a:schemeClr>
                </a:solidFill>
                <a:latin typeface="Arial" panose="020B0604020202020204" pitchFamily="34" charset="0"/>
                <a:cs typeface="Arial" panose="020B0604020202020204" pitchFamily="34" charset="0"/>
              </a:rPr>
              <a:t>Current arrangements will remain in place whilst we engage with clinician, staff and our diverse local population to further shape and define the new </a:t>
            </a:r>
            <a:r>
              <a:rPr lang="en-GB" sz="1600" dirty="0" smtClean="0">
                <a:solidFill>
                  <a:schemeClr val="accent1">
                    <a:lumMod val="50000"/>
                  </a:schemeClr>
                </a:solidFill>
                <a:latin typeface="Arial" panose="020B0604020202020204" pitchFamily="34" charset="0"/>
                <a:cs typeface="Arial" panose="020B0604020202020204" pitchFamily="34" charset="0"/>
              </a:rPr>
              <a:t>offer.</a:t>
            </a:r>
            <a:endParaRPr lang="en-GB" sz="1600" dirty="0">
              <a:solidFill>
                <a:schemeClr val="accent1">
                  <a:lumMod val="50000"/>
                </a:schemeClr>
              </a:solidFill>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GB" sz="1600" dirty="0">
                <a:solidFill>
                  <a:schemeClr val="accent1">
                    <a:lumMod val="50000"/>
                  </a:schemeClr>
                </a:solidFill>
                <a:latin typeface="Arial" panose="020B0604020202020204" pitchFamily="34" charset="0"/>
                <a:cs typeface="Arial" panose="020B0604020202020204" pitchFamily="34" charset="0"/>
              </a:rPr>
              <a:t>We may need some support from NHSE/I on helping to manage some changes to </a:t>
            </a:r>
            <a:r>
              <a:rPr lang="en-GB" sz="1600" dirty="0" smtClean="0">
                <a:solidFill>
                  <a:schemeClr val="accent1">
                    <a:lumMod val="50000"/>
                  </a:schemeClr>
                </a:solidFill>
                <a:latin typeface="Arial" panose="020B0604020202020204" pitchFamily="34" charset="0"/>
                <a:cs typeface="Arial" panose="020B0604020202020204" pitchFamily="34" charset="0"/>
              </a:rPr>
              <a:t>services.</a:t>
            </a:r>
            <a:endParaRPr lang="en-GB" sz="1600" dirty="0">
              <a:solidFill>
                <a:schemeClr val="accent1">
                  <a:lumMod val="50000"/>
                </a:schemeClr>
              </a:solidFill>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GB" sz="1600" dirty="0">
                <a:solidFill>
                  <a:schemeClr val="accent1">
                    <a:lumMod val="50000"/>
                  </a:schemeClr>
                </a:solidFill>
                <a:latin typeface="Arial" panose="020B0604020202020204" pitchFamily="34" charset="0"/>
                <a:cs typeface="Arial" panose="020B0604020202020204" pitchFamily="34" charset="0"/>
              </a:rPr>
              <a:t>The digital/virtual changes do not suit all service users and there are plans to return to face-to-face contact for example people with learning disabilities and autism as soon as is </a:t>
            </a:r>
            <a:r>
              <a:rPr lang="en-GB" sz="1600" dirty="0" smtClean="0">
                <a:solidFill>
                  <a:schemeClr val="accent1">
                    <a:lumMod val="50000"/>
                  </a:schemeClr>
                </a:solidFill>
                <a:latin typeface="Arial" panose="020B0604020202020204" pitchFamily="34" charset="0"/>
                <a:cs typeface="Arial" panose="020B0604020202020204" pitchFamily="34" charset="0"/>
              </a:rPr>
              <a:t>practical.</a:t>
            </a:r>
            <a:endParaRPr lang="en-GB" sz="1600" dirty="0">
              <a:solidFill>
                <a:schemeClr val="accent1">
                  <a:lumMod val="50000"/>
                </a:schemeClr>
              </a:solidFill>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GB" sz="1600" dirty="0">
                <a:solidFill>
                  <a:schemeClr val="accent1">
                    <a:lumMod val="50000"/>
                  </a:schemeClr>
                </a:solidFill>
                <a:latin typeface="Arial" panose="020B0604020202020204" pitchFamily="34" charset="0"/>
                <a:cs typeface="Arial" panose="020B0604020202020204" pitchFamily="34" charset="0"/>
              </a:rPr>
              <a:t>Equality impact assessments will be required to ensure that no groups are disadvantaged by these changes and we reduce existing inequalities where possible. We will ensure that the full implications of these changes are assessed over time to make sure that the positive benefits are sustained, and any negative impacts are understood and mitigated </a:t>
            </a:r>
            <a:r>
              <a:rPr lang="en-GB" sz="1600" dirty="0" smtClean="0">
                <a:solidFill>
                  <a:schemeClr val="accent1">
                    <a:lumMod val="50000"/>
                  </a:schemeClr>
                </a:solidFill>
                <a:latin typeface="Arial" panose="020B0604020202020204" pitchFamily="34" charset="0"/>
                <a:cs typeface="Arial" panose="020B0604020202020204" pitchFamily="34" charset="0"/>
              </a:rPr>
              <a:t>against.</a:t>
            </a:r>
            <a:endParaRPr lang="en-GB" sz="1600" dirty="0">
              <a:solidFill>
                <a:schemeClr val="accent1">
                  <a:lumMod val="50000"/>
                </a:schemeClr>
              </a:solidFill>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GB" sz="1600" dirty="0">
                <a:solidFill>
                  <a:schemeClr val="accent1">
                    <a:lumMod val="50000"/>
                  </a:schemeClr>
                </a:solidFill>
                <a:latin typeface="Arial" panose="020B0604020202020204" pitchFamily="34" charset="0"/>
                <a:cs typeface="Arial" panose="020B0604020202020204" pitchFamily="34" charset="0"/>
              </a:rPr>
              <a:t>The clinical complexity of patients is likely to increase and we must ensure our capacity reflects the impact of this on length of stay and the needs to rehabilitation in the </a:t>
            </a:r>
            <a:r>
              <a:rPr lang="en-GB" sz="1600" dirty="0" smtClean="0">
                <a:solidFill>
                  <a:schemeClr val="accent1">
                    <a:lumMod val="50000"/>
                  </a:schemeClr>
                </a:solidFill>
                <a:latin typeface="Arial" panose="020B0604020202020204" pitchFamily="34" charset="0"/>
                <a:cs typeface="Arial" panose="020B0604020202020204" pitchFamily="34" charset="0"/>
              </a:rPr>
              <a:t>community.</a:t>
            </a:r>
            <a:endParaRPr lang="en-GB" sz="1600" dirty="0">
              <a:solidFill>
                <a:schemeClr val="accent1">
                  <a:lumMod val="50000"/>
                </a:schemeClr>
              </a:solidFill>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GB" sz="1600" dirty="0">
                <a:solidFill>
                  <a:schemeClr val="accent1">
                    <a:lumMod val="50000"/>
                  </a:schemeClr>
                </a:solidFill>
                <a:latin typeface="Arial" panose="020B0604020202020204" pitchFamily="34" charset="0"/>
                <a:cs typeface="Arial" panose="020B0604020202020204" pitchFamily="34" charset="0"/>
              </a:rPr>
              <a:t>The financial implications of these changes are significant , requiring </a:t>
            </a:r>
            <a:r>
              <a:rPr lang="en-GB" sz="1600" dirty="0" smtClean="0">
                <a:solidFill>
                  <a:schemeClr val="accent1">
                    <a:lumMod val="50000"/>
                  </a:schemeClr>
                </a:solidFill>
                <a:latin typeface="Arial" panose="020B0604020202020204" pitchFamily="34" charset="0"/>
                <a:cs typeface="Arial" panose="020B0604020202020204" pitchFamily="34" charset="0"/>
              </a:rPr>
              <a:t>capital </a:t>
            </a:r>
            <a:r>
              <a:rPr lang="en-GB" sz="1600" dirty="0">
                <a:solidFill>
                  <a:schemeClr val="accent1">
                    <a:lumMod val="50000"/>
                  </a:schemeClr>
                </a:solidFill>
                <a:latin typeface="Arial" panose="020B0604020202020204" pitchFamily="34" charset="0"/>
                <a:cs typeface="Arial" panose="020B0604020202020204" pitchFamily="34" charset="0"/>
              </a:rPr>
              <a:t>investment and require resources to move around the system. We will develop a comprehensive financial plan and risk sharing approach to ensure that the resources are there to do the right things.</a:t>
            </a:r>
            <a:endParaRPr lang="en-GB" sz="1600" b="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0915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
          <p:cNvSpPr txBox="1">
            <a:spLocks noGrp="1"/>
          </p:cNvSpPr>
          <p:nvPr>
            <p:ph type="title"/>
          </p:nvPr>
        </p:nvSpPr>
        <p:spPr>
          <a:xfrm>
            <a:off x="378577" y="365126"/>
            <a:ext cx="8543925" cy="57698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a:buNone/>
            </a:pPr>
            <a:r>
              <a:rPr lang="en-GB" sz="2400" b="1" dirty="0" smtClean="0">
                <a:solidFill>
                  <a:srgbClr val="002060"/>
                </a:solidFill>
                <a:latin typeface="Arial"/>
                <a:ea typeface="Arial"/>
                <a:cs typeface="Arial"/>
                <a:sym typeface="Arial"/>
              </a:rPr>
              <a:t>In summary</a:t>
            </a:r>
            <a:endParaRPr dirty="0"/>
          </a:p>
        </p:txBody>
      </p:sp>
      <p:sp>
        <p:nvSpPr>
          <p:cNvPr id="116" name="Google Shape;116;p2"/>
          <p:cNvSpPr txBox="1"/>
          <p:nvPr/>
        </p:nvSpPr>
        <p:spPr>
          <a:xfrm>
            <a:off x="314822" y="1283568"/>
            <a:ext cx="9355237" cy="369332"/>
          </a:xfrm>
          <a:prstGeom prst="rect">
            <a:avLst/>
          </a:prstGeom>
          <a:noFill/>
          <a:ln>
            <a:noFill/>
          </a:ln>
        </p:spPr>
        <p:txBody>
          <a:bodyPr spcFirstLastPara="1" wrap="square" lIns="91425" tIns="45700" rIns="91425" bIns="45700" anchor="t" anchorCtr="0">
            <a:spAutoFit/>
          </a:bodyPr>
          <a:lstStyle/>
          <a:p>
            <a:pPr marL="285750" marR="0" lvl="0" indent="-171450" algn="l" rtl="0">
              <a:lnSpc>
                <a:spcPct val="100000"/>
              </a:lnSpc>
              <a:spcBef>
                <a:spcPts val="0"/>
              </a:spcBef>
              <a:spcAft>
                <a:spcPts val="0"/>
              </a:spcAft>
              <a:buClr>
                <a:srgbClr val="000000"/>
              </a:buClr>
              <a:buSzPts val="1800"/>
              <a:buFont typeface="Arial"/>
              <a:buNone/>
            </a:pPr>
            <a:endParaRPr sz="1800" b="1" i="0" u="none" strike="noStrike" cap="none">
              <a:solidFill>
                <a:srgbClr val="002060"/>
              </a:solidFill>
              <a:latin typeface="Arial"/>
              <a:ea typeface="Arial"/>
              <a:cs typeface="Arial"/>
              <a:sym typeface="Arial"/>
            </a:endParaRPr>
          </a:p>
        </p:txBody>
      </p:sp>
      <p:sp>
        <p:nvSpPr>
          <p:cNvPr id="119" name="Google Shape;119;p2"/>
          <p:cNvSpPr/>
          <p:nvPr/>
        </p:nvSpPr>
        <p:spPr>
          <a:xfrm>
            <a:off x="261837" y="942110"/>
            <a:ext cx="9461206" cy="6001603"/>
          </a:xfrm>
          <a:prstGeom prst="rect">
            <a:avLst/>
          </a:prstGeom>
          <a:noFill/>
          <a:ln>
            <a:noFill/>
          </a:ln>
        </p:spPr>
        <p:txBody>
          <a:bodyPr spcFirstLastPara="1" wrap="square" lIns="91425" tIns="45700" rIns="91425" bIns="45700" anchor="t" anchorCtr="0">
            <a:spAutoFit/>
          </a:bodyPr>
          <a:lstStyle/>
          <a:p>
            <a:pPr>
              <a:lnSpc>
                <a:spcPct val="120000"/>
              </a:lnSpc>
            </a:pPr>
            <a:r>
              <a:rPr lang="en-GB" sz="1600" dirty="0" smtClean="0">
                <a:solidFill>
                  <a:schemeClr val="accent1">
                    <a:lumMod val="50000"/>
                  </a:schemeClr>
                </a:solidFill>
                <a:latin typeface="Arial" panose="020B0604020202020204" pitchFamily="34" charset="0"/>
                <a:cs typeface="Arial" panose="020B0604020202020204" pitchFamily="34" charset="0"/>
              </a:rPr>
              <a:t>We </a:t>
            </a:r>
            <a:r>
              <a:rPr lang="en-GB" sz="1600" dirty="0">
                <a:solidFill>
                  <a:schemeClr val="accent1">
                    <a:lumMod val="50000"/>
                  </a:schemeClr>
                </a:solidFill>
                <a:latin typeface="Arial" panose="020B0604020202020204" pitchFamily="34" charset="0"/>
                <a:cs typeface="Arial" panose="020B0604020202020204" pitchFamily="34" charset="0"/>
              </a:rPr>
              <a:t>need to meet the existing challenge to provide Covid care and reduce infections; </a:t>
            </a:r>
            <a:r>
              <a:rPr lang="en-GB" sz="1600" b="1" dirty="0">
                <a:solidFill>
                  <a:schemeClr val="accent1">
                    <a:lumMod val="50000"/>
                  </a:schemeClr>
                </a:solidFill>
                <a:latin typeface="Arial" panose="020B0604020202020204" pitchFamily="34" charset="0"/>
                <a:cs typeface="Arial" panose="020B0604020202020204" pitchFamily="34" charset="0"/>
              </a:rPr>
              <a:t>provide more capacity; and restart, safe delivery of non-Covid care whilst still in an </a:t>
            </a:r>
            <a:r>
              <a:rPr lang="en-GB" sz="1600" b="1" dirty="0" smtClean="0">
                <a:solidFill>
                  <a:schemeClr val="accent1">
                    <a:lumMod val="50000"/>
                  </a:schemeClr>
                </a:solidFill>
                <a:latin typeface="Arial" panose="020B0604020202020204" pitchFamily="34" charset="0"/>
                <a:cs typeface="Arial" panose="020B0604020202020204" pitchFamily="34" charset="0"/>
              </a:rPr>
              <a:t>emergency.</a:t>
            </a:r>
          </a:p>
          <a:p>
            <a:pPr>
              <a:lnSpc>
                <a:spcPct val="120000"/>
              </a:lnSpc>
            </a:pPr>
            <a:endParaRPr lang="en-GB" sz="1600" b="1" dirty="0">
              <a:solidFill>
                <a:schemeClr val="accent1">
                  <a:lumMod val="50000"/>
                </a:schemeClr>
              </a:solidFill>
              <a:latin typeface="Arial" panose="020B0604020202020204" pitchFamily="34" charset="0"/>
              <a:cs typeface="Arial" panose="020B0604020202020204" pitchFamily="34" charset="0"/>
            </a:endParaRPr>
          </a:p>
          <a:p>
            <a:pPr marL="285750" lvl="0" indent="-285750">
              <a:lnSpc>
                <a:spcPct val="120000"/>
              </a:lnSpc>
              <a:buFont typeface="Arial" panose="020B0604020202020204" pitchFamily="34" charset="0"/>
              <a:buChar char="•"/>
            </a:pPr>
            <a:r>
              <a:rPr lang="en-GB" sz="1600" dirty="0">
                <a:solidFill>
                  <a:schemeClr val="accent1">
                    <a:lumMod val="50000"/>
                  </a:schemeClr>
                </a:solidFill>
                <a:latin typeface="Arial" panose="020B0604020202020204" pitchFamily="34" charset="0"/>
                <a:cs typeface="Arial" panose="020B0604020202020204" pitchFamily="34" charset="0"/>
              </a:rPr>
              <a:t>For many services we will </a:t>
            </a:r>
            <a:r>
              <a:rPr lang="en-GB" sz="1600" b="1" dirty="0">
                <a:solidFill>
                  <a:schemeClr val="accent1">
                    <a:lumMod val="50000"/>
                  </a:schemeClr>
                </a:solidFill>
                <a:latin typeface="Arial" panose="020B0604020202020204" pitchFamily="34" charset="0"/>
                <a:cs typeface="Arial" panose="020B0604020202020204" pitchFamily="34" charset="0"/>
              </a:rPr>
              <a:t>be asking patients to continue using the new ways of virtually meeting </a:t>
            </a:r>
            <a:r>
              <a:rPr lang="en-GB" sz="1600" dirty="0">
                <a:solidFill>
                  <a:schemeClr val="accent1">
                    <a:lumMod val="50000"/>
                  </a:schemeClr>
                </a:solidFill>
                <a:latin typeface="Arial" panose="020B0604020202020204" pitchFamily="34" charset="0"/>
                <a:cs typeface="Arial" panose="020B0604020202020204" pitchFamily="34" charset="0"/>
              </a:rPr>
              <a:t>with the NHS. It is safer, reducing the chance of patients contracting Covid-19 or other healthcare acquired infections (existing or future); more convenient for many patients; and it is more efficient, enabling us to spend our budget wisely. </a:t>
            </a:r>
          </a:p>
          <a:p>
            <a:pPr marL="285750" indent="-285750">
              <a:lnSpc>
                <a:spcPct val="120000"/>
              </a:lnSpc>
              <a:buFont typeface="Arial" panose="020B0604020202020204" pitchFamily="34" charset="0"/>
              <a:buChar char="•"/>
            </a:pPr>
            <a:r>
              <a:rPr lang="en-GB" sz="1600" dirty="0">
                <a:solidFill>
                  <a:schemeClr val="accent1">
                    <a:lumMod val="50000"/>
                  </a:schemeClr>
                </a:solidFill>
                <a:latin typeface="Arial" panose="020B0604020202020204" pitchFamily="34" charset="0"/>
                <a:cs typeface="Arial" panose="020B0604020202020204" pitchFamily="34" charset="0"/>
              </a:rPr>
              <a:t>For services that need patients to come into a hospital or NHS building we are </a:t>
            </a:r>
            <a:r>
              <a:rPr lang="en-GB" sz="1600" b="1" dirty="0">
                <a:solidFill>
                  <a:schemeClr val="accent1">
                    <a:lumMod val="50000"/>
                  </a:schemeClr>
                </a:solidFill>
                <a:latin typeface="Arial" panose="020B0604020202020204" pitchFamily="34" charset="0"/>
                <a:cs typeface="Arial" panose="020B0604020202020204" pitchFamily="34" charset="0"/>
              </a:rPr>
              <a:t>following national advice and guidelines to minimise the risk of infection</a:t>
            </a:r>
            <a:r>
              <a:rPr lang="en-GB" sz="1600" dirty="0">
                <a:solidFill>
                  <a:schemeClr val="accent1">
                    <a:lumMod val="50000"/>
                  </a:schemeClr>
                </a:solidFill>
                <a:latin typeface="Arial" panose="020B0604020202020204" pitchFamily="34" charset="0"/>
                <a:cs typeface="Arial" panose="020B0604020202020204" pitchFamily="34" charset="0"/>
              </a:rPr>
              <a:t>. Over the next few months we will be making every effort to segregate Covid and non-Covid patients, and planned and unplanned patients. This may mean that patients are asked to attend a hospital that is not closest to them.  </a:t>
            </a:r>
          </a:p>
          <a:p>
            <a:pPr marL="285750" indent="-285750">
              <a:lnSpc>
                <a:spcPct val="120000"/>
              </a:lnSpc>
              <a:buFont typeface="Arial" panose="020B0604020202020204" pitchFamily="34" charset="0"/>
              <a:buChar char="•"/>
            </a:pPr>
            <a:r>
              <a:rPr lang="en-GB" sz="1600" dirty="0">
                <a:solidFill>
                  <a:schemeClr val="accent1">
                    <a:lumMod val="50000"/>
                  </a:schemeClr>
                </a:solidFill>
                <a:latin typeface="Arial" panose="020B0604020202020204" pitchFamily="34" charset="0"/>
                <a:cs typeface="Arial" panose="020B0604020202020204" pitchFamily="34" charset="0"/>
              </a:rPr>
              <a:t>Over the summer we will be </a:t>
            </a:r>
            <a:r>
              <a:rPr lang="en-GB" sz="1600" b="1" dirty="0">
                <a:solidFill>
                  <a:schemeClr val="accent1">
                    <a:lumMod val="50000"/>
                  </a:schemeClr>
                </a:solidFill>
                <a:latin typeface="Arial" panose="020B0604020202020204" pitchFamily="34" charset="0"/>
                <a:cs typeface="Arial" panose="020B0604020202020204" pitchFamily="34" charset="0"/>
              </a:rPr>
              <a:t>engaging with patients, the public and key stakeholders </a:t>
            </a:r>
            <a:r>
              <a:rPr lang="en-GB" sz="1600" dirty="0">
                <a:solidFill>
                  <a:schemeClr val="accent1">
                    <a:lumMod val="50000"/>
                  </a:schemeClr>
                </a:solidFill>
                <a:latin typeface="Arial" panose="020B0604020202020204" pitchFamily="34" charset="0"/>
                <a:cs typeface="Arial" panose="020B0604020202020204" pitchFamily="34" charset="0"/>
              </a:rPr>
              <a:t>to understand their experiences of new services and to ensure new measures we are taking are fit for purpose. </a:t>
            </a:r>
          </a:p>
          <a:p>
            <a:pPr marL="285750" indent="-285750">
              <a:lnSpc>
                <a:spcPct val="120000"/>
              </a:lnSpc>
              <a:buFont typeface="Arial" panose="020B0604020202020204" pitchFamily="34" charset="0"/>
              <a:buChar char="•"/>
            </a:pPr>
            <a:r>
              <a:rPr lang="en-GB" sz="1600" dirty="0">
                <a:solidFill>
                  <a:schemeClr val="accent1">
                    <a:lumMod val="50000"/>
                  </a:schemeClr>
                </a:solidFill>
                <a:latin typeface="Arial" panose="020B0604020202020204" pitchFamily="34" charset="0"/>
                <a:cs typeface="Arial" panose="020B0604020202020204" pitchFamily="34" charset="0"/>
              </a:rPr>
              <a:t>Some of these </a:t>
            </a:r>
            <a:r>
              <a:rPr lang="en-GB" sz="1600" b="1" dirty="0">
                <a:solidFill>
                  <a:schemeClr val="accent1">
                    <a:lumMod val="50000"/>
                  </a:schemeClr>
                </a:solidFill>
                <a:latin typeface="Arial" panose="020B0604020202020204" pitchFamily="34" charset="0"/>
                <a:cs typeface="Arial" panose="020B0604020202020204" pitchFamily="34" charset="0"/>
              </a:rPr>
              <a:t>changes are aligned with previously agreed </a:t>
            </a:r>
            <a:r>
              <a:rPr lang="en-GB" sz="1600" b="1" dirty="0" smtClean="0">
                <a:solidFill>
                  <a:schemeClr val="accent1">
                    <a:lumMod val="50000"/>
                  </a:schemeClr>
                </a:solidFill>
                <a:latin typeface="Arial" panose="020B0604020202020204" pitchFamily="34" charset="0"/>
                <a:cs typeface="Arial" panose="020B0604020202020204" pitchFamily="34" charset="0"/>
              </a:rPr>
              <a:t>plans </a:t>
            </a:r>
            <a:r>
              <a:rPr lang="en-GB" sz="1600" dirty="0" smtClean="0">
                <a:solidFill>
                  <a:schemeClr val="accent1">
                    <a:lumMod val="50000"/>
                  </a:schemeClr>
                </a:solidFill>
                <a:latin typeface="Arial" panose="020B0604020202020204" pitchFamily="34" charset="0"/>
                <a:cs typeface="Arial" panose="020B0604020202020204" pitchFamily="34" charset="0"/>
              </a:rPr>
              <a:t>(i.e. the </a:t>
            </a:r>
            <a:r>
              <a:rPr lang="en-GB" sz="1600" dirty="0">
                <a:solidFill>
                  <a:schemeClr val="accent1">
                    <a:lumMod val="50000"/>
                  </a:schemeClr>
                </a:solidFill>
                <a:latin typeface="Arial" panose="020B0604020202020204" pitchFamily="34" charset="0"/>
                <a:cs typeface="Arial" panose="020B0604020202020204" pitchFamily="34" charset="0"/>
              </a:rPr>
              <a:t>health system has planned to separate some of our services for many </a:t>
            </a:r>
            <a:r>
              <a:rPr lang="en-GB" sz="1600" dirty="0" smtClean="0">
                <a:solidFill>
                  <a:schemeClr val="accent1">
                    <a:lumMod val="50000"/>
                  </a:schemeClr>
                </a:solidFill>
                <a:latin typeface="Arial" panose="020B0604020202020204" pitchFamily="34" charset="0"/>
                <a:cs typeface="Arial" panose="020B0604020202020204" pitchFamily="34" charset="0"/>
              </a:rPr>
              <a:t>years). </a:t>
            </a:r>
            <a:r>
              <a:rPr lang="en-GB" sz="1600" dirty="0">
                <a:solidFill>
                  <a:schemeClr val="accent1">
                    <a:lumMod val="50000"/>
                  </a:schemeClr>
                </a:solidFill>
                <a:latin typeface="Arial" panose="020B0604020202020204" pitchFamily="34" charset="0"/>
                <a:cs typeface="Arial" panose="020B0604020202020204" pitchFamily="34" charset="0"/>
              </a:rPr>
              <a:t>Over </a:t>
            </a:r>
            <a:r>
              <a:rPr lang="en-GB" sz="1600" dirty="0" smtClean="0">
                <a:solidFill>
                  <a:schemeClr val="accent1">
                    <a:lumMod val="50000"/>
                  </a:schemeClr>
                </a:solidFill>
                <a:latin typeface="Arial" panose="020B0604020202020204" pitchFamily="34" charset="0"/>
                <a:cs typeface="Arial" panose="020B0604020202020204" pitchFamily="34" charset="0"/>
              </a:rPr>
              <a:t>the </a:t>
            </a:r>
            <a:r>
              <a:rPr lang="en-GB" sz="1600" dirty="0">
                <a:solidFill>
                  <a:schemeClr val="accent1">
                    <a:lumMod val="50000"/>
                  </a:schemeClr>
                </a:solidFill>
                <a:latin typeface="Arial" panose="020B0604020202020204" pitchFamily="34" charset="0"/>
                <a:cs typeface="Arial" panose="020B0604020202020204" pitchFamily="34" charset="0"/>
              </a:rPr>
              <a:t>next year we will be working with all those </a:t>
            </a:r>
            <a:r>
              <a:rPr lang="en-GB" sz="1600" dirty="0" smtClean="0">
                <a:solidFill>
                  <a:schemeClr val="accent1">
                    <a:lumMod val="50000"/>
                  </a:schemeClr>
                </a:solidFill>
                <a:latin typeface="Arial" panose="020B0604020202020204" pitchFamily="34" charset="0"/>
                <a:cs typeface="Arial" panose="020B0604020202020204" pitchFamily="34" charset="0"/>
              </a:rPr>
              <a:t>interested, </a:t>
            </a:r>
            <a:r>
              <a:rPr lang="en-GB" sz="1600" dirty="0">
                <a:solidFill>
                  <a:schemeClr val="accent1">
                    <a:lumMod val="50000"/>
                  </a:schemeClr>
                </a:solidFill>
                <a:latin typeface="Arial" panose="020B0604020202020204" pitchFamily="34" charset="0"/>
                <a:cs typeface="Arial" panose="020B0604020202020204" pitchFamily="34" charset="0"/>
              </a:rPr>
              <a:t>particularly those who may be marginalised or who have particular needs, to work out how we can make this work for everyone. We will ensure we meet all </a:t>
            </a:r>
            <a:r>
              <a:rPr lang="en-GB" sz="1600" dirty="0" smtClean="0">
                <a:solidFill>
                  <a:schemeClr val="accent1">
                    <a:lumMod val="50000"/>
                  </a:schemeClr>
                </a:solidFill>
                <a:latin typeface="Arial" panose="020B0604020202020204" pitchFamily="34" charset="0"/>
                <a:cs typeface="Arial" panose="020B0604020202020204" pitchFamily="34" charset="0"/>
              </a:rPr>
              <a:t>legislative engagement/ consultation </a:t>
            </a:r>
            <a:r>
              <a:rPr lang="en-GB" sz="1600" dirty="0">
                <a:solidFill>
                  <a:schemeClr val="accent1">
                    <a:lumMod val="50000"/>
                  </a:schemeClr>
                </a:solidFill>
                <a:latin typeface="Arial" panose="020B0604020202020204" pitchFamily="34" charset="0"/>
                <a:cs typeface="Arial" panose="020B0604020202020204" pitchFamily="34" charset="0"/>
              </a:rPr>
              <a:t>needs; and at the end of that time we will make decisions on a future NHS and care service that meets the needs of the whole population. </a:t>
            </a:r>
          </a:p>
        </p:txBody>
      </p:sp>
    </p:spTree>
    <p:extLst>
      <p:ext uri="{BB962C8B-B14F-4D97-AF65-F5344CB8AC3E}">
        <p14:creationId xmlns:p14="http://schemas.microsoft.com/office/powerpoint/2010/main" val="432213682"/>
      </p:ext>
    </p:extLst>
  </p:cSld>
  <p:clrMapOvr>
    <a:masterClrMapping/>
  </p:clrMapOvr>
</p:sld>
</file>

<file path=ppt/theme/theme1.xml><?xml version="1.0" encoding="utf-8"?>
<a:theme xmlns:a="http://schemas.openxmlformats.org/drawingml/2006/main" name="NEL">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TotalTime>
  <Words>1991</Words>
  <Application>Microsoft Office PowerPoint</Application>
  <PresentationFormat>A4 Paper (210x297 mm)</PresentationFormat>
  <Paragraphs>97</Paragraphs>
  <Slides>9</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Gill Sans</vt:lpstr>
      <vt:lpstr>Calibri</vt:lpstr>
      <vt:lpstr>Wingdings</vt:lpstr>
      <vt:lpstr>NEL</vt:lpstr>
      <vt:lpstr>1_Custom Design</vt:lpstr>
      <vt:lpstr>PowerPoint Presentation</vt:lpstr>
      <vt:lpstr>COVID-19 response overview</vt:lpstr>
      <vt:lpstr>Our Neighbourhood approach</vt:lpstr>
      <vt:lpstr>Our Neighbourhood approach involves…</vt:lpstr>
      <vt:lpstr>The North East London approach to recovery</vt:lpstr>
      <vt:lpstr>Recovery plan summary (dates indicative) </vt:lpstr>
      <vt:lpstr>Opportunities</vt:lpstr>
      <vt:lpstr>Key risks to consider</vt:lpstr>
      <vt:lpstr>In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Nicholas Ib</dc:creator>
  <cp:lastModifiedBy>Beard, Alice - (Communications Manager)</cp:lastModifiedBy>
  <cp:revision>20</cp:revision>
  <dcterms:created xsi:type="dcterms:W3CDTF">2020-03-10T12:45:58Z</dcterms:created>
  <dcterms:modified xsi:type="dcterms:W3CDTF">2020-05-29T09:01:11Z</dcterms:modified>
</cp:coreProperties>
</file>